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sldIdLst>
    <p:sldId id="256" r:id="rId2"/>
    <p:sldId id="257" r:id="rId3"/>
    <p:sldId id="258" r:id="rId4"/>
    <p:sldId id="259" r:id="rId5"/>
    <p:sldId id="260" r:id="rId6"/>
    <p:sldId id="261" r:id="rId7"/>
    <p:sldId id="297" r:id="rId8"/>
    <p:sldId id="291" r:id="rId9"/>
    <p:sldId id="292" r:id="rId10"/>
    <p:sldId id="293" r:id="rId11"/>
    <p:sldId id="294" r:id="rId12"/>
    <p:sldId id="304" r:id="rId13"/>
    <p:sldId id="262" r:id="rId14"/>
    <p:sldId id="288" r:id="rId15"/>
    <p:sldId id="263" r:id="rId16"/>
    <p:sldId id="295" r:id="rId17"/>
    <p:sldId id="296" r:id="rId18"/>
    <p:sldId id="264" r:id="rId19"/>
    <p:sldId id="302" r:id="rId20"/>
    <p:sldId id="265" r:id="rId21"/>
    <p:sldId id="266" r:id="rId22"/>
    <p:sldId id="269" r:id="rId23"/>
    <p:sldId id="270" r:id="rId24"/>
    <p:sldId id="267" r:id="rId25"/>
    <p:sldId id="271" r:id="rId26"/>
    <p:sldId id="272" r:id="rId27"/>
    <p:sldId id="298" r:id="rId28"/>
    <p:sldId id="301" r:id="rId29"/>
    <p:sldId id="273" r:id="rId30"/>
    <p:sldId id="274" r:id="rId31"/>
    <p:sldId id="275" r:id="rId32"/>
    <p:sldId id="277" r:id="rId33"/>
    <p:sldId id="276" r:id="rId34"/>
    <p:sldId id="278" r:id="rId35"/>
    <p:sldId id="279" r:id="rId36"/>
    <p:sldId id="300" r:id="rId37"/>
    <p:sldId id="280" r:id="rId38"/>
    <p:sldId id="299" r:id="rId39"/>
    <p:sldId id="281" r:id="rId40"/>
    <p:sldId id="282" r:id="rId41"/>
    <p:sldId id="283" r:id="rId42"/>
    <p:sldId id="285" r:id="rId43"/>
    <p:sldId id="287" r:id="rId44"/>
    <p:sldId id="284" r:id="rId45"/>
    <p:sldId id="303" r:id="rId46"/>
    <p:sldId id="29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81" d="100"/>
          <a:sy n="81" d="100"/>
        </p:scale>
        <p:origin x="216" y="90"/>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462E4-48FA-49CF-A19A-2850F907A97C}" type="datetimeFigureOut">
              <a:rPr lang="en-US" smtClean="0"/>
              <a:pPr/>
              <a:t>9/3/2014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7ABC62-20A2-4D1A-837C-DEF6D5F5AA7B}" type="slidenum">
              <a:rPr lang="en-US" smtClean="0"/>
              <a:pPr/>
              <a:t>‹#›</a:t>
            </a:fld>
            <a:endParaRPr lang="en-US"/>
          </a:p>
        </p:txBody>
      </p:sp>
    </p:spTree>
    <p:extLst>
      <p:ext uri="{BB962C8B-B14F-4D97-AF65-F5344CB8AC3E}">
        <p14:creationId xmlns:p14="http://schemas.microsoft.com/office/powerpoint/2010/main" val="222203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27</a:t>
            </a:r>
            <a:r>
              <a:rPr lang="en-US" baseline="30000" dirty="0" smtClean="0"/>
              <a:t>TH</a:t>
            </a:r>
            <a:r>
              <a:rPr lang="en-US" baseline="0" dirty="0" smtClean="0"/>
              <a:t> 0F AUGUST 2014;THE HONOURABLE MINISTER OF HEALTH PROF.ONYEBUCHI C. CHUKWU ANNOUUCED TO NIGERIANS AFTER FEDERAL EXECUTIVE COUNCIL THAT THERE IS ONLY ON EBOLA CASE UNDER SURVEILLANCE IN LAGOS BUT PEOPLE </a:t>
            </a:r>
            <a:r>
              <a:rPr lang="en-US" baseline="0" dirty="0" smtClean="0"/>
              <a:t>SHOULD </a:t>
            </a:r>
            <a:r>
              <a:rPr lang="en-US" baseline="0" dirty="0" smtClean="0"/>
              <a:t>NOT REJOICE YET.THE FOLLOWING DAY;A DOCTOR THAT MANAGED PATRICK </a:t>
            </a:r>
            <a:r>
              <a:rPr lang="en-US" baseline="0" dirty="0" smtClean="0"/>
              <a:t>SAWYER’S CONTACT,THE WEST AFRICAN DIPLOMAT DIED </a:t>
            </a:r>
            <a:r>
              <a:rPr lang="en-US" baseline="0" dirty="0" smtClean="0"/>
              <a:t>IN PORT-HARCOURT;RIVERS STATE.</a:t>
            </a:r>
          </a:p>
          <a:p>
            <a:r>
              <a:rPr lang="en-US" baseline="0" dirty="0" smtClean="0"/>
              <a:t> AND 70 PEOPLE WERE QUARANTINED.</a:t>
            </a:r>
            <a:endParaRPr lang="en-US" dirty="0"/>
          </a:p>
        </p:txBody>
      </p:sp>
      <p:sp>
        <p:nvSpPr>
          <p:cNvPr id="4" name="Slide Number Placeholder 3"/>
          <p:cNvSpPr>
            <a:spLocks noGrp="1"/>
          </p:cNvSpPr>
          <p:nvPr>
            <p:ph type="sldNum" sz="quarter" idx="10"/>
          </p:nvPr>
        </p:nvSpPr>
        <p:spPr/>
        <p:txBody>
          <a:bodyPr/>
          <a:lstStyle/>
          <a:p>
            <a:fld id="{117ABC62-20A2-4D1A-837C-DEF6D5F5AA7B}" type="slidenum">
              <a:rPr lang="en-US" smtClean="0"/>
              <a:pPr/>
              <a:t>14</a:t>
            </a:fld>
            <a:endParaRPr lang="en-US"/>
          </a:p>
        </p:txBody>
      </p:sp>
    </p:spTree>
    <p:extLst>
      <p:ext uri="{BB962C8B-B14F-4D97-AF65-F5344CB8AC3E}">
        <p14:creationId xmlns:p14="http://schemas.microsoft.com/office/powerpoint/2010/main" val="395968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7ABC62-20A2-4D1A-837C-DEF6D5F5AA7B}" type="slidenum">
              <a:rPr lang="en-US" smtClean="0"/>
              <a:pPr/>
              <a:t>22</a:t>
            </a:fld>
            <a:endParaRPr lang="en-US"/>
          </a:p>
        </p:txBody>
      </p:sp>
    </p:spTree>
    <p:extLst>
      <p:ext uri="{BB962C8B-B14F-4D97-AF65-F5344CB8AC3E}">
        <p14:creationId xmlns:p14="http://schemas.microsoft.com/office/powerpoint/2010/main" val="3523543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6587AFF-9756-4B9C-818C-3FDF14C29655}" type="datetimeFigureOut">
              <a:rPr lang="en-US" smtClean="0"/>
              <a:pPr/>
              <a:t>9/3/2014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8C36749-8CB5-4D2D-8235-95EB908E2A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6587AFF-9756-4B9C-818C-3FDF14C29655}" type="datetimeFigureOut">
              <a:rPr lang="en-US" smtClean="0"/>
              <a:pPr/>
              <a:t>9/3/2014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C36749-8CB5-4D2D-8235-95EB908E2A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6587AFF-9756-4B9C-818C-3FDF14C29655}" type="datetimeFigureOut">
              <a:rPr lang="en-US" smtClean="0"/>
              <a:pPr/>
              <a:t>9/3/2014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C36749-8CB5-4D2D-8235-95EB908E2A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6587AFF-9756-4B9C-818C-3FDF14C29655}" type="datetimeFigureOut">
              <a:rPr lang="en-US" smtClean="0"/>
              <a:pPr/>
              <a:t>9/3/2014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C36749-8CB5-4D2D-8235-95EB908E2A9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6587AFF-9756-4B9C-818C-3FDF14C29655}" type="datetimeFigureOut">
              <a:rPr lang="en-US" smtClean="0"/>
              <a:pPr/>
              <a:t>9/3/2014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8C36749-8CB5-4D2D-8235-95EB908E2A9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6587AFF-9756-4B9C-818C-3FDF14C29655}" type="datetimeFigureOut">
              <a:rPr lang="en-US" smtClean="0"/>
              <a:pPr/>
              <a:t>9/3/2014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8C36749-8CB5-4D2D-8235-95EB908E2A9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6587AFF-9756-4B9C-818C-3FDF14C29655}" type="datetimeFigureOut">
              <a:rPr lang="en-US" smtClean="0"/>
              <a:pPr/>
              <a:t>9/3/2014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8C36749-8CB5-4D2D-8235-95EB908E2A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6587AFF-9756-4B9C-818C-3FDF14C29655}" type="datetimeFigureOut">
              <a:rPr lang="en-US" smtClean="0"/>
              <a:pPr/>
              <a:t>9/3/2014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8C36749-8CB5-4D2D-8235-95EB908E2A9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6587AFF-9756-4B9C-818C-3FDF14C29655}" type="datetimeFigureOut">
              <a:rPr lang="en-US" smtClean="0"/>
              <a:pPr/>
              <a:t>9/3/2014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8C36749-8CB5-4D2D-8235-95EB908E2A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6587AFF-9756-4B9C-818C-3FDF14C29655}" type="datetimeFigureOut">
              <a:rPr lang="en-US" smtClean="0"/>
              <a:pPr/>
              <a:t>9/3/2014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8C36749-8CB5-4D2D-8235-95EB908E2A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6587AFF-9756-4B9C-818C-3FDF14C29655}" type="datetimeFigureOut">
              <a:rPr lang="en-US" smtClean="0"/>
              <a:pPr/>
              <a:t>9/3/2014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8C36749-8CB5-4D2D-8235-95EB908E2A9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6587AFF-9756-4B9C-818C-3FDF14C29655}" type="datetimeFigureOut">
              <a:rPr lang="en-US" smtClean="0"/>
              <a:pPr/>
              <a:t>9/3/2014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8C36749-8CB5-4D2D-8235-95EB908E2A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7042_lores-Ebola-Zaire-CDC_Photo.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cene3d>
            <a:camera prst="orthographicFront"/>
            <a:lightRig rig="sunset" dir="t"/>
          </a:scene3d>
          <a:sp3d extrusionH="76200" contourW="12700" prstMaterial="metal">
            <a:bevelT w="152400" h="50800" prst="softRound"/>
            <a:extrusionClr>
              <a:srgbClr val="0000FF"/>
            </a:extrusionClr>
            <a:contourClr>
              <a:srgbClr val="0000FF"/>
            </a:contourClr>
          </a:sp3d>
        </p:spPr>
        <p:txBody>
          <a:bodyPr>
            <a:noAutofit/>
            <a:scene3d>
              <a:camera prst="orthographicFront"/>
              <a:lightRig rig="soft" dir="t"/>
            </a:scene3d>
            <a:sp3d prstMaterial="softEdge">
              <a:bevelT w="25400" h="25400"/>
            </a:sp3d>
          </a:bodyPr>
          <a:lstStyle/>
          <a:p>
            <a:pPr algn="ctr">
              <a:spcAft>
                <a:spcPts val="1200"/>
              </a:spcAft>
            </a:pPr>
            <a:r>
              <a:rPr lang="en-US" sz="3200" b="1" dirty="0" smtClean="0">
                <a:solidFill>
                  <a:srgbClr val="FF0000"/>
                </a:solidFill>
                <a:latin typeface="Candara" pitchFamily="34" charset="0"/>
              </a:rPr>
              <a:t>"EBOLA VIRUS DISEASE, THE DEADLY MENACE“</a:t>
            </a:r>
            <a:br>
              <a:rPr lang="en-US" sz="3200" b="1" dirty="0" smtClean="0">
                <a:solidFill>
                  <a:srgbClr val="FF0000"/>
                </a:solidFill>
                <a:latin typeface="Candara" pitchFamily="34" charset="0"/>
              </a:rPr>
            </a:br>
            <a:r>
              <a:rPr lang="en-US" sz="3200" b="1" dirty="0" smtClean="0">
                <a:solidFill>
                  <a:srgbClr val="0000FF"/>
                </a:solidFill>
                <a:latin typeface="Candara" pitchFamily="34" charset="0"/>
              </a:rPr>
              <a:t/>
            </a:r>
            <a:br>
              <a:rPr lang="en-US" sz="3200" b="1" dirty="0" smtClean="0">
                <a:solidFill>
                  <a:srgbClr val="0000FF"/>
                </a:solidFill>
                <a:latin typeface="Candara" pitchFamily="34" charset="0"/>
              </a:rPr>
            </a:br>
            <a:r>
              <a:rPr lang="en-US" sz="3200" b="1" dirty="0" smtClean="0">
                <a:solidFill>
                  <a:srgbClr val="0000FF"/>
                </a:solidFill>
                <a:latin typeface="Candara" pitchFamily="34" charset="0"/>
              </a:rPr>
              <a:t>A LECTURE </a:t>
            </a:r>
            <a:br>
              <a:rPr lang="en-US" sz="3200" b="1" dirty="0" smtClean="0">
                <a:solidFill>
                  <a:srgbClr val="0000FF"/>
                </a:solidFill>
                <a:latin typeface="Candara" pitchFamily="34" charset="0"/>
              </a:rPr>
            </a:br>
            <a:r>
              <a:rPr lang="en-US" sz="3200" b="1" dirty="0" smtClean="0">
                <a:solidFill>
                  <a:srgbClr val="0000FF"/>
                </a:solidFill>
                <a:latin typeface="Candara" pitchFamily="34" charset="0"/>
              </a:rPr>
              <a:t/>
            </a:r>
            <a:br>
              <a:rPr lang="en-US" sz="3200" b="1" dirty="0" smtClean="0">
                <a:solidFill>
                  <a:srgbClr val="0000FF"/>
                </a:solidFill>
                <a:latin typeface="Candara" pitchFamily="34" charset="0"/>
              </a:rPr>
            </a:br>
            <a:r>
              <a:rPr lang="en-US" sz="3200" b="1" dirty="0" smtClean="0">
                <a:solidFill>
                  <a:srgbClr val="0000FF"/>
                </a:solidFill>
                <a:latin typeface="Candara" pitchFamily="34" charset="0"/>
              </a:rPr>
              <a:t>PRESENTED BY</a:t>
            </a:r>
            <a:br>
              <a:rPr lang="en-US" sz="3200" b="1" dirty="0" smtClean="0">
                <a:solidFill>
                  <a:srgbClr val="0000FF"/>
                </a:solidFill>
                <a:latin typeface="Candara" pitchFamily="34" charset="0"/>
              </a:rPr>
            </a:br>
            <a:r>
              <a:rPr lang="en-US" sz="3200" b="1" dirty="0" smtClean="0">
                <a:solidFill>
                  <a:srgbClr val="0000FF"/>
                </a:solidFill>
                <a:latin typeface="Candara" pitchFamily="34" charset="0"/>
              </a:rPr>
              <a:t/>
            </a:r>
            <a:br>
              <a:rPr lang="en-US" sz="3200" b="1" dirty="0" smtClean="0">
                <a:solidFill>
                  <a:srgbClr val="0000FF"/>
                </a:solidFill>
                <a:latin typeface="Candara" pitchFamily="34" charset="0"/>
              </a:rPr>
            </a:br>
            <a:r>
              <a:rPr lang="en-US" sz="3200" b="1" dirty="0" smtClean="0">
                <a:solidFill>
                  <a:srgbClr val="0000FF"/>
                </a:solidFill>
                <a:latin typeface="Candara" pitchFamily="34" charset="0"/>
              </a:rPr>
              <a:t>DR. ODOH, MAXIMILLIAN IKENNA</a:t>
            </a:r>
            <a:br>
              <a:rPr lang="en-US" sz="3200" b="1" dirty="0" smtClean="0">
                <a:solidFill>
                  <a:srgbClr val="0000FF"/>
                </a:solidFill>
                <a:latin typeface="Candara" pitchFamily="34" charset="0"/>
              </a:rPr>
            </a:br>
            <a:r>
              <a:rPr lang="en-US" sz="3200" b="1" dirty="0" smtClean="0">
                <a:solidFill>
                  <a:srgbClr val="0000FF"/>
                </a:solidFill>
                <a:latin typeface="Candara" pitchFamily="34" charset="0"/>
              </a:rPr>
              <a:t>(MB; BS, Nig)</a:t>
            </a:r>
            <a:br>
              <a:rPr lang="en-US" sz="3200" b="1" dirty="0" smtClean="0">
                <a:solidFill>
                  <a:srgbClr val="0000FF"/>
                </a:solidFill>
                <a:latin typeface="Candara" pitchFamily="34" charset="0"/>
              </a:rPr>
            </a:br>
            <a:r>
              <a:rPr lang="en-US" sz="3200" b="1" dirty="0" smtClean="0">
                <a:solidFill>
                  <a:srgbClr val="0000FF"/>
                </a:solidFill>
                <a:latin typeface="Candara" pitchFamily="34" charset="0"/>
              </a:rPr>
              <a:t/>
            </a:r>
            <a:br>
              <a:rPr lang="en-US" sz="3200" b="1" dirty="0" smtClean="0">
                <a:solidFill>
                  <a:srgbClr val="0000FF"/>
                </a:solidFill>
                <a:latin typeface="Candara" pitchFamily="34" charset="0"/>
              </a:rPr>
            </a:br>
            <a:r>
              <a:rPr lang="en-US" sz="3200" b="1" dirty="0" smtClean="0">
                <a:solidFill>
                  <a:srgbClr val="0000FF"/>
                </a:solidFill>
                <a:latin typeface="Candara" pitchFamily="34" charset="0"/>
              </a:rPr>
              <a:t>UNIVERSITY HEALTH CENTRE</a:t>
            </a:r>
            <a:br>
              <a:rPr lang="en-US" sz="3200" b="1" dirty="0" smtClean="0">
                <a:solidFill>
                  <a:srgbClr val="0000FF"/>
                </a:solidFill>
                <a:latin typeface="Candara" pitchFamily="34" charset="0"/>
              </a:rPr>
            </a:br>
            <a:r>
              <a:rPr lang="en-US" sz="3200" b="1" dirty="0" smtClean="0">
                <a:solidFill>
                  <a:srgbClr val="0000FF"/>
                </a:solidFill>
                <a:latin typeface="Candara" pitchFamily="34" charset="0"/>
              </a:rPr>
              <a:t>(FUOYE)</a:t>
            </a:r>
            <a:r>
              <a:rPr lang="en-US" sz="4000" b="1" dirty="0" smtClean="0">
                <a:solidFill>
                  <a:srgbClr val="0000FF"/>
                </a:solidFill>
                <a:latin typeface="Candara" pitchFamily="34" charset="0"/>
              </a:rPr>
              <a:t/>
            </a:r>
            <a:br>
              <a:rPr lang="en-US" sz="4000" b="1" dirty="0" smtClean="0">
                <a:solidFill>
                  <a:srgbClr val="0000FF"/>
                </a:solidFill>
                <a:latin typeface="Candara" pitchFamily="34" charset="0"/>
              </a:rPr>
            </a:br>
            <a:r>
              <a:rPr lang="en-US" sz="4000" b="1" dirty="0" smtClean="0">
                <a:solidFill>
                  <a:srgbClr val="0000FF"/>
                </a:solidFill>
                <a:latin typeface="Candara" pitchFamily="34" charset="0"/>
              </a:rPr>
              <a:t>							</a:t>
            </a:r>
            <a:r>
              <a:rPr lang="en-US" sz="2000" b="1" dirty="0" smtClean="0">
                <a:solidFill>
                  <a:srgbClr val="0000FF"/>
                </a:solidFill>
                <a:latin typeface="Candara" pitchFamily="34" charset="0"/>
              </a:rPr>
              <a:t>3RD SEPTEMBER, 2014</a:t>
            </a:r>
            <a:r>
              <a:rPr lang="en-US" sz="2000" b="1" dirty="0" smtClean="0">
                <a:latin typeface="Candara" pitchFamily="34" charset="0"/>
              </a:rPr>
              <a:t/>
            </a:r>
            <a:br>
              <a:rPr lang="en-US" sz="2000" b="1" dirty="0" smtClean="0">
                <a:latin typeface="Candara" pitchFamily="34" charset="0"/>
              </a:rPr>
            </a:br>
            <a:endParaRPr lang="en-US" sz="2000" b="1" dirty="0">
              <a:latin typeface="Candara"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3200" b="1" dirty="0" smtClean="0">
                <a:solidFill>
                  <a:srgbClr val="FF0000"/>
                </a:solidFill>
                <a:latin typeface="Candara" pitchFamily="34" charset="0"/>
              </a:rPr>
              <a:t>EPIDEMIOLOGY</a:t>
            </a:r>
          </a:p>
          <a:p>
            <a:pPr>
              <a:lnSpc>
                <a:spcPct val="150000"/>
              </a:lnSpc>
            </a:pPr>
            <a:r>
              <a:rPr lang="en-US" sz="2400" b="1" dirty="0" smtClean="0">
                <a:solidFill>
                  <a:srgbClr val="0000FF"/>
                </a:solidFill>
                <a:latin typeface="Candara" pitchFamily="34" charset="0"/>
              </a:rPr>
              <a:t>Ebola Virus Disease typically occurs in outbreaks in tropical regions of Sub-Saharan Africa.</a:t>
            </a:r>
          </a:p>
          <a:p>
            <a:pPr>
              <a:lnSpc>
                <a:spcPct val="150000"/>
              </a:lnSpc>
              <a:buNone/>
            </a:pPr>
            <a:endParaRPr lang="en-US" sz="2400" b="1" dirty="0" smtClean="0">
              <a:solidFill>
                <a:srgbClr val="0000FF"/>
              </a:solidFill>
              <a:latin typeface="Candara" pitchFamily="34" charset="0"/>
            </a:endParaRPr>
          </a:p>
          <a:p>
            <a:pPr>
              <a:lnSpc>
                <a:spcPct val="150000"/>
              </a:lnSpc>
            </a:pPr>
            <a:r>
              <a:rPr lang="en-US" sz="2400" b="1" dirty="0" smtClean="0">
                <a:solidFill>
                  <a:srgbClr val="0000FF"/>
                </a:solidFill>
                <a:latin typeface="Candara" pitchFamily="34" charset="0"/>
              </a:rPr>
              <a:t>Outbreaks of Ebola Virus Disease have been mainly restricted to Africa; with confirmed cases reported in countries like Liberia, Sierra Leone, Guinea, Ghana, Democratic Republic of Congo, Gabon, Sudan, Ivory Coast, Uganda and Nigeria.</a:t>
            </a:r>
          </a:p>
          <a:p>
            <a:pPr>
              <a:lnSpc>
                <a:spcPct val="150000"/>
              </a:lnSpc>
              <a:buNone/>
            </a:pPr>
            <a:endParaRPr lang="en-US" sz="2400" b="1" dirty="0" smtClean="0">
              <a:solidFill>
                <a:srgbClr val="0000FF"/>
              </a:solidFill>
              <a:latin typeface="Candara" pitchFamily="34" charset="0"/>
            </a:endParaRPr>
          </a:p>
          <a:p>
            <a:pPr>
              <a:lnSpc>
                <a:spcPct val="150000"/>
              </a:lnSpc>
            </a:pPr>
            <a:r>
              <a:rPr lang="en-US" sz="2400" b="1" dirty="0" smtClean="0">
                <a:solidFill>
                  <a:srgbClr val="0000FF"/>
                </a:solidFill>
                <a:latin typeface="Candara" pitchFamily="34" charset="0"/>
              </a:rPr>
              <a:t>Ebola Virus Disease is usually spread within a health care setting; with sporadic isolated cases occurring unnoticed.</a:t>
            </a:r>
          </a:p>
          <a:p>
            <a:pPr>
              <a:buNone/>
            </a:pPr>
            <a:endParaRPr lang="en-US" sz="30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3200" b="1" dirty="0" smtClean="0">
                <a:solidFill>
                  <a:srgbClr val="FF0000"/>
                </a:solidFill>
                <a:latin typeface="Candara" pitchFamily="34" charset="0"/>
              </a:rPr>
              <a:t>EPIDEMIOLOGY contd.</a:t>
            </a:r>
          </a:p>
          <a:p>
            <a:pPr>
              <a:lnSpc>
                <a:spcPct val="150000"/>
              </a:lnSpc>
            </a:pPr>
            <a:r>
              <a:rPr lang="en-US" sz="2800" b="1" dirty="0" smtClean="0">
                <a:solidFill>
                  <a:srgbClr val="0000FF"/>
                </a:solidFill>
                <a:latin typeface="Candara" pitchFamily="34" charset="0"/>
              </a:rPr>
              <a:t>Between 1976 when it was first identified through 2013; not fewer than 1 000 people per year have been infected with largest Ebola Virus Disease outbreak being the ongoing 2014 West Africa Ebola outbreak</a:t>
            </a:r>
          </a:p>
          <a:p>
            <a:pPr>
              <a:lnSpc>
                <a:spcPct val="150000"/>
              </a:lnSpc>
            </a:pPr>
            <a:endParaRPr lang="en-US" sz="2400" b="1" dirty="0" smtClean="0">
              <a:solidFill>
                <a:srgbClr val="0000FF"/>
              </a:solidFill>
              <a:latin typeface="Candara" pitchFamily="34" charset="0"/>
            </a:endParaRPr>
          </a:p>
          <a:p>
            <a:pPr>
              <a:lnSpc>
                <a:spcPct val="150000"/>
              </a:lnSpc>
            </a:pPr>
            <a:r>
              <a:rPr lang="en-US" sz="2800" b="1" dirty="0" smtClean="0">
                <a:solidFill>
                  <a:srgbClr val="0000FF"/>
                </a:solidFill>
                <a:latin typeface="Candara" pitchFamily="34" charset="0"/>
              </a:rPr>
              <a:t>Affected countries are, Guinea, Sierra Leone, Liberia and in August 2014, Nigeria</a:t>
            </a:r>
          </a:p>
          <a:p>
            <a:pPr>
              <a:lnSpc>
                <a:spcPct val="150000"/>
              </a:lnSpc>
            </a:pPr>
            <a:endParaRPr lang="en-US" sz="2400" b="1" dirty="0" smtClean="0">
              <a:solidFill>
                <a:srgbClr val="0000FF"/>
              </a:solidFill>
              <a:latin typeface="Candara" pitchFamily="34" charset="0"/>
            </a:endParaRPr>
          </a:p>
          <a:p>
            <a:pPr>
              <a:lnSpc>
                <a:spcPct val="150000"/>
              </a:lnSpc>
            </a:pPr>
            <a:r>
              <a:rPr lang="en-US" sz="2800" b="1" dirty="0" smtClean="0">
                <a:solidFill>
                  <a:srgbClr val="0000FF"/>
                </a:solidFill>
                <a:latin typeface="Candara" pitchFamily="34" charset="0"/>
              </a:rPr>
              <a:t>As of July 2014, over 1320 cases have been identified.</a:t>
            </a:r>
          </a:p>
          <a:p>
            <a:pPr>
              <a:buNone/>
            </a:pPr>
            <a:endParaRPr lang="en-US" sz="3000" dirty="0"/>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456711"/>
            <a:ext cx="8763000" cy="1295400"/>
          </a:xfrm>
        </p:spPr>
        <p:txBody>
          <a:bodyPr>
            <a:normAutofit/>
          </a:bodyPr>
          <a:lstStyle/>
          <a:p>
            <a:pPr algn="ctr"/>
            <a:r>
              <a:rPr lang="en-US" sz="2800" dirty="0" smtClean="0">
                <a:solidFill>
                  <a:srgbClr val="FF0000"/>
                </a:solidFill>
                <a:latin typeface="Candara" panose="020E0502030303020204" pitchFamily="34" charset="0"/>
              </a:rPr>
              <a:t>NURSES ATTENDING TO EVD PATIENT DURING 1976 OUTBREAK IN D.R. CONGO</a:t>
            </a:r>
            <a:endParaRPr lang="en-US" sz="2800" dirty="0">
              <a:solidFill>
                <a:srgbClr val="FF0000"/>
              </a:solidFill>
              <a:latin typeface="Candara" panose="020E0502030303020204" pitchFamily="34" charset="0"/>
            </a:endParaRPr>
          </a:p>
        </p:txBody>
      </p:sp>
      <p:pic>
        <p:nvPicPr>
          <p:cNvPr id="4" name="Content Placeholder 3" descr="7042 lores-Ebola-Zaire-CDC Photo.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248392"/>
            <a:ext cx="5638800" cy="5181600"/>
          </a:xfrm>
          <a:prstGeom prst="rect">
            <a:avLst/>
          </a:prstGeom>
          <a:noFill/>
          <a:ln>
            <a:noFill/>
          </a:ln>
        </p:spPr>
      </p:pic>
    </p:spTree>
    <p:extLst>
      <p:ext uri="{BB962C8B-B14F-4D97-AF65-F5344CB8AC3E}">
        <p14:creationId xmlns:p14="http://schemas.microsoft.com/office/powerpoint/2010/main" val="275584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629400"/>
          </a:xfrm>
        </p:spPr>
        <p:txBody>
          <a:bodyPr>
            <a:normAutofit/>
          </a:bodyPr>
          <a:lstStyle/>
          <a:p>
            <a:pPr algn="just">
              <a:buNone/>
            </a:pPr>
            <a:r>
              <a:rPr lang="en-US" sz="3500" b="1" dirty="0" smtClean="0">
                <a:solidFill>
                  <a:srgbClr val="FF0000"/>
                </a:solidFill>
                <a:latin typeface="Candara" pitchFamily="34" charset="0"/>
              </a:rPr>
              <a:t>RECENT OUTBREAK.</a:t>
            </a:r>
          </a:p>
          <a:p>
            <a:pPr algn="just">
              <a:buNone/>
            </a:pPr>
            <a:endParaRPr lang="en-US" sz="9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pPr algn="just">
              <a:buClr>
                <a:srgbClr val="FF0000"/>
              </a:buClr>
              <a:buSzPct val="100000"/>
              <a:buFont typeface="Wingdings" pitchFamily="2" charset="2"/>
              <a:buChar char="q"/>
            </a:pPr>
            <a:r>
              <a:rPr lang="en-US" sz="31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28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The number of suspected/confirmed cases of </a:t>
            </a:r>
            <a:r>
              <a:rPr lang="en-US" sz="28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EVP </a:t>
            </a:r>
            <a:r>
              <a:rPr lang="en-US" sz="28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in the recent 2014 West African Ebola outbreak have been on the increase</a:t>
            </a:r>
          </a:p>
          <a:p>
            <a:pPr algn="just">
              <a:buClr>
                <a:srgbClr val="FF0000"/>
              </a:buClr>
              <a:buSzPct val="100000"/>
              <a:buNone/>
            </a:pPr>
            <a:endParaRPr lang="en-US" sz="28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pPr algn="just">
              <a:buClr>
                <a:srgbClr val="FF0000"/>
              </a:buClr>
              <a:buSzPct val="100000"/>
              <a:buFont typeface="Wingdings" pitchFamily="2" charset="2"/>
              <a:buChar char="q"/>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Report from World Health Organization (WHO) released on August 4, 2014 in conjunction with Ministry of Health in the affected countries is presented below</a:t>
            </a:r>
          </a:p>
          <a:p>
            <a:pPr algn="just"/>
            <a:endParaRPr lang="en-US" sz="3000" b="1" dirty="0">
              <a:solidFill>
                <a:srgbClr val="0000FF"/>
              </a:solidFill>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35314354"/>
              </p:ext>
            </p:extLst>
          </p:nvPr>
        </p:nvGraphicFramePr>
        <p:xfrm>
          <a:off x="304800" y="228600"/>
          <a:ext cx="8229600" cy="4929544"/>
        </p:xfrm>
        <a:graphic>
          <a:graphicData uri="http://schemas.openxmlformats.org/drawingml/2006/table">
            <a:tbl>
              <a:tblPr firstRow="1" bandRow="1">
                <a:tableStyleId>{21E4AEA4-8DFA-4A89-87EB-49C32662AFE0}</a:tableStyleId>
              </a:tblPr>
              <a:tblGrid>
                <a:gridCol w="2057400"/>
                <a:gridCol w="3460173"/>
                <a:gridCol w="2712027"/>
              </a:tblGrid>
              <a:tr h="990600">
                <a:tc>
                  <a:txBody>
                    <a:bodyPr/>
                    <a:lstStyle/>
                    <a:p>
                      <a:pPr marL="0" marR="0">
                        <a:lnSpc>
                          <a:spcPct val="115000"/>
                        </a:lnSpc>
                        <a:spcBef>
                          <a:spcPts val="0"/>
                        </a:spcBef>
                        <a:spcAft>
                          <a:spcPts val="0"/>
                        </a:spcAft>
                      </a:pPr>
                      <a:r>
                        <a:rPr lang="en-US" sz="2000" b="1" dirty="0" smtClean="0">
                          <a:latin typeface="Calibri"/>
                          <a:ea typeface="Times New Roman"/>
                          <a:cs typeface="Calibri"/>
                        </a:rPr>
                        <a:t>COUNTRY</a:t>
                      </a:r>
                      <a:endParaRPr lang="en-US" sz="2000" b="1"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dirty="0" smtClean="0">
                          <a:latin typeface="Calibri"/>
                          <a:ea typeface="Times New Roman"/>
                          <a:cs typeface="Calibri"/>
                        </a:rPr>
                        <a:t>CONFIRMED/SUSPECTED</a:t>
                      </a:r>
                      <a:endParaRPr lang="en-US" sz="2000" b="1"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dirty="0">
                          <a:latin typeface="Calibri"/>
                          <a:ea typeface="Times New Roman"/>
                          <a:cs typeface="Calibri"/>
                        </a:rPr>
                        <a:t>SUSPECTED CASES OF DEATH</a:t>
                      </a:r>
                      <a:endParaRPr lang="en-US" sz="2000" b="1" dirty="0">
                        <a:latin typeface="Calibri"/>
                        <a:ea typeface="Times New Roman"/>
                        <a:cs typeface="Times New Roman"/>
                      </a:endParaRPr>
                    </a:p>
                  </a:txBody>
                  <a:tcPr marL="68580" marR="68580" marT="0" marB="0"/>
                </a:tc>
              </a:tr>
              <a:tr h="762385">
                <a:tc>
                  <a:txBody>
                    <a:bodyPr/>
                    <a:lstStyle/>
                    <a:p>
                      <a:pPr marL="0" marR="0">
                        <a:lnSpc>
                          <a:spcPct val="115000"/>
                        </a:lnSpc>
                        <a:spcBef>
                          <a:spcPts val="0"/>
                        </a:spcBef>
                        <a:spcAft>
                          <a:spcPts val="0"/>
                        </a:spcAft>
                      </a:pPr>
                      <a:r>
                        <a:rPr lang="en-US" sz="2500" b="1">
                          <a:latin typeface="Calibri"/>
                          <a:ea typeface="Times New Roman"/>
                          <a:cs typeface="Calibri"/>
                        </a:rPr>
                        <a:t>GUINEA</a:t>
                      </a:r>
                      <a:endParaRPr lang="en-US" sz="2500" b="1">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500" b="1" dirty="0" smtClean="0">
                          <a:latin typeface="Calibri"/>
                          <a:ea typeface="Times New Roman"/>
                          <a:cs typeface="Times New Roman"/>
                        </a:rPr>
                        <a:t>648</a:t>
                      </a:r>
                      <a:endParaRPr lang="en-US" sz="2500" b="1"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500" b="1" dirty="0" smtClean="0">
                          <a:latin typeface="Calibri"/>
                          <a:ea typeface="Times New Roman"/>
                          <a:cs typeface="Calibri"/>
                        </a:rPr>
                        <a:t>430</a:t>
                      </a:r>
                      <a:endParaRPr lang="en-US" sz="2500" b="1" dirty="0">
                        <a:latin typeface="Calibri"/>
                        <a:ea typeface="Times New Roman"/>
                        <a:cs typeface="Times New Roman"/>
                      </a:endParaRPr>
                    </a:p>
                  </a:txBody>
                  <a:tcPr marL="68580" marR="68580" marT="0" marB="0"/>
                </a:tc>
              </a:tr>
              <a:tr h="762385">
                <a:tc>
                  <a:txBody>
                    <a:bodyPr/>
                    <a:lstStyle/>
                    <a:p>
                      <a:pPr marL="0" marR="0">
                        <a:lnSpc>
                          <a:spcPct val="115000"/>
                        </a:lnSpc>
                        <a:spcBef>
                          <a:spcPts val="0"/>
                        </a:spcBef>
                        <a:spcAft>
                          <a:spcPts val="0"/>
                        </a:spcAft>
                      </a:pPr>
                      <a:r>
                        <a:rPr lang="en-US" sz="2500" b="1">
                          <a:latin typeface="Calibri"/>
                          <a:ea typeface="Times New Roman"/>
                          <a:cs typeface="Calibri"/>
                        </a:rPr>
                        <a:t>LIBERIA</a:t>
                      </a:r>
                      <a:endParaRPr lang="en-US" sz="2500" b="1">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500" b="1" dirty="0" smtClean="0">
                          <a:latin typeface="Calibri"/>
                          <a:ea typeface="Times New Roman"/>
                          <a:cs typeface="Times New Roman"/>
                        </a:rPr>
                        <a:t>1</a:t>
                      </a:r>
                      <a:r>
                        <a:rPr lang="en-US" sz="2500" b="1" baseline="0" dirty="0" smtClean="0">
                          <a:latin typeface="Calibri"/>
                          <a:ea typeface="Times New Roman"/>
                          <a:cs typeface="Times New Roman"/>
                        </a:rPr>
                        <a:t> 378</a:t>
                      </a:r>
                      <a:endParaRPr lang="en-US" sz="2500" b="1"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500" b="1" dirty="0" smtClean="0">
                          <a:latin typeface="Calibri"/>
                          <a:ea typeface="Times New Roman"/>
                          <a:cs typeface="Calibri"/>
                        </a:rPr>
                        <a:t>694</a:t>
                      </a:r>
                      <a:endParaRPr lang="en-US" sz="2500" b="1" dirty="0">
                        <a:latin typeface="Calibri"/>
                        <a:ea typeface="Times New Roman"/>
                        <a:cs typeface="Times New Roman"/>
                      </a:endParaRPr>
                    </a:p>
                  </a:txBody>
                  <a:tcPr marL="68580" marR="68580" marT="0" marB="0"/>
                </a:tc>
              </a:tr>
              <a:tr h="889404">
                <a:tc>
                  <a:txBody>
                    <a:bodyPr/>
                    <a:lstStyle/>
                    <a:p>
                      <a:pPr marL="0" marR="0">
                        <a:lnSpc>
                          <a:spcPct val="115000"/>
                        </a:lnSpc>
                        <a:spcBef>
                          <a:spcPts val="0"/>
                        </a:spcBef>
                        <a:spcAft>
                          <a:spcPts val="0"/>
                        </a:spcAft>
                      </a:pPr>
                      <a:r>
                        <a:rPr lang="en-US" sz="2500" b="1" dirty="0">
                          <a:latin typeface="Calibri"/>
                          <a:ea typeface="Times New Roman"/>
                          <a:cs typeface="Calibri"/>
                        </a:rPr>
                        <a:t>SIERRIA LEONE</a:t>
                      </a:r>
                      <a:endParaRPr lang="en-US" sz="2500" b="1"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500" b="1" dirty="0" smtClean="0">
                          <a:latin typeface="Calibri"/>
                          <a:ea typeface="Times New Roman"/>
                          <a:cs typeface="Times New Roman"/>
                        </a:rPr>
                        <a:t>1</a:t>
                      </a:r>
                      <a:r>
                        <a:rPr lang="en-US" sz="2500" b="1" baseline="0" dirty="0" smtClean="0">
                          <a:latin typeface="Calibri"/>
                          <a:ea typeface="Times New Roman"/>
                          <a:cs typeface="Times New Roman"/>
                        </a:rPr>
                        <a:t> 026</a:t>
                      </a:r>
                      <a:endParaRPr lang="en-US" sz="2500" b="1"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500" b="1" dirty="0" smtClean="0">
                          <a:latin typeface="Calibri"/>
                          <a:ea typeface="Times New Roman"/>
                          <a:cs typeface="Calibri"/>
                        </a:rPr>
                        <a:t>422</a:t>
                      </a:r>
                      <a:endParaRPr lang="en-US" sz="2500" b="1" dirty="0">
                        <a:latin typeface="Calibri"/>
                        <a:ea typeface="Times New Roman"/>
                        <a:cs typeface="Times New Roman"/>
                      </a:endParaRPr>
                    </a:p>
                  </a:txBody>
                  <a:tcPr marL="68580" marR="68580" marT="0" marB="0"/>
                </a:tc>
              </a:tr>
              <a:tr h="762385">
                <a:tc>
                  <a:txBody>
                    <a:bodyPr/>
                    <a:lstStyle/>
                    <a:p>
                      <a:pPr marL="0" marR="0">
                        <a:lnSpc>
                          <a:spcPct val="115000"/>
                        </a:lnSpc>
                        <a:spcBef>
                          <a:spcPts val="0"/>
                        </a:spcBef>
                        <a:spcAft>
                          <a:spcPts val="0"/>
                        </a:spcAft>
                      </a:pPr>
                      <a:r>
                        <a:rPr lang="en-US" sz="2500" b="1">
                          <a:latin typeface="Calibri"/>
                          <a:ea typeface="Times New Roman"/>
                          <a:cs typeface="Calibri"/>
                        </a:rPr>
                        <a:t>NIGERIA</a:t>
                      </a:r>
                      <a:endParaRPr lang="en-US" sz="2500" b="1">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500" b="1" dirty="0" smtClean="0">
                          <a:latin typeface="Calibri"/>
                          <a:ea typeface="Times New Roman"/>
                          <a:cs typeface="Times New Roman"/>
                        </a:rPr>
                        <a:t>17</a:t>
                      </a:r>
                      <a:endParaRPr lang="en-US" sz="2500" b="1"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500" b="1" dirty="0" smtClean="0">
                          <a:latin typeface="Calibri"/>
                          <a:ea typeface="Times New Roman"/>
                          <a:cs typeface="Times New Roman"/>
                        </a:rPr>
                        <a:t>7</a:t>
                      </a:r>
                      <a:endParaRPr lang="en-US" sz="2500" b="1" dirty="0">
                        <a:latin typeface="Calibri"/>
                        <a:ea typeface="Times New Roman"/>
                        <a:cs typeface="Times New Roman"/>
                      </a:endParaRPr>
                    </a:p>
                  </a:txBody>
                  <a:tcPr marL="68580" marR="68580" marT="0" marB="0"/>
                </a:tc>
              </a:tr>
              <a:tr h="762385">
                <a:tc>
                  <a:txBody>
                    <a:bodyPr/>
                    <a:lstStyle/>
                    <a:p>
                      <a:pPr marL="0" marR="0">
                        <a:lnSpc>
                          <a:spcPct val="115000"/>
                        </a:lnSpc>
                        <a:spcBef>
                          <a:spcPts val="0"/>
                        </a:spcBef>
                        <a:spcAft>
                          <a:spcPts val="0"/>
                        </a:spcAft>
                      </a:pPr>
                      <a:r>
                        <a:rPr lang="en-US" sz="2500" b="1">
                          <a:latin typeface="Calibri"/>
                          <a:ea typeface="Times New Roman"/>
                          <a:cs typeface="Calibri"/>
                        </a:rPr>
                        <a:t>TOTAL</a:t>
                      </a:r>
                      <a:endParaRPr lang="en-US" sz="2500" b="1">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500" b="1" dirty="0" smtClean="0">
                          <a:latin typeface="Calibri"/>
                          <a:ea typeface="Times New Roman"/>
                          <a:cs typeface="Calibri"/>
                        </a:rPr>
                        <a:t>3 069</a:t>
                      </a:r>
                      <a:endParaRPr lang="en-US" sz="2500" b="1" dirty="0">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500" b="1" dirty="0" smtClean="0">
                          <a:latin typeface="Calibri"/>
                          <a:ea typeface="Times New Roman"/>
                          <a:cs typeface="Times New Roman"/>
                        </a:rPr>
                        <a:t>1 </a:t>
                      </a:r>
                      <a:r>
                        <a:rPr lang="en-US" sz="2500" b="1" dirty="0" smtClean="0">
                          <a:latin typeface="Calibri"/>
                          <a:ea typeface="Times New Roman"/>
                          <a:cs typeface="Times New Roman"/>
                        </a:rPr>
                        <a:t>553</a:t>
                      </a:r>
                      <a:endParaRPr lang="en-US" sz="2500" b="1" dirty="0">
                        <a:latin typeface="Calibri"/>
                        <a:ea typeface="Times New Roman"/>
                        <a:cs typeface="Times New Roman"/>
                      </a:endParaRPr>
                    </a:p>
                  </a:txBody>
                  <a:tcPr marL="68580" marR="68580" marT="0" marB="0"/>
                </a:tc>
              </a:tr>
            </a:tbl>
          </a:graphicData>
        </a:graphic>
      </p:graphicFrame>
      <p:sp>
        <p:nvSpPr>
          <p:cNvPr id="5" name="Rectangle 4"/>
          <p:cNvSpPr/>
          <p:nvPr/>
        </p:nvSpPr>
        <p:spPr>
          <a:xfrm>
            <a:off x="1066800" y="5638800"/>
            <a:ext cx="6553200" cy="941796"/>
          </a:xfrm>
          <a:prstGeom prst="rect">
            <a:avLst/>
          </a:prstGeom>
        </p:spPr>
        <p:txBody>
          <a:bodyPr wrap="square">
            <a:spAutoFit/>
          </a:bodyPr>
          <a:lstStyle/>
          <a:p>
            <a:pPr algn="ctr">
              <a:lnSpc>
                <a:spcPct val="115000"/>
              </a:lnSpc>
              <a:spcAft>
                <a:spcPts val="1000"/>
              </a:spcAft>
            </a:pP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An extract from Ebola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Virus Disease, West </a:t>
            </a: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Africa fact sheet from </a:t>
            </a: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WHO ; August 29,2014.</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Autofit/>
          </a:bodyPr>
          <a:lstStyle/>
          <a:p>
            <a:pPr>
              <a:buClr>
                <a:srgbClr val="FF0000"/>
              </a:buClr>
              <a:buSzPct val="100000"/>
              <a:buFont typeface="Courier New" pitchFamily="49" charset="0"/>
              <a:buChar char="o"/>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In Guinea, active surveillance continues in Conakry,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Gueckedou</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Boffa</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Pita,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Siguiri</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and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Kourourssa</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Districts.</a:t>
            </a:r>
          </a:p>
          <a:p>
            <a:pPr marL="109728" indent="0">
              <a:buClr>
                <a:srgbClr val="FF0000"/>
              </a:buClr>
              <a:buSzPct val="100000"/>
              <a:buNone/>
            </a:pPr>
            <a:endParaRPr lang="en-US" sz="11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pPr>
              <a:buClr>
                <a:srgbClr val="FF0000"/>
              </a:buClr>
              <a:buSzPct val="100000"/>
              <a:buNone/>
            </a:pPr>
            <a:endPar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endParaRPr lang="en-US" sz="3000" b="1" dirty="0">
              <a:solidFill>
                <a:srgbClr val="0000FF"/>
              </a:solidFill>
              <a:latin typeface="Candara" pitchFamily="34" charset="0"/>
            </a:endParaRPr>
          </a:p>
        </p:txBody>
      </p:sp>
      <p:pic>
        <p:nvPicPr>
          <p:cNvPr id="3" name="Picture 5"/>
          <p:cNvPicPr>
            <a:picLocks noChangeAspect="1" noChangeArrowheads="1"/>
          </p:cNvPicPr>
          <p:nvPr/>
        </p:nvPicPr>
        <p:blipFill>
          <a:blip r:embed="rId2"/>
          <a:srcRect/>
          <a:stretch>
            <a:fillRect/>
          </a:stretch>
        </p:blipFill>
        <p:spPr bwMode="auto">
          <a:xfrm>
            <a:off x="1066800" y="1905000"/>
            <a:ext cx="7215115" cy="4054895"/>
          </a:xfrm>
          <a:prstGeom prst="rect">
            <a:avLst/>
          </a:prstGeom>
          <a:noFill/>
          <a:ln w="9525">
            <a:noFill/>
            <a:miter lim="800000"/>
            <a:headEnd/>
            <a:tailEnd/>
          </a:ln>
          <a:effectLst/>
        </p:spPr>
      </p:pic>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Autofit/>
          </a:bodyPr>
          <a:lstStyle/>
          <a:p>
            <a:pPr>
              <a:buClr>
                <a:srgbClr val="FF0000"/>
              </a:buClr>
              <a:buSzPct val="100000"/>
              <a:buNone/>
            </a:pPr>
            <a:endParaRPr lang="en-US" sz="11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pPr>
              <a:buClr>
                <a:srgbClr val="FF0000"/>
              </a:buClr>
              <a:buSzPct val="100000"/>
              <a:buFont typeface="Courier New" pitchFamily="49" charset="0"/>
              <a:buChar char="o"/>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EBVD has been reported from districts like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Kailahun</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Kenema</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Kambia</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Port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Loko</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BO and Western area (which includes Free town) in Sierra Leone. more recently, there are also confirmed cases from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Tonkolili</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Bambali</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Moyamba</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Bonthe</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and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Punjehn</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districts.</a:t>
            </a:r>
          </a:p>
          <a:p>
            <a:pPr>
              <a:buClr>
                <a:srgbClr val="FF0000"/>
              </a:buClr>
              <a:buSzPct val="100000"/>
              <a:buNone/>
            </a:pPr>
            <a:endPar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endParaRPr lang="en-US" sz="3000" b="1" dirty="0">
              <a:solidFill>
                <a:srgbClr val="0000FF"/>
              </a:solidFill>
              <a:latin typeface="Candara" pitchFamily="34" charset="0"/>
            </a:endParaRPr>
          </a:p>
        </p:txBody>
      </p:sp>
      <p:pic>
        <p:nvPicPr>
          <p:cNvPr id="4" name="Picture 3"/>
          <p:cNvPicPr/>
          <p:nvPr/>
        </p:nvPicPr>
        <p:blipFill>
          <a:blip r:embed="rId2"/>
          <a:srcRect/>
          <a:stretch>
            <a:fillRect/>
          </a:stretch>
        </p:blipFill>
        <p:spPr bwMode="auto">
          <a:xfrm>
            <a:off x="2057400" y="3048000"/>
            <a:ext cx="5638800" cy="3810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Autofit/>
          </a:bodyPr>
          <a:lstStyle/>
          <a:p>
            <a:pPr>
              <a:buClr>
                <a:srgbClr val="FF0000"/>
              </a:buClr>
              <a:buSzPct val="100000"/>
              <a:buNone/>
            </a:pPr>
            <a:endParaRPr lang="en-US" sz="18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pPr>
              <a:buClr>
                <a:srgbClr val="FF0000"/>
              </a:buClr>
              <a:buSzPct val="100000"/>
              <a:buFont typeface="Courier New" pitchFamily="49" charset="0"/>
              <a:buChar char="o"/>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In Liberia, suspected and confirmed cases were reported from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Lofa</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Montserado</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Margidi</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Bomi</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Bong,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Nimba</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Rivercess</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Grand Cape Mount and Grand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Bassa</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countries.</a:t>
            </a:r>
          </a:p>
          <a:p>
            <a:pPr>
              <a:buClr>
                <a:srgbClr val="FF0000"/>
              </a:buClr>
              <a:buSzPct val="100000"/>
              <a:buFont typeface="Courier New" pitchFamily="49" charset="0"/>
              <a:buChar char="o"/>
            </a:pPr>
            <a:endPar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endParaRPr lang="en-US" sz="3000" b="1" dirty="0">
              <a:solidFill>
                <a:srgbClr val="0000FF"/>
              </a:solidFill>
              <a:latin typeface="Candara" pitchFamily="34" charset="0"/>
            </a:endParaRPr>
          </a:p>
        </p:txBody>
      </p:sp>
      <p:pic>
        <p:nvPicPr>
          <p:cNvPr id="3" name="Picture 2"/>
          <p:cNvPicPr/>
          <p:nvPr/>
        </p:nvPicPr>
        <p:blipFill>
          <a:blip r:embed="rId2"/>
          <a:srcRect/>
          <a:stretch>
            <a:fillRect/>
          </a:stretch>
        </p:blipFill>
        <p:spPr bwMode="auto">
          <a:xfrm>
            <a:off x="914400" y="2364175"/>
            <a:ext cx="6629400" cy="44958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4754563"/>
          </a:xfrm>
        </p:spPr>
        <p:txBody>
          <a:bodyPr>
            <a:normAutofit/>
          </a:bodyPr>
          <a:lstStyle/>
          <a:p>
            <a:pPr>
              <a:buClr>
                <a:srgbClr val="FF0000"/>
              </a:buClr>
              <a:buSzPct val="100000"/>
              <a:buFont typeface="Courier New" pitchFamily="49" charset="0"/>
              <a:buChar char="o"/>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In Nigeria, EBVD is confined to Lagos state with recent established escapee to Enugu state and death in Port-Harcourt ; Rivers state.</a:t>
            </a:r>
          </a:p>
          <a:p>
            <a:pPr>
              <a:buNone/>
            </a:pPr>
            <a:endParaRPr lang="en-US" sz="3000" dirty="0"/>
          </a:p>
        </p:txBody>
      </p:sp>
      <p:pic>
        <p:nvPicPr>
          <p:cNvPr id="5" name="Picture 4"/>
          <p:cNvPicPr/>
          <p:nvPr/>
        </p:nvPicPr>
        <p:blipFill>
          <a:blip r:embed="rId2"/>
          <a:srcRect/>
          <a:stretch>
            <a:fillRect/>
          </a:stretch>
        </p:blipFill>
        <p:spPr bwMode="auto">
          <a:xfrm>
            <a:off x="838200" y="1371600"/>
            <a:ext cx="7315200" cy="5486400"/>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85307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154984"/>
          </a:xfrm>
          <a:prstGeom prst="rect">
            <a:avLst/>
          </a:prstGeom>
          <a:noFill/>
          <a:ln w="9525">
            <a:noFill/>
            <a:miter lim="800000"/>
            <a:headEnd/>
            <a:tailEnd/>
          </a:ln>
          <a:effectLst/>
          <a:scene3d>
            <a:camera prst="orthographicFront"/>
            <a:lightRig rig="sunrise" dir="t"/>
          </a:scene3d>
          <a:sp3d prstMaterial="metal">
            <a:bevelT w="152400" h="50800" prst="softRound"/>
          </a:sp3d>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4000" b="1" dirty="0">
                <a:solidFill>
                  <a:srgbClr val="FF0000"/>
                </a:solidFill>
                <a:effectLst>
                  <a:outerShdw blurRad="31750" dist="25400" dir="5400000" algn="tl" rotWithShape="0">
                    <a:srgbClr val="000000">
                      <a:alpha val="25000"/>
                    </a:srgbClr>
                  </a:outerShdw>
                </a:effectLst>
                <a:latin typeface="Candara" pitchFamily="34" charset="0"/>
                <a:ea typeface="+mj-ea"/>
                <a:cs typeface="+mj-cs"/>
              </a:rPr>
              <a:t>OUTLINE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Introduction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Brief history</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Epidemiology</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Recent outbreak</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Mode of transmission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Risk factors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Clinical </a:t>
            </a:r>
            <a:r>
              <a:rPr lang="en-US" sz="32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features</a:t>
            </a:r>
            <a:endPar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40000" lnSpcReduction="20000"/>
          </a:bodyPr>
          <a:lstStyle/>
          <a:p>
            <a:pPr>
              <a:buNone/>
            </a:pPr>
            <a:r>
              <a:rPr lang="en-US" sz="63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8000" b="1" dirty="0" smtClean="0">
                <a:solidFill>
                  <a:srgbClr val="FF0000"/>
                </a:solidFill>
                <a:effectLst>
                  <a:outerShdw blurRad="31750" dist="25400" dir="5400000" algn="tl" rotWithShape="0">
                    <a:srgbClr val="000000">
                      <a:alpha val="25000"/>
                    </a:srgbClr>
                  </a:outerShdw>
                </a:effectLst>
                <a:latin typeface="Candara" pitchFamily="34" charset="0"/>
                <a:ea typeface="+mj-ea"/>
                <a:cs typeface="+mj-cs"/>
              </a:rPr>
              <a:t>MODE OF TRANSMISSION</a:t>
            </a:r>
            <a:endParaRPr lang="en-US" sz="6300" b="1" dirty="0" smtClean="0">
              <a:solidFill>
                <a:srgbClr val="FF0000"/>
              </a:solidFill>
              <a:effectLst>
                <a:outerShdw blurRad="31750" dist="25400" dir="5400000" algn="tl" rotWithShape="0">
                  <a:srgbClr val="000000">
                    <a:alpha val="25000"/>
                  </a:srgbClr>
                </a:outerShdw>
              </a:effectLst>
              <a:latin typeface="Candara" pitchFamily="34" charset="0"/>
              <a:ea typeface="+mj-ea"/>
              <a:cs typeface="+mj-cs"/>
            </a:endParaRPr>
          </a:p>
          <a:p>
            <a:pPr>
              <a:lnSpc>
                <a:spcPct val="170000"/>
              </a:lnSpc>
              <a:buClr>
                <a:schemeClr val="tx1"/>
              </a:buClr>
              <a:buSzPct val="100000"/>
              <a:buNone/>
            </a:pPr>
            <a:r>
              <a:rPr lang="en-US" sz="63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The manner in which the Ebola Virus appears in human at the onset of outbreaks has not been established but the disease (EBVD) could be spread through the following means;</a:t>
            </a:r>
          </a:p>
          <a:p>
            <a:pPr>
              <a:lnSpc>
                <a:spcPct val="170000"/>
              </a:lnSpc>
              <a:buClr>
                <a:schemeClr val="tx1"/>
              </a:buClr>
              <a:buSzPct val="100000"/>
              <a:buFont typeface="Wingdings" pitchFamily="2" charset="2"/>
              <a:buChar char="Ø"/>
            </a:pPr>
            <a:r>
              <a:rPr lang="en-US" sz="63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Direct contact with an infected animal or humans.</a:t>
            </a:r>
          </a:p>
          <a:p>
            <a:pPr>
              <a:lnSpc>
                <a:spcPct val="170000"/>
              </a:lnSpc>
              <a:buClr>
                <a:schemeClr val="tx1"/>
              </a:buClr>
              <a:buSzPct val="100000"/>
              <a:buFont typeface="Wingdings" pitchFamily="2" charset="2"/>
              <a:buChar char="Ø"/>
            </a:pPr>
            <a:r>
              <a:rPr lang="en-US" sz="63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Direct contact with the blood and or secretions of an infected person especially within families.</a:t>
            </a:r>
          </a:p>
          <a:p>
            <a:pPr>
              <a:lnSpc>
                <a:spcPct val="170000"/>
              </a:lnSpc>
              <a:buClr>
                <a:schemeClr val="tx1"/>
              </a:buClr>
              <a:buSzPct val="100000"/>
              <a:buFont typeface="Wingdings" pitchFamily="2" charset="2"/>
              <a:buChar char="Ø"/>
            </a:pPr>
            <a:r>
              <a:rPr lang="en-US" sz="63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Contact with contaminated medical equipments such as needles, drip stand, etc.</a:t>
            </a:r>
          </a:p>
          <a:p>
            <a:pPr>
              <a:lnSpc>
                <a:spcPct val="170000"/>
              </a:lnSpc>
              <a:buClr>
                <a:schemeClr val="tx1"/>
              </a:buClr>
              <a:buSzPct val="100000"/>
              <a:buFont typeface="Wingdings" pitchFamily="2" charset="2"/>
              <a:buChar char="Ø"/>
            </a:pPr>
            <a:r>
              <a:rPr lang="en-US" sz="63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Re use of unsterilized instruments in hospitals.</a:t>
            </a:r>
          </a:p>
          <a:p>
            <a:pPr>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63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800" b="1" dirty="0" smtClean="0">
                <a:solidFill>
                  <a:srgbClr val="FF0000"/>
                </a:solidFill>
                <a:effectLst>
                  <a:outerShdw blurRad="31750" dist="25400" dir="5400000" algn="tl" rotWithShape="0">
                    <a:srgbClr val="000000">
                      <a:alpha val="25000"/>
                    </a:srgbClr>
                  </a:outerShdw>
                </a:effectLst>
                <a:latin typeface="Candara" pitchFamily="34" charset="0"/>
                <a:ea typeface="+mj-ea"/>
                <a:cs typeface="+mj-cs"/>
              </a:rPr>
              <a:t>MODE OF TRANSMISSION CONTD.</a:t>
            </a:r>
          </a:p>
          <a:p>
            <a:pPr>
              <a:buNone/>
            </a:pPr>
            <a:endParaRPr lang="en-US" sz="8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pPr>
              <a:lnSpc>
                <a:spcPct val="170000"/>
              </a:lnSpc>
              <a:buClr>
                <a:schemeClr val="tx1"/>
              </a:buClr>
              <a:buSzPct val="100000"/>
              <a:buFont typeface="Wingdings" pitchFamily="2" charset="2"/>
              <a:buChar char="Ø"/>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Handling of the carcass of infected animals.</a:t>
            </a:r>
          </a:p>
          <a:p>
            <a:pPr>
              <a:lnSpc>
                <a:spcPct val="170000"/>
              </a:lnSpc>
              <a:buClr>
                <a:schemeClr val="tx1"/>
              </a:buClr>
              <a:buSzPct val="100000"/>
              <a:buFont typeface="Wingdings" pitchFamily="2" charset="2"/>
              <a:buChar char="Ø"/>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 Inhalation of contaminated air in hospital environment.</a:t>
            </a:r>
          </a:p>
          <a:p>
            <a:pPr>
              <a:buNone/>
            </a:pPr>
            <a:endParaRPr lang="en-US" dirty="0"/>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63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4000" b="1" dirty="0" smtClean="0">
                <a:solidFill>
                  <a:srgbClr val="FF0000"/>
                </a:solidFill>
                <a:effectLst>
                  <a:outerShdw blurRad="31750" dist="25400" dir="5400000" algn="tl" rotWithShape="0">
                    <a:srgbClr val="000000">
                      <a:alpha val="25000"/>
                    </a:srgbClr>
                  </a:outerShdw>
                </a:effectLst>
                <a:latin typeface="Candara" pitchFamily="34" charset="0"/>
                <a:ea typeface="+mj-ea"/>
                <a:cs typeface="+mj-cs"/>
              </a:rPr>
              <a:t>MODE OF TRANSMISSION CONTD.</a:t>
            </a:r>
            <a:endParaRPr lang="en-US" sz="6300" b="1" dirty="0" smtClean="0">
              <a:solidFill>
                <a:srgbClr val="FF0000"/>
              </a:solidFill>
              <a:effectLst>
                <a:outerShdw blurRad="31750" dist="25400" dir="5400000" algn="tl" rotWithShape="0">
                  <a:srgbClr val="000000">
                    <a:alpha val="25000"/>
                  </a:srgbClr>
                </a:outerShdw>
              </a:effectLst>
              <a:latin typeface="Candara" pitchFamily="34" charset="0"/>
              <a:ea typeface="+mj-ea"/>
              <a:cs typeface="+mj-cs"/>
            </a:endParaRPr>
          </a:p>
          <a:p>
            <a:pPr>
              <a:buNone/>
            </a:pPr>
            <a:endParaRPr lang="en-US" sz="8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pPr>
              <a:lnSpc>
                <a:spcPct val="170000"/>
              </a:lnSpc>
              <a:buClr>
                <a:schemeClr val="tx1"/>
              </a:buClr>
              <a:buSzPct val="100000"/>
              <a:buFont typeface="Wingdings" pitchFamily="2" charset="2"/>
              <a:buChar char="Ø"/>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Use of infected non human primate/bats as food source (BUSH MEAT).</a:t>
            </a:r>
          </a:p>
          <a:p>
            <a:pPr>
              <a:lnSpc>
                <a:spcPct val="170000"/>
              </a:lnSpc>
              <a:buClr>
                <a:schemeClr val="tx1"/>
              </a:buClr>
              <a:buSzPct val="100000"/>
              <a:buFont typeface="Wingdings" pitchFamily="2" charset="2"/>
              <a:buChar char="Ø"/>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Non implementation of universal precautions e.g. Hand Washing.</a:t>
            </a:r>
          </a:p>
          <a:p>
            <a:pPr>
              <a:buNone/>
            </a:pPr>
            <a:endParaRPr lang="en-US" dirty="0"/>
          </a:p>
        </p:txBody>
      </p:sp>
      <p:pic>
        <p:nvPicPr>
          <p:cNvPr id="3" name="Picture 8" descr="http://www.independent.co.uk/incoming/article9058848.ece/alternates/w620/monkey-bananav2.jpg"/>
          <p:cNvPicPr>
            <a:picLocks noChangeAspect="1" noChangeArrowheads="1"/>
          </p:cNvPicPr>
          <p:nvPr/>
        </p:nvPicPr>
        <p:blipFill>
          <a:blip r:embed="rId3"/>
          <a:srcRect/>
          <a:stretch>
            <a:fillRect/>
          </a:stretch>
        </p:blipFill>
        <p:spPr bwMode="auto">
          <a:xfrm>
            <a:off x="6096000" y="3608469"/>
            <a:ext cx="2438400" cy="3249531"/>
          </a:xfrm>
          <a:prstGeom prst="rect">
            <a:avLst/>
          </a:prstGeom>
          <a:noFill/>
        </p:spPr>
      </p:pic>
      <p:pic>
        <p:nvPicPr>
          <p:cNvPr id="5" name="Picture 10" descr="http://susano.tripod.com/images/BAT4.GIF"/>
          <p:cNvPicPr>
            <a:picLocks noChangeAspect="1" noChangeArrowheads="1"/>
          </p:cNvPicPr>
          <p:nvPr/>
        </p:nvPicPr>
        <p:blipFill>
          <a:blip r:embed="rId4"/>
          <a:srcRect/>
          <a:stretch>
            <a:fillRect/>
          </a:stretch>
        </p:blipFill>
        <p:spPr bwMode="auto">
          <a:xfrm>
            <a:off x="914400" y="4114799"/>
            <a:ext cx="4552950" cy="2743201"/>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nSpc>
                <a:spcPct val="150000"/>
              </a:lnSpc>
              <a:buClr>
                <a:srgbClr val="00B050"/>
              </a:buClr>
              <a:buSzPct val="100000"/>
              <a:buNone/>
            </a:pPr>
            <a:r>
              <a:rPr lang="en-US" sz="3600" b="1" dirty="0" smtClean="0">
                <a:solidFill>
                  <a:srgbClr val="FF0000"/>
                </a:solidFill>
                <a:effectLst>
                  <a:outerShdw blurRad="31750" dist="25400" dir="5400000" algn="tl" rotWithShape="0">
                    <a:srgbClr val="000000">
                      <a:alpha val="25000"/>
                    </a:srgbClr>
                  </a:outerShdw>
                </a:effectLst>
                <a:latin typeface="Candara" pitchFamily="34" charset="0"/>
              </a:rPr>
              <a:t>RISK FACTORS FOR EVD</a:t>
            </a:r>
          </a:p>
          <a:p>
            <a:pPr>
              <a:lnSpc>
                <a:spcPct val="150000"/>
              </a:lnSpc>
              <a:buClr>
                <a:srgbClr val="00B050"/>
              </a:buClr>
              <a:buSzPct val="100000"/>
              <a:buFont typeface="Wingdings" pitchFamily="2" charset="2"/>
              <a:buChar char="ü"/>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Health workers in hospital settings with poor basic hygiene and sanitation practices.</a:t>
            </a:r>
          </a:p>
          <a:p>
            <a:pPr>
              <a:lnSpc>
                <a:spcPct val="150000"/>
              </a:lnSpc>
              <a:buClr>
                <a:srgbClr val="00B050"/>
              </a:buClr>
              <a:buSzPct val="100000"/>
              <a:buFont typeface="Wingdings" pitchFamily="2" charset="2"/>
              <a:buChar char="ü"/>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 Family members of infected patients.</a:t>
            </a:r>
          </a:p>
          <a:p>
            <a:pPr>
              <a:lnSpc>
                <a:spcPct val="150000"/>
              </a:lnSpc>
              <a:buClr>
                <a:srgbClr val="00B050"/>
              </a:buClr>
              <a:buSzPct val="100000"/>
              <a:buFont typeface="Wingdings" pitchFamily="2" charset="2"/>
              <a:buChar char="ü"/>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 People that visit hospitals with poor hygiene and sanitation practices.</a:t>
            </a:r>
          </a:p>
          <a:p>
            <a:pPr>
              <a:lnSpc>
                <a:spcPct val="150000"/>
              </a:lnSpc>
              <a:buClr>
                <a:srgbClr val="00B050"/>
              </a:buClr>
              <a:buSzPct val="100000"/>
              <a:buFont typeface="Wingdings" pitchFamily="2" charset="2"/>
              <a:buChar char="ü"/>
            </a:pPr>
            <a:endParaRPr lang="en-US" sz="3000" b="1" dirty="0" smtClean="0">
              <a:solidFill>
                <a:srgbClr val="0000FF"/>
              </a:solidFill>
              <a:effectLst>
                <a:outerShdw blurRad="31750" dist="25400" dir="5400000" algn="tl" rotWithShape="0">
                  <a:srgbClr val="000000">
                    <a:alpha val="25000"/>
                  </a:srgbClr>
                </a:outerShdw>
              </a:effectLst>
              <a:latin typeface="Candara" pitchFamily="34" charset="0"/>
            </a:endParaRPr>
          </a:p>
          <a:p>
            <a:pPr>
              <a:buClr>
                <a:srgbClr val="00B050"/>
              </a:buClr>
              <a:buSzPct val="100000"/>
              <a:buNone/>
            </a:pPr>
            <a:endParaRPr lang="en-US" sz="3600" dirty="0"/>
          </a:p>
        </p:txBody>
      </p:sp>
      <p:sp>
        <p:nvSpPr>
          <p:cNvPr id="22530" name="AutoShape 2" descr="Image result for bat images"/>
          <p:cNvSpPr>
            <a:spLocks noChangeAspect="1" noChangeArrowheads="1"/>
          </p:cNvSpPr>
          <p:nvPr/>
        </p:nvSpPr>
        <p:spPr bwMode="auto">
          <a:xfrm>
            <a:off x="155575" y="-541338"/>
            <a:ext cx="2143125" cy="1133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3600" b="1" dirty="0" smtClean="0">
                <a:solidFill>
                  <a:srgbClr val="FF0000"/>
                </a:solidFill>
                <a:effectLst>
                  <a:outerShdw blurRad="31750" dist="25400" dir="5400000" algn="tl" rotWithShape="0">
                    <a:srgbClr val="000000">
                      <a:alpha val="25000"/>
                    </a:srgbClr>
                  </a:outerShdw>
                </a:effectLst>
                <a:latin typeface="Candara" pitchFamily="34" charset="0"/>
              </a:rPr>
              <a:t>RISK FACTORS FOR EVD CONTD.</a:t>
            </a:r>
          </a:p>
          <a:p>
            <a:pPr>
              <a:lnSpc>
                <a:spcPct val="150000"/>
              </a:lnSpc>
              <a:buNone/>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People at risk of Ebola Virus infection include;</a:t>
            </a:r>
          </a:p>
          <a:p>
            <a:pPr>
              <a:lnSpc>
                <a:spcPct val="150000"/>
              </a:lnSpc>
              <a:buClr>
                <a:srgbClr val="00B050"/>
              </a:buClr>
              <a:buSzPct val="100000"/>
              <a:buFont typeface="Wingdings" pitchFamily="2" charset="2"/>
              <a:buChar char="ü"/>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 Those exposed to and handling of wild animals.</a:t>
            </a:r>
          </a:p>
          <a:p>
            <a:pPr>
              <a:lnSpc>
                <a:spcPct val="150000"/>
              </a:lnSpc>
              <a:buClr>
                <a:srgbClr val="00B050"/>
              </a:buClr>
              <a:buSzPct val="100000"/>
              <a:buFont typeface="Wingdings" pitchFamily="2" charset="2"/>
              <a:buChar char="ü"/>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 Those with poor personal hygiene.</a:t>
            </a:r>
          </a:p>
          <a:p>
            <a:pPr>
              <a:lnSpc>
                <a:spcPct val="150000"/>
              </a:lnSpc>
              <a:buClr>
                <a:srgbClr val="00B050"/>
              </a:buClr>
              <a:buSzPct val="100000"/>
              <a:buFont typeface="Wingdings" pitchFamily="2" charset="2"/>
              <a:buChar char="ü"/>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 Those depending on wild animals such as bats as a food source.</a:t>
            </a:r>
          </a:p>
          <a:p>
            <a:pPr>
              <a:lnSpc>
                <a:spcPct val="150000"/>
              </a:lnSpc>
              <a:buClr>
                <a:srgbClr val="00B050"/>
              </a:buClr>
              <a:buSzPct val="100000"/>
              <a:buFont typeface="Wingdings" pitchFamily="2" charset="2"/>
              <a:buChar char="ü"/>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 Health workers caring for EVD patients.</a:t>
            </a:r>
          </a:p>
          <a:p>
            <a:pPr>
              <a:lnSpc>
                <a:spcPct val="150000"/>
              </a:lnSpc>
              <a:buClr>
                <a:srgbClr val="00B050"/>
              </a:buClr>
              <a:buSzPct val="100000"/>
              <a:buFont typeface="Wingdings" pitchFamily="2" charset="2"/>
              <a:buChar char="ü"/>
            </a:pPr>
            <a:endParaRPr lang="en-US" sz="3000" b="1" dirty="0" smtClean="0">
              <a:solidFill>
                <a:srgbClr val="0000FF"/>
              </a:solidFill>
              <a:effectLst>
                <a:outerShdw blurRad="31750" dist="25400" dir="5400000" algn="tl" rotWithShape="0">
                  <a:srgbClr val="000000">
                    <a:alpha val="25000"/>
                  </a:srgbClr>
                </a:outerShdw>
              </a:effectLst>
              <a:latin typeface="Candara" pitchFamily="34" charset="0"/>
            </a:endParaRPr>
          </a:p>
          <a:p>
            <a:pPr>
              <a:buClr>
                <a:srgbClr val="00B050"/>
              </a:buClr>
              <a:buSzPct val="100000"/>
              <a:buNone/>
            </a:pPr>
            <a:endParaRPr lang="en-US" sz="3000" b="1" dirty="0">
              <a:solidFill>
                <a:srgbClr val="0000FF"/>
              </a:solidFill>
              <a:effectLst>
                <a:outerShdw blurRad="31750" dist="25400" dir="5400000" algn="tl" rotWithShape="0">
                  <a:srgbClr val="000000">
                    <a:alpha val="25000"/>
                  </a:srgbClr>
                </a:outerShdw>
              </a:effectLst>
              <a:latin typeface="Candara" pitchFamily="34" charset="0"/>
            </a:endParaRPr>
          </a:p>
        </p:txBody>
      </p:sp>
      <p:sp>
        <p:nvSpPr>
          <p:cNvPr id="22530" name="AutoShape 2" descr="Image result for bat images"/>
          <p:cNvSpPr>
            <a:spLocks noChangeAspect="1" noChangeArrowheads="1"/>
          </p:cNvSpPr>
          <p:nvPr/>
        </p:nvSpPr>
        <p:spPr bwMode="auto">
          <a:xfrm>
            <a:off x="155575" y="-541338"/>
            <a:ext cx="2143125" cy="1133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2" descr="https://encrypted-tbn0.gstatic.com/images?q=tbn:ANd9GcRO0InfBHSuqNGUuL6iHY8PxiiWuXfUSaeXOrij25aKg9hhpUeD"/>
          <p:cNvPicPr>
            <a:picLocks noChangeAspect="1" noChangeArrowheads="1"/>
          </p:cNvPicPr>
          <p:nvPr/>
        </p:nvPicPr>
        <p:blipFill>
          <a:blip r:embed="rId2"/>
          <a:srcRect/>
          <a:stretch>
            <a:fillRect/>
          </a:stretch>
        </p:blipFill>
        <p:spPr bwMode="auto">
          <a:xfrm>
            <a:off x="3581400" y="4876800"/>
            <a:ext cx="2667000" cy="1981200"/>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32500" lnSpcReduction="20000"/>
          </a:bodyPr>
          <a:lstStyle/>
          <a:p>
            <a:pPr>
              <a:buNone/>
            </a:pPr>
            <a:r>
              <a:rPr lang="en-US" sz="5500" b="1" dirty="0" smtClean="0">
                <a:solidFill>
                  <a:srgbClr val="FF0000"/>
                </a:solidFill>
                <a:effectLst>
                  <a:outerShdw blurRad="31750" dist="25400" dir="5400000" algn="tl" rotWithShape="0">
                    <a:srgbClr val="000000">
                      <a:alpha val="25000"/>
                    </a:srgbClr>
                  </a:outerShdw>
                </a:effectLst>
                <a:latin typeface="Candara" pitchFamily="34" charset="0"/>
              </a:rPr>
              <a:t>CLINICAL FEATURES (SIGNS &amp; SYMPTOMS)</a:t>
            </a:r>
          </a:p>
          <a:p>
            <a:pPr>
              <a:buNone/>
            </a:pPr>
            <a:endParaRPr lang="en-US" sz="4000" b="1" dirty="0" smtClean="0">
              <a:solidFill>
                <a:srgbClr val="0000FF"/>
              </a:solidFill>
              <a:effectLst>
                <a:outerShdw blurRad="31750" dist="25400" dir="5400000" algn="tl" rotWithShape="0">
                  <a:srgbClr val="000000">
                    <a:alpha val="25000"/>
                  </a:srgbClr>
                </a:outerShdw>
              </a:effectLst>
              <a:latin typeface="Candara" pitchFamily="34" charset="0"/>
            </a:endParaRPr>
          </a:p>
          <a:p>
            <a:pPr>
              <a:lnSpc>
                <a:spcPct val="170000"/>
              </a:lnSpc>
              <a:buNone/>
            </a:pPr>
            <a:r>
              <a:rPr lang="en-US" sz="5500" b="1" dirty="0" smtClean="0">
                <a:solidFill>
                  <a:srgbClr val="0000FF"/>
                </a:solidFill>
                <a:effectLst>
                  <a:outerShdw blurRad="31750" dist="25400" dir="5400000" algn="tl" rotWithShape="0">
                    <a:srgbClr val="000000">
                      <a:alpha val="25000"/>
                    </a:srgbClr>
                  </a:outerShdw>
                </a:effectLst>
                <a:latin typeface="Candara" pitchFamily="34" charset="0"/>
              </a:rPr>
              <a:t>The incubation period for EVD ranges from 2 to 21 days with average of 5-10days.</a:t>
            </a:r>
          </a:p>
          <a:p>
            <a:pPr>
              <a:lnSpc>
                <a:spcPct val="170000"/>
              </a:lnSpc>
              <a:buNone/>
            </a:pPr>
            <a:r>
              <a:rPr lang="en-US" sz="5500" b="1" dirty="0" smtClean="0">
                <a:solidFill>
                  <a:srgbClr val="0000FF"/>
                </a:solidFill>
                <a:effectLst>
                  <a:outerShdw blurRad="31750" dist="25400" dir="5400000" algn="tl" rotWithShape="0">
                    <a:srgbClr val="000000">
                      <a:alpha val="25000"/>
                    </a:srgbClr>
                  </a:outerShdw>
                </a:effectLst>
                <a:latin typeface="Candara" pitchFamily="34" charset="0"/>
              </a:rPr>
              <a:t>The signs and symptoms include;</a:t>
            </a:r>
          </a:p>
          <a:p>
            <a:pPr marL="109728" indent="0">
              <a:lnSpc>
                <a:spcPct val="170000"/>
              </a:lnSpc>
              <a:buClr>
                <a:schemeClr val="tx1"/>
              </a:buClr>
              <a:buSzPct val="100000"/>
              <a:buNone/>
            </a:pPr>
            <a:r>
              <a:rPr lang="en-US" sz="5500" b="1" dirty="0" smtClean="0">
                <a:solidFill>
                  <a:srgbClr val="0000FF"/>
                </a:solidFill>
                <a:effectLst>
                  <a:outerShdw blurRad="31750" dist="25400" dir="5400000" algn="tl" rotWithShape="0">
                    <a:srgbClr val="000000">
                      <a:alpha val="25000"/>
                    </a:srgbClr>
                  </a:outerShdw>
                </a:effectLst>
                <a:latin typeface="Candara" pitchFamily="34" charset="0"/>
              </a:rPr>
              <a:t>EARLY SYMPTOMS;</a:t>
            </a:r>
          </a:p>
          <a:p>
            <a:pPr>
              <a:lnSpc>
                <a:spcPct val="170000"/>
              </a:lnSpc>
              <a:buClr>
                <a:schemeClr val="tx1"/>
              </a:buClr>
              <a:buSzPct val="100000"/>
              <a:buFont typeface="Wingdings" pitchFamily="2" charset="2"/>
              <a:buChar char="§"/>
            </a:pPr>
            <a:r>
              <a:rPr lang="en-US" sz="5500" b="1" dirty="0" smtClean="0">
                <a:solidFill>
                  <a:srgbClr val="0000FF"/>
                </a:solidFill>
                <a:effectLst>
                  <a:outerShdw blurRad="31750" dist="25400" dir="5400000" algn="tl" rotWithShape="0">
                    <a:srgbClr val="000000">
                      <a:alpha val="25000"/>
                    </a:srgbClr>
                  </a:outerShdw>
                </a:effectLst>
                <a:latin typeface="Candara" pitchFamily="34" charset="0"/>
              </a:rPr>
              <a:t>Fever</a:t>
            </a:r>
          </a:p>
          <a:p>
            <a:pPr>
              <a:lnSpc>
                <a:spcPct val="170000"/>
              </a:lnSpc>
              <a:buClr>
                <a:schemeClr val="tx1"/>
              </a:buClr>
              <a:buSzPct val="100000"/>
              <a:buFont typeface="Wingdings" pitchFamily="2" charset="2"/>
              <a:buChar char="§"/>
            </a:pPr>
            <a:r>
              <a:rPr lang="en-US" sz="5500" b="1" dirty="0" smtClean="0">
                <a:solidFill>
                  <a:srgbClr val="0000FF"/>
                </a:solidFill>
                <a:effectLst>
                  <a:outerShdw blurRad="31750" dist="25400" dir="5400000" algn="tl" rotWithShape="0">
                    <a:srgbClr val="000000">
                      <a:alpha val="25000"/>
                    </a:srgbClr>
                  </a:outerShdw>
                </a:effectLst>
                <a:latin typeface="Candara" pitchFamily="34" charset="0"/>
              </a:rPr>
              <a:t>Headache</a:t>
            </a:r>
          </a:p>
          <a:p>
            <a:pPr>
              <a:lnSpc>
                <a:spcPct val="170000"/>
              </a:lnSpc>
              <a:buClr>
                <a:schemeClr val="tx1"/>
              </a:buClr>
              <a:buSzPct val="100000"/>
              <a:buFont typeface="Wingdings" pitchFamily="2" charset="2"/>
              <a:buChar char="§"/>
            </a:pPr>
            <a:r>
              <a:rPr lang="en-US" sz="5500" b="1" dirty="0" err="1" smtClean="0">
                <a:solidFill>
                  <a:srgbClr val="0000FF"/>
                </a:solidFill>
                <a:effectLst>
                  <a:outerShdw blurRad="31750" dist="25400" dir="5400000" algn="tl" rotWithShape="0">
                    <a:srgbClr val="000000">
                      <a:alpha val="25000"/>
                    </a:srgbClr>
                  </a:outerShdw>
                </a:effectLst>
                <a:latin typeface="Candara" pitchFamily="34" charset="0"/>
              </a:rPr>
              <a:t>Diarrhoea</a:t>
            </a:r>
            <a:endParaRPr lang="en-US" sz="5500" b="1" dirty="0" smtClean="0">
              <a:solidFill>
                <a:srgbClr val="0000FF"/>
              </a:solidFill>
              <a:effectLst>
                <a:outerShdw blurRad="31750" dist="25400" dir="5400000" algn="tl" rotWithShape="0">
                  <a:srgbClr val="000000">
                    <a:alpha val="25000"/>
                  </a:srgbClr>
                </a:outerShdw>
              </a:effectLst>
              <a:latin typeface="Candara" pitchFamily="34" charset="0"/>
            </a:endParaRPr>
          </a:p>
          <a:p>
            <a:pPr>
              <a:lnSpc>
                <a:spcPct val="170000"/>
              </a:lnSpc>
              <a:buClr>
                <a:schemeClr val="tx1"/>
              </a:buClr>
              <a:buSzPct val="100000"/>
              <a:buFont typeface="Wingdings" pitchFamily="2" charset="2"/>
              <a:buChar char="§"/>
            </a:pPr>
            <a:r>
              <a:rPr lang="en-US" sz="5500" b="1" dirty="0" err="1" smtClean="0">
                <a:solidFill>
                  <a:srgbClr val="0000FF"/>
                </a:solidFill>
                <a:effectLst>
                  <a:outerShdw blurRad="31750" dist="25400" dir="5400000" algn="tl" rotWithShape="0">
                    <a:srgbClr val="000000">
                      <a:alpha val="25000"/>
                    </a:srgbClr>
                  </a:outerShdw>
                </a:effectLst>
                <a:latin typeface="Candara" pitchFamily="34" charset="0"/>
              </a:rPr>
              <a:t>Orchitis</a:t>
            </a:r>
            <a:endParaRPr lang="en-US" sz="5500" b="1" dirty="0" smtClean="0">
              <a:solidFill>
                <a:srgbClr val="0000FF"/>
              </a:solidFill>
              <a:effectLst>
                <a:outerShdw blurRad="31750" dist="25400" dir="5400000" algn="tl" rotWithShape="0">
                  <a:srgbClr val="000000">
                    <a:alpha val="25000"/>
                  </a:srgbClr>
                </a:outerShdw>
              </a:effectLst>
              <a:latin typeface="Candara" pitchFamily="34" charset="0"/>
            </a:endParaRPr>
          </a:p>
          <a:p>
            <a:pPr>
              <a:lnSpc>
                <a:spcPct val="170000"/>
              </a:lnSpc>
              <a:buClr>
                <a:schemeClr val="tx1"/>
              </a:buClr>
              <a:buSzPct val="100000"/>
              <a:buFont typeface="Wingdings" pitchFamily="2" charset="2"/>
              <a:buChar char="§"/>
            </a:pPr>
            <a:r>
              <a:rPr lang="en-US" sz="5500" b="1" dirty="0" smtClean="0">
                <a:solidFill>
                  <a:srgbClr val="0000FF"/>
                </a:solidFill>
                <a:effectLst>
                  <a:outerShdw blurRad="31750" dist="25400" dir="5400000" algn="tl" rotWithShape="0">
                    <a:srgbClr val="000000">
                      <a:alpha val="25000"/>
                    </a:srgbClr>
                  </a:outerShdw>
                </a:effectLst>
                <a:latin typeface="Candara" pitchFamily="34" charset="0"/>
              </a:rPr>
              <a:t>Vomiting</a:t>
            </a:r>
          </a:p>
          <a:p>
            <a:pPr>
              <a:lnSpc>
                <a:spcPct val="170000"/>
              </a:lnSpc>
              <a:buClr>
                <a:schemeClr val="tx1"/>
              </a:buClr>
              <a:buSzPct val="100000"/>
              <a:buFont typeface="Wingdings" pitchFamily="2" charset="2"/>
              <a:buChar char="§"/>
            </a:pPr>
            <a:r>
              <a:rPr lang="en-US" sz="5500" b="1" dirty="0" smtClean="0">
                <a:solidFill>
                  <a:srgbClr val="0000FF"/>
                </a:solidFill>
                <a:effectLst>
                  <a:outerShdw blurRad="31750" dist="25400" dir="5400000" algn="tl" rotWithShape="0">
                    <a:srgbClr val="000000">
                      <a:alpha val="25000"/>
                    </a:srgbClr>
                  </a:outerShdw>
                </a:effectLst>
                <a:latin typeface="Candara" pitchFamily="34" charset="0"/>
              </a:rPr>
              <a:t>Chest pain</a:t>
            </a:r>
          </a:p>
          <a:p>
            <a:pPr>
              <a:lnSpc>
                <a:spcPct val="170000"/>
              </a:lnSpc>
              <a:buClr>
                <a:schemeClr val="tx1"/>
              </a:buClr>
              <a:buSzPct val="100000"/>
              <a:buFont typeface="Wingdings" pitchFamily="2" charset="2"/>
              <a:buChar char="§"/>
            </a:pPr>
            <a:r>
              <a:rPr lang="en-US" sz="5500" b="1" dirty="0" err="1" smtClean="0">
                <a:solidFill>
                  <a:srgbClr val="0000FF"/>
                </a:solidFill>
                <a:effectLst>
                  <a:outerShdw blurRad="31750" dist="25400" dir="5400000" algn="tl" rotWithShape="0">
                    <a:srgbClr val="000000">
                      <a:alpha val="25000"/>
                    </a:srgbClr>
                  </a:outerShdw>
                </a:effectLst>
                <a:latin typeface="Candara" pitchFamily="34" charset="0"/>
              </a:rPr>
              <a:t>Hepatomegaly</a:t>
            </a:r>
            <a:endParaRPr lang="en-US" sz="5500" b="1" dirty="0" smtClean="0">
              <a:solidFill>
                <a:srgbClr val="0000FF"/>
              </a:solidFill>
              <a:effectLst>
                <a:outerShdw blurRad="31750" dist="25400" dir="5400000" algn="tl" rotWithShape="0">
                  <a:srgbClr val="000000">
                    <a:alpha val="25000"/>
                  </a:srgbClr>
                </a:outerShdw>
              </a:effectLst>
              <a:latin typeface="Candara" pitchFamily="34" charset="0"/>
            </a:endParaRPr>
          </a:p>
          <a:p>
            <a:pPr>
              <a:lnSpc>
                <a:spcPct val="170000"/>
              </a:lnSpc>
              <a:buClr>
                <a:schemeClr val="tx1"/>
              </a:buClr>
              <a:buSzPct val="100000"/>
              <a:buFont typeface="Wingdings" pitchFamily="2" charset="2"/>
              <a:buChar char="§"/>
            </a:pPr>
            <a:r>
              <a:rPr lang="en-US" sz="5500" b="1" dirty="0" smtClean="0">
                <a:solidFill>
                  <a:srgbClr val="0000FF"/>
                </a:solidFill>
                <a:effectLst>
                  <a:outerShdw blurRad="31750" dist="25400" dir="5400000" algn="tl" rotWithShape="0">
                    <a:srgbClr val="000000">
                      <a:alpha val="25000"/>
                    </a:srgbClr>
                  </a:outerShdw>
                </a:effectLst>
                <a:latin typeface="Candara" pitchFamily="34" charset="0"/>
              </a:rPr>
              <a:t>Stomach pain</a:t>
            </a:r>
          </a:p>
        </p:txBody>
      </p:sp>
      <p:pic>
        <p:nvPicPr>
          <p:cNvPr id="4" name="Picture 18" descr="ANd9GcT-QPUFiN9gNJKQPqAjW5aOAm9PgV7Oc0ZNMO4fEMnFbtfHcLs2"/>
          <p:cNvPicPr>
            <a:picLocks noChangeAspect="1" noChangeArrowheads="1"/>
          </p:cNvPicPr>
          <p:nvPr/>
        </p:nvPicPr>
        <p:blipFill>
          <a:blip r:embed="rId2"/>
          <a:srcRect/>
          <a:stretch>
            <a:fillRect/>
          </a:stretch>
        </p:blipFill>
        <p:spPr bwMode="auto">
          <a:xfrm>
            <a:off x="3733800" y="1981200"/>
            <a:ext cx="4800600" cy="27797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71194"/>
          </a:xfrm>
          <a:prstGeom prst="rect">
            <a:avLst/>
          </a:prstGeom>
        </p:spPr>
        <p:txBody>
          <a:bodyPr wrap="square">
            <a:spAutoFit/>
          </a:bodyPr>
          <a:lstStyle/>
          <a:p>
            <a:pPr>
              <a:buNone/>
            </a:pPr>
            <a:r>
              <a:rPr lang="en-US" sz="2000" b="1" dirty="0">
                <a:solidFill>
                  <a:srgbClr val="FF0000"/>
                </a:solidFill>
                <a:effectLst>
                  <a:outerShdw blurRad="31750" dist="25400" dir="5400000" algn="tl" rotWithShape="0">
                    <a:srgbClr val="000000">
                      <a:alpha val="25000"/>
                    </a:srgbClr>
                  </a:outerShdw>
                </a:effectLst>
                <a:latin typeface="Candara" pitchFamily="34" charset="0"/>
              </a:rPr>
              <a:t>CLINICAL FEATURES (SIGNS &amp; SYMPTOMS</a:t>
            </a:r>
            <a:r>
              <a:rPr lang="en-US" sz="2000" b="1" dirty="0" smtClean="0">
                <a:solidFill>
                  <a:srgbClr val="FF0000"/>
                </a:solidFill>
                <a:effectLst>
                  <a:outerShdw blurRad="31750" dist="25400" dir="5400000" algn="tl" rotWithShape="0">
                    <a:srgbClr val="000000">
                      <a:alpha val="25000"/>
                    </a:srgbClr>
                  </a:outerShdw>
                </a:effectLst>
                <a:latin typeface="Candara" pitchFamily="34" charset="0"/>
              </a:rPr>
              <a:t>) CONTD.</a:t>
            </a:r>
            <a:endParaRPr lang="en-US" sz="2000" b="1" dirty="0" smtClean="0">
              <a:solidFill>
                <a:srgbClr val="0000FF"/>
              </a:solidFill>
              <a:effectLst>
                <a:outerShdw blurRad="31750" dist="25400" dir="5400000" algn="tl" rotWithShape="0">
                  <a:srgbClr val="000000">
                    <a:alpha val="25000"/>
                  </a:srgbClr>
                </a:outerShdw>
              </a:effectLst>
              <a:latin typeface="Candara" pitchFamily="34" charset="0"/>
            </a:endParaRPr>
          </a:p>
          <a:p>
            <a:pPr>
              <a:lnSpc>
                <a:spcPct val="150000"/>
              </a:lnSpc>
              <a:buFont typeface="Arial" pitchFamily="34" charset="0"/>
              <a:buChar char="•"/>
            </a:pP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 Cold</a:t>
            </a:r>
          </a:p>
          <a:p>
            <a:pPr>
              <a:lnSpc>
                <a:spcPct val="150000"/>
              </a:lnSpc>
              <a:buFont typeface="Arial" pitchFamily="34" charset="0"/>
              <a:buChar char="•"/>
            </a:pP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 Pancreatitis</a:t>
            </a:r>
          </a:p>
          <a:p>
            <a:pPr>
              <a:lnSpc>
                <a:spcPct val="150000"/>
              </a:lnSpc>
              <a:buFont typeface="Arial" pitchFamily="34" charset="0"/>
              <a:buChar char="•"/>
            </a:pP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 Cough</a:t>
            </a:r>
          </a:p>
          <a:p>
            <a:pPr>
              <a:lnSpc>
                <a:spcPct val="150000"/>
              </a:lnSpc>
              <a:buFont typeface="Arial" pitchFamily="34" charset="0"/>
              <a:buChar char="•"/>
            </a:pP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 Joint and muscles pain</a:t>
            </a:r>
          </a:p>
          <a:p>
            <a:pPr>
              <a:lnSpc>
                <a:spcPct val="150000"/>
              </a:lnSpc>
              <a:buFont typeface="Arial" pitchFamily="34" charset="0"/>
              <a:buChar char="•"/>
            </a:pPr>
            <a:r>
              <a:rPr lang="en-US" sz="2000" b="1" dirty="0">
                <a:solidFill>
                  <a:srgbClr val="0000FF"/>
                </a:solidFill>
                <a:effectLst>
                  <a:outerShdw blurRad="31750" dist="25400" dir="5400000" algn="tl" rotWithShape="0">
                    <a:srgbClr val="000000">
                      <a:alpha val="25000"/>
                    </a:srgbClr>
                  </a:outerShdw>
                </a:effectLst>
                <a:latin typeface="Candara" pitchFamily="34" charset="0"/>
              </a:rPr>
              <a:t> </a:t>
            </a: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Sore throat</a:t>
            </a:r>
          </a:p>
          <a:p>
            <a:pPr>
              <a:lnSpc>
                <a:spcPct val="150000"/>
              </a:lnSpc>
            </a:pP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LATE SYMPTOMS;</a:t>
            </a:r>
          </a:p>
          <a:p>
            <a:pPr>
              <a:lnSpc>
                <a:spcPct val="150000"/>
              </a:lnSpc>
              <a:buFont typeface="Arial" pitchFamily="34" charset="0"/>
              <a:buChar char="•"/>
            </a:pPr>
            <a:r>
              <a:rPr lang="en-US" sz="2000" b="1" dirty="0">
                <a:solidFill>
                  <a:srgbClr val="0000FF"/>
                </a:solidFill>
                <a:effectLst>
                  <a:outerShdw blurRad="31750" dist="25400" dir="5400000" algn="tl" rotWithShape="0">
                    <a:srgbClr val="000000">
                      <a:alpha val="25000"/>
                    </a:srgbClr>
                  </a:outerShdw>
                </a:effectLst>
                <a:latin typeface="Candara" pitchFamily="34" charset="0"/>
              </a:rPr>
              <a:t> </a:t>
            </a: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Weakness</a:t>
            </a:r>
          </a:p>
          <a:p>
            <a:pPr>
              <a:lnSpc>
                <a:spcPct val="150000"/>
              </a:lnSpc>
              <a:buFont typeface="Arial" pitchFamily="34" charset="0"/>
              <a:buChar char="•"/>
            </a:pP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 Depression</a:t>
            </a:r>
          </a:p>
          <a:p>
            <a:pPr>
              <a:lnSpc>
                <a:spcPct val="150000"/>
              </a:lnSpc>
              <a:buFont typeface="Arial" pitchFamily="34" charset="0"/>
              <a:buChar char="•"/>
            </a:pPr>
            <a:r>
              <a:rPr lang="en-US" sz="2000" b="1" dirty="0">
                <a:solidFill>
                  <a:srgbClr val="0000FF"/>
                </a:solidFill>
                <a:effectLst>
                  <a:outerShdw blurRad="31750" dist="25400" dir="5400000" algn="tl" rotWithShape="0">
                    <a:srgbClr val="000000">
                      <a:alpha val="25000"/>
                    </a:srgbClr>
                  </a:outerShdw>
                </a:effectLst>
                <a:latin typeface="Candara" pitchFamily="34" charset="0"/>
              </a:rPr>
              <a:t> </a:t>
            </a: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Confusion</a:t>
            </a:r>
          </a:p>
          <a:p>
            <a:pPr>
              <a:lnSpc>
                <a:spcPct val="150000"/>
              </a:lnSpc>
              <a:buFont typeface="Arial" pitchFamily="34" charset="0"/>
              <a:buChar char="•"/>
            </a:pPr>
            <a:r>
              <a:rPr lang="en-US" sz="2000" b="1" dirty="0">
                <a:solidFill>
                  <a:srgbClr val="0000FF"/>
                </a:solidFill>
                <a:effectLst>
                  <a:outerShdw blurRad="31750" dist="25400" dir="5400000" algn="tl" rotWithShape="0">
                    <a:srgbClr val="000000">
                      <a:alpha val="25000"/>
                    </a:srgbClr>
                  </a:outerShdw>
                </a:effectLst>
                <a:latin typeface="Candara" pitchFamily="34" charset="0"/>
              </a:rPr>
              <a:t> </a:t>
            </a: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Red eyes</a:t>
            </a:r>
          </a:p>
          <a:p>
            <a:pPr>
              <a:lnSpc>
                <a:spcPct val="150000"/>
              </a:lnSpc>
              <a:buFont typeface="Arial" pitchFamily="34" charset="0"/>
              <a:buChar char="•"/>
            </a:pPr>
            <a:r>
              <a:rPr lang="en-US" sz="2000" b="1" dirty="0">
                <a:solidFill>
                  <a:srgbClr val="0000FF"/>
                </a:solidFill>
                <a:effectLst>
                  <a:outerShdw blurRad="31750" dist="25400" dir="5400000" algn="tl" rotWithShape="0">
                    <a:srgbClr val="000000">
                      <a:alpha val="25000"/>
                    </a:srgbClr>
                  </a:outerShdw>
                </a:effectLst>
                <a:latin typeface="Candara" pitchFamily="34" charset="0"/>
              </a:rPr>
              <a:t> </a:t>
            </a: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Internal and External bleeding</a:t>
            </a:r>
          </a:p>
          <a:p>
            <a:pPr>
              <a:lnSpc>
                <a:spcPct val="150000"/>
              </a:lnSpc>
              <a:buFont typeface="Arial" pitchFamily="34" charset="0"/>
              <a:buChar char="•"/>
            </a:pPr>
            <a:r>
              <a:rPr lang="en-US" sz="2000" b="1" dirty="0">
                <a:solidFill>
                  <a:srgbClr val="0000FF"/>
                </a:solidFill>
                <a:effectLst>
                  <a:outerShdw blurRad="31750" dist="25400" dir="5400000" algn="tl" rotWithShape="0">
                    <a:srgbClr val="000000">
                      <a:alpha val="25000"/>
                    </a:srgbClr>
                  </a:outerShdw>
                </a:effectLst>
                <a:latin typeface="Candara" pitchFamily="34" charset="0"/>
              </a:rPr>
              <a:t> </a:t>
            </a: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DIC</a:t>
            </a:r>
          </a:p>
          <a:p>
            <a:pPr>
              <a:lnSpc>
                <a:spcPct val="150000"/>
              </a:lnSpc>
              <a:buFont typeface="Arial" pitchFamily="34" charset="0"/>
              <a:buChar char="•"/>
            </a:pPr>
            <a:r>
              <a:rPr lang="en-US" sz="2000" b="1" dirty="0">
                <a:solidFill>
                  <a:srgbClr val="0000FF"/>
                </a:solidFill>
                <a:effectLst>
                  <a:outerShdw blurRad="31750" dist="25400" dir="5400000" algn="tl" rotWithShape="0">
                    <a:srgbClr val="000000">
                      <a:alpha val="25000"/>
                    </a:srgbClr>
                  </a:outerShdw>
                </a:effectLst>
                <a:latin typeface="Candara" pitchFamily="34" charset="0"/>
              </a:rPr>
              <a:t> </a:t>
            </a:r>
            <a:r>
              <a:rPr lang="en-US" sz="2000" b="1" dirty="0" err="1" smtClean="0">
                <a:solidFill>
                  <a:srgbClr val="0000FF"/>
                </a:solidFill>
                <a:effectLst>
                  <a:outerShdw blurRad="31750" dist="25400" dir="5400000" algn="tl" rotWithShape="0">
                    <a:srgbClr val="000000">
                      <a:alpha val="25000"/>
                    </a:srgbClr>
                  </a:outerShdw>
                </a:effectLst>
                <a:latin typeface="Candara" pitchFamily="34" charset="0"/>
              </a:rPr>
              <a:t>Maculopapullar</a:t>
            </a:r>
            <a:r>
              <a:rPr lang="en-US" sz="2000" b="1" dirty="0" smtClean="0">
                <a:solidFill>
                  <a:srgbClr val="0000FF"/>
                </a:solidFill>
                <a:effectLst>
                  <a:outerShdw blurRad="31750" dist="25400" dir="5400000" algn="tl" rotWithShape="0">
                    <a:srgbClr val="000000">
                      <a:alpha val="25000"/>
                    </a:srgbClr>
                  </a:outerShdw>
                </a:effectLst>
                <a:latin typeface="Candara" pitchFamily="34" charset="0"/>
              </a:rPr>
              <a:t> rash in about 50% cases. Patient may be vomiting blood, coughing out blood or passing blood in stool.</a:t>
            </a:r>
          </a:p>
          <a:p>
            <a:pPr>
              <a:buNone/>
            </a:pP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53" y="5715000"/>
            <a:ext cx="9144000" cy="523220"/>
          </a:xfrm>
          <a:prstGeom prst="rect">
            <a:avLst/>
          </a:prstGeom>
        </p:spPr>
        <p:txBody>
          <a:bodyPr wrap="square">
            <a:spAutoFit/>
          </a:bodyPr>
          <a:lstStyle/>
          <a:p>
            <a:pPr algn="ctr">
              <a:buNone/>
            </a:pPr>
            <a:r>
              <a:rPr lang="en-US" sz="2800" b="1" dirty="0" smtClean="0">
                <a:solidFill>
                  <a:srgbClr val="FF0000"/>
                </a:solidFill>
                <a:latin typeface="Candara" panose="020E0502030303020204" pitchFamily="34" charset="0"/>
              </a:rPr>
              <a:t>REDNESS OF THE EYES IN AN EBV PATIENT.</a:t>
            </a:r>
            <a:endParaRPr lang="en-US" sz="2800" b="1" dirty="0">
              <a:solidFill>
                <a:srgbClr val="FF0000"/>
              </a:solidFill>
              <a:latin typeface="Candara" panose="020E0502030303020204" pitchFamily="34" charset="0"/>
            </a:endParaRPr>
          </a:p>
        </p:txBody>
      </p:sp>
      <p:pic>
        <p:nvPicPr>
          <p:cNvPr id="6" name="Picture 5"/>
          <p:cNvPicPr/>
          <p:nvPr/>
        </p:nvPicPr>
        <p:blipFill>
          <a:blip r:embed="rId2"/>
          <a:srcRect/>
          <a:stretch>
            <a:fillRect/>
          </a:stretch>
        </p:blipFill>
        <p:spPr bwMode="auto">
          <a:xfrm>
            <a:off x="609600" y="533400"/>
            <a:ext cx="7543800" cy="4876800"/>
          </a:xfrm>
          <a:prstGeom prst="rect">
            <a:avLst/>
          </a:prstGeom>
          <a:noFill/>
          <a:ln w="9525">
            <a:noFill/>
            <a:miter lim="800000"/>
            <a:headEnd/>
            <a:tailEnd/>
          </a:ln>
        </p:spPr>
      </p:pic>
    </p:spTree>
    <p:extLst>
      <p:ext uri="{BB962C8B-B14F-4D97-AF65-F5344CB8AC3E}">
        <p14:creationId xmlns:p14="http://schemas.microsoft.com/office/powerpoint/2010/main" val="356292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53" y="5715000"/>
            <a:ext cx="9144000" cy="523220"/>
          </a:xfrm>
          <a:prstGeom prst="rect">
            <a:avLst/>
          </a:prstGeom>
        </p:spPr>
        <p:txBody>
          <a:bodyPr wrap="square">
            <a:spAutoFit/>
          </a:bodyPr>
          <a:lstStyle/>
          <a:p>
            <a:pPr algn="ctr">
              <a:buNone/>
            </a:pPr>
            <a:r>
              <a:rPr lang="en-US" sz="2800" b="1" dirty="0" smtClean="0">
                <a:solidFill>
                  <a:srgbClr val="FF0000"/>
                </a:solidFill>
                <a:latin typeface="Candara" panose="020E0502030303020204" pitchFamily="34" charset="0"/>
              </a:rPr>
              <a:t>Bleeding from the mouth in an EBV Patient.</a:t>
            </a:r>
            <a:endParaRPr lang="en-US" sz="2800" b="1" dirty="0">
              <a:solidFill>
                <a:srgbClr val="FF0000"/>
              </a:solidFill>
              <a:latin typeface="Candara" panose="020E0502030303020204" pitchFamily="34" charset="0"/>
            </a:endParaRPr>
          </a:p>
        </p:txBody>
      </p:sp>
      <p:pic>
        <p:nvPicPr>
          <p:cNvPr id="5" name="Content Placeholder 4"/>
          <p:cNvPicPr>
            <a:picLocks noGrp="1" noChangeAspect="1" noChangeArrowheads="1"/>
          </p:cNvPicPr>
          <p:nvPr>
            <p:ph idx="1"/>
          </p:nvPr>
        </p:nvPicPr>
        <p:blipFill>
          <a:blip r:embed="rId2"/>
          <a:srcRect/>
          <a:stretch>
            <a:fillRect/>
          </a:stretch>
        </p:blipFill>
        <p:spPr bwMode="auto">
          <a:xfrm>
            <a:off x="1295400" y="685800"/>
            <a:ext cx="6874881" cy="4525963"/>
          </a:xfrm>
          <a:prstGeom prst="rect">
            <a:avLst/>
          </a:prstGeom>
          <a:noFill/>
          <a:ln w="9525">
            <a:noFill/>
            <a:miter lim="800000"/>
            <a:headEnd/>
            <a:tailEnd/>
          </a:ln>
          <a:effectLst/>
        </p:spPr>
      </p:pic>
    </p:spTree>
    <p:extLst>
      <p:ext uri="{BB962C8B-B14F-4D97-AF65-F5344CB8AC3E}">
        <p14:creationId xmlns:p14="http://schemas.microsoft.com/office/powerpoint/2010/main" val="3015113110"/>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3600" b="1" dirty="0" smtClean="0">
                <a:solidFill>
                  <a:srgbClr val="FF0000"/>
                </a:solidFill>
                <a:effectLst>
                  <a:outerShdw blurRad="31750" dist="25400" dir="5400000" algn="tl" rotWithShape="0">
                    <a:srgbClr val="000000">
                      <a:alpha val="25000"/>
                    </a:srgbClr>
                  </a:outerShdw>
                </a:effectLst>
                <a:latin typeface="Candara" pitchFamily="34" charset="0"/>
              </a:rPr>
              <a:t>DIAGNOSIS</a:t>
            </a:r>
          </a:p>
          <a:p>
            <a:pPr>
              <a:lnSpc>
                <a:spcPct val="150000"/>
              </a:lnSpc>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High index of suspicion.</a:t>
            </a:r>
          </a:p>
          <a:p>
            <a:pPr>
              <a:lnSpc>
                <a:spcPct val="150000"/>
              </a:lnSpc>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History of travel to places of recent outbreaks.</a:t>
            </a:r>
          </a:p>
          <a:p>
            <a:pPr>
              <a:lnSpc>
                <a:spcPct val="150000"/>
              </a:lnSpc>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History of occupation, especially exposure to wild life.</a:t>
            </a:r>
          </a:p>
          <a:p>
            <a:pPr>
              <a:lnSpc>
                <a:spcPct val="150000"/>
              </a:lnSpc>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EVD diagnosis is essentially that of exclusion because signs and symptoms have some resemblance to that of other diseases like malaria, typhoid fever, etc.</a:t>
            </a:r>
          </a:p>
          <a:p>
            <a:pPr>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38663"/>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itchFamily="2" charset="2"/>
              <a:buChar char="q"/>
            </a:pPr>
            <a:endParaRPr lang="en-US" sz="3200" b="1" dirty="0" smtClean="0">
              <a:solidFill>
                <a:srgbClr val="0000FF"/>
              </a:solidFill>
              <a:effectLst>
                <a:outerShdw blurRad="31750" dist="25400" dir="5400000" algn="tl" rotWithShape="0">
                  <a:srgbClr val="000000">
                    <a:alpha val="25000"/>
                  </a:srgbClr>
                </a:outerShdw>
              </a:effectLst>
              <a:latin typeface="Candara" pitchFamily="34" charset="0"/>
            </a:endParaRPr>
          </a:p>
          <a:p>
            <a:pPr lvl="0" eaLnBrk="0" fontAlgn="base" hangingPunct="0">
              <a:spcBef>
                <a:spcPct val="0"/>
              </a:spcBef>
              <a:spcAft>
                <a:spcPct val="0"/>
              </a:spcAft>
            </a:pPr>
            <a:endParaRPr lang="en-US" sz="3200" b="1" dirty="0" smtClean="0">
              <a:solidFill>
                <a:srgbClr val="FF0000"/>
              </a:solidFill>
              <a:effectLst>
                <a:outerShdw blurRad="31750" dist="25400" dir="5400000" algn="tl" rotWithShape="0">
                  <a:srgbClr val="000000">
                    <a:alpha val="25000"/>
                  </a:srgbClr>
                </a:outerShdw>
              </a:effectLst>
              <a:latin typeface="Candara" pitchFamily="34" charset="0"/>
            </a:endParaRPr>
          </a:p>
          <a:p>
            <a:pPr lvl="0" eaLnBrk="0" fontAlgn="base" hangingPunct="0">
              <a:spcBef>
                <a:spcPct val="0"/>
              </a:spcBef>
              <a:spcAft>
                <a:spcPct val="0"/>
              </a:spcAft>
            </a:pPr>
            <a:r>
              <a:rPr lang="en-US" sz="3200" b="1" dirty="0" smtClean="0">
                <a:solidFill>
                  <a:srgbClr val="FF0000"/>
                </a:solidFill>
                <a:effectLst>
                  <a:outerShdw blurRad="31750" dist="25400" dir="5400000" algn="tl" rotWithShape="0">
                    <a:srgbClr val="000000">
                      <a:alpha val="25000"/>
                    </a:srgbClr>
                  </a:outerShdw>
                </a:effectLst>
                <a:latin typeface="Candara" pitchFamily="34" charset="0"/>
              </a:rPr>
              <a:t>OUTLINE CONTD.</a:t>
            </a:r>
            <a:endParaRPr lang="en-US" sz="3200" b="1" dirty="0" smtClean="0">
              <a:solidFill>
                <a:srgbClr val="0000FF"/>
              </a:solidFill>
              <a:effectLst>
                <a:outerShdw blurRad="31750" dist="25400" dir="5400000" algn="tl" rotWithShape="0">
                  <a:srgbClr val="000000">
                    <a:alpha val="25000"/>
                  </a:srgbClr>
                </a:outerShdw>
              </a:effectLst>
              <a:latin typeface="Candara" pitchFamily="34" charset="0"/>
            </a:endParaRPr>
          </a:p>
          <a:p>
            <a:pPr eaLnBrk="0" fontAlgn="base" hangingPunct="0">
              <a:spcBef>
                <a:spcPct val="0"/>
              </a:spcBef>
              <a:spcAft>
                <a:spcPct val="0"/>
              </a:spcAft>
              <a:buFont typeface="Wingdings" pitchFamily="2" charset="2"/>
              <a:buChar char="q"/>
            </a:pPr>
            <a:r>
              <a:rPr lang="en-US" sz="3200" b="1" dirty="0" smtClean="0">
                <a:solidFill>
                  <a:srgbClr val="0000FF"/>
                </a:solidFill>
                <a:effectLst>
                  <a:outerShdw blurRad="31750" dist="25400" dir="5400000" algn="tl" rotWithShape="0">
                    <a:srgbClr val="000000">
                      <a:alpha val="25000"/>
                    </a:srgbClr>
                  </a:outerShdw>
                </a:effectLst>
                <a:latin typeface="Candara" pitchFamily="34" charset="0"/>
              </a:rPr>
              <a:t>Diagnosis</a:t>
            </a:r>
            <a:endParaRPr lang="en-US" sz="32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pPr lvl="0" eaLnBrk="0" fontAlgn="base" hangingPunct="0">
              <a:spcBef>
                <a:spcPct val="0"/>
              </a:spcBef>
              <a:spcAft>
                <a:spcPct val="0"/>
              </a:spcAft>
              <a:buFont typeface="Wingdings" pitchFamily="2" charset="2"/>
              <a:buChar char="q"/>
            </a:pPr>
            <a:r>
              <a:rPr lang="en-US" sz="32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Laboratory </a:t>
            </a: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investigations</a:t>
            </a:r>
          </a:p>
          <a:p>
            <a:pPr lvl="0" eaLnBrk="0" fontAlgn="base" hangingPunct="0">
              <a:spcBef>
                <a:spcPct val="0"/>
              </a:spcBef>
              <a:spcAft>
                <a:spcPct val="0"/>
              </a:spcAft>
              <a:buFont typeface="Wingdings" pitchFamily="2" charset="2"/>
              <a:buChar char="q"/>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Prevention</a:t>
            </a:r>
          </a:p>
          <a:p>
            <a:pPr lvl="0" eaLnBrk="0" fontAlgn="base" hangingPunct="0">
              <a:spcBef>
                <a:spcPct val="0"/>
              </a:spcBef>
              <a:spcAft>
                <a:spcPct val="0"/>
              </a:spcAft>
              <a:buFont typeface="Wingdings" pitchFamily="2" charset="2"/>
              <a:buChar char="q"/>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Treatment</a:t>
            </a:r>
          </a:p>
          <a:p>
            <a:pPr lvl="0" eaLnBrk="0" fontAlgn="base" hangingPunct="0">
              <a:spcBef>
                <a:spcPct val="0"/>
              </a:spcBef>
              <a:spcAft>
                <a:spcPct val="0"/>
              </a:spcAft>
              <a:buFont typeface="Wingdings" pitchFamily="2" charset="2"/>
              <a:buChar char="q"/>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Prognosis</a:t>
            </a:r>
          </a:p>
          <a:p>
            <a:pPr lvl="0" eaLnBrk="0" fontAlgn="base" hangingPunct="0">
              <a:spcBef>
                <a:spcPct val="0"/>
              </a:spcBef>
              <a:spcAft>
                <a:spcPct val="0"/>
              </a:spcAft>
              <a:buFont typeface="Wingdings" pitchFamily="2" charset="2"/>
              <a:buChar char="q"/>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Misconceptions</a:t>
            </a:r>
          </a:p>
          <a:p>
            <a:pPr lvl="0" eaLnBrk="0" fontAlgn="base" hangingPunct="0">
              <a:spcBef>
                <a:spcPct val="0"/>
              </a:spcBef>
              <a:spcAft>
                <a:spcPct val="0"/>
              </a:spcAft>
              <a:buFont typeface="Wingdings" pitchFamily="2" charset="2"/>
              <a:buChar char="q"/>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Differential diagnosis</a:t>
            </a:r>
          </a:p>
          <a:p>
            <a:pPr lvl="0" eaLnBrk="0" fontAlgn="base" hangingPunct="0">
              <a:spcBef>
                <a:spcPct val="0"/>
              </a:spcBef>
              <a:spcAft>
                <a:spcPct val="0"/>
              </a:spcAft>
              <a:buFont typeface="Wingdings" pitchFamily="2" charset="2"/>
              <a:buChar char="q"/>
            </a:pPr>
            <a:r>
              <a:rPr lang="en-US" sz="32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Conclusion</a:t>
            </a:r>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3200" b="1" dirty="0" smtClean="0">
                <a:solidFill>
                  <a:srgbClr val="FF0000"/>
                </a:solidFill>
                <a:effectLst>
                  <a:outerShdw blurRad="31750" dist="25400" dir="5400000" algn="tl" rotWithShape="0">
                    <a:srgbClr val="000000">
                      <a:alpha val="25000"/>
                    </a:srgbClr>
                  </a:outerShdw>
                </a:effectLst>
                <a:latin typeface="Candara" pitchFamily="34" charset="0"/>
              </a:rPr>
              <a:t>LABORATORY INVESTIGATIONS</a:t>
            </a:r>
          </a:p>
          <a:p>
            <a:pPr>
              <a:lnSpc>
                <a:spcPct val="160000"/>
              </a:lnSpc>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To help establish or confirm the diagnosis of EVD</a:t>
            </a:r>
          </a:p>
          <a:p>
            <a:pPr>
              <a:lnSpc>
                <a:spcPct val="160000"/>
              </a:lnSpc>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Confirmation is by;</a:t>
            </a:r>
          </a:p>
          <a:p>
            <a:pPr>
              <a:lnSpc>
                <a:spcPct val="160000"/>
              </a:lnSpc>
              <a:buFont typeface="Wingdings" panose="05000000000000000000" pitchFamily="2" charset="2"/>
              <a:buChar char="v"/>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Isolating the virus by cell culture.</a:t>
            </a:r>
          </a:p>
          <a:p>
            <a:pPr>
              <a:lnSpc>
                <a:spcPct val="160000"/>
              </a:lnSpc>
              <a:buFont typeface="Wingdings" panose="05000000000000000000" pitchFamily="2" charset="2"/>
              <a:buChar char="v"/>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Detection of the viral RNA by Polymerase Chain Reaction (PCR).</a:t>
            </a:r>
          </a:p>
          <a:p>
            <a:pPr>
              <a:lnSpc>
                <a:spcPct val="160000"/>
              </a:lnSpc>
              <a:buFont typeface="Wingdings" panose="05000000000000000000" pitchFamily="2" charset="2"/>
              <a:buChar char="v"/>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Detection of the viral proteins by ELISA.</a:t>
            </a:r>
          </a:p>
          <a:p>
            <a:pPr>
              <a:lnSpc>
                <a:spcPct val="160000"/>
              </a:lnSpc>
              <a:buFont typeface="Wingdings" panose="05000000000000000000" pitchFamily="2" charset="2"/>
              <a:buChar char="v"/>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Detection </a:t>
            </a:r>
            <a:r>
              <a:rPr lang="en-US" sz="2800" b="1" dirty="0">
                <a:solidFill>
                  <a:srgbClr val="0000FF"/>
                </a:solidFill>
                <a:effectLst>
                  <a:outerShdw blurRad="31750" dist="25400" dir="5400000" algn="tl" rotWithShape="0">
                    <a:srgbClr val="000000">
                      <a:alpha val="25000"/>
                    </a:srgbClr>
                  </a:outerShdw>
                </a:effectLst>
                <a:latin typeface="Candara" pitchFamily="34" charset="0"/>
              </a:rPr>
              <a:t>of antibodies against the </a:t>
            </a: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virus.</a:t>
            </a:r>
            <a:endParaRPr lang="en-US" sz="2800" b="1" dirty="0">
              <a:solidFill>
                <a:srgbClr val="0000FF"/>
              </a:solidFill>
              <a:effectLst>
                <a:outerShdw blurRad="31750" dist="25400" dir="5400000" algn="tl" rotWithShape="0">
                  <a:srgbClr val="000000">
                    <a:alpha val="25000"/>
                  </a:srgbClr>
                </a:outerShdw>
              </a:effectLst>
              <a:latin typeface="Candara" pitchFamily="34" charset="0"/>
            </a:endParaRPr>
          </a:p>
          <a:p>
            <a:pPr>
              <a:lnSpc>
                <a:spcPct val="160000"/>
              </a:lnSpc>
            </a:pPr>
            <a:endParaRPr lang="en-US" sz="2800" b="1" dirty="0" smtClean="0">
              <a:solidFill>
                <a:srgbClr val="0000FF"/>
              </a:solidFill>
              <a:effectLst>
                <a:outerShdw blurRad="31750" dist="25400" dir="5400000" algn="tl" rotWithShape="0">
                  <a:srgbClr val="000000">
                    <a:alpha val="25000"/>
                  </a:srgbClr>
                </a:outerShdw>
              </a:effectLst>
              <a:latin typeface="Candara" pitchFamily="34" charset="0"/>
            </a:endParaRPr>
          </a:p>
          <a:p>
            <a:pPr>
              <a:buNone/>
            </a:pPr>
            <a:endParaRPr lang="en-US" dirty="0"/>
          </a:p>
        </p:txBody>
      </p:sp>
    </p:spTree>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3500" b="1" dirty="0" smtClean="0">
                <a:solidFill>
                  <a:srgbClr val="FF0000"/>
                </a:solidFill>
                <a:effectLst>
                  <a:outerShdw blurRad="31750" dist="25400" dir="5400000" algn="tl" rotWithShape="0">
                    <a:srgbClr val="000000">
                      <a:alpha val="25000"/>
                    </a:srgbClr>
                  </a:outerShdw>
                </a:effectLst>
                <a:latin typeface="Candara" pitchFamily="34" charset="0"/>
              </a:rPr>
              <a:t>Other non specific investigations include;</a:t>
            </a:r>
          </a:p>
          <a:p>
            <a:pPr>
              <a:lnSpc>
                <a:spcPct val="150000"/>
              </a:lnSpc>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Full blood count</a:t>
            </a:r>
          </a:p>
          <a:p>
            <a:pPr>
              <a:lnSpc>
                <a:spcPct val="150000"/>
              </a:lnSpc>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Liver function test</a:t>
            </a:r>
          </a:p>
          <a:p>
            <a:pPr>
              <a:lnSpc>
                <a:spcPct val="150000"/>
              </a:lnSpc>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Urinalysis</a:t>
            </a:r>
          </a:p>
          <a:p>
            <a:pPr>
              <a:lnSpc>
                <a:spcPct val="150000"/>
              </a:lnSpc>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MP and WIDAL</a:t>
            </a:r>
          </a:p>
          <a:p>
            <a:pPr>
              <a:lnSpc>
                <a:spcPct val="150000"/>
              </a:lnSpc>
            </a:pPr>
            <a:r>
              <a:rPr lang="en-US" sz="2800" b="1" dirty="0" err="1" smtClean="0">
                <a:solidFill>
                  <a:srgbClr val="0000FF"/>
                </a:solidFill>
                <a:effectLst>
                  <a:outerShdw blurRad="31750" dist="25400" dir="5400000" algn="tl" rotWithShape="0">
                    <a:srgbClr val="000000">
                      <a:alpha val="25000"/>
                    </a:srgbClr>
                  </a:outerShdw>
                </a:effectLst>
                <a:latin typeface="Candara" pitchFamily="34" charset="0"/>
              </a:rPr>
              <a:t>Abdomino</a:t>
            </a: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-pelvic ultrasound</a:t>
            </a:r>
          </a:p>
          <a:p>
            <a:pPr>
              <a:buNone/>
            </a:pPr>
            <a:endParaRPr lang="en-US" sz="3500" dirty="0"/>
          </a:p>
        </p:txBody>
      </p:sp>
      <p:pic>
        <p:nvPicPr>
          <p:cNvPr id="32770" name="Picture 2" descr="http://i1.mirror.co.uk/incoming/article4044863.ece/alternates/s615/Doctor-preparing-to-view-blood-sample.jpg"/>
          <p:cNvPicPr>
            <a:picLocks noChangeAspect="1" noChangeArrowheads="1"/>
          </p:cNvPicPr>
          <p:nvPr/>
        </p:nvPicPr>
        <p:blipFill>
          <a:blip r:embed="rId2"/>
          <a:srcRect/>
          <a:stretch>
            <a:fillRect/>
          </a:stretch>
        </p:blipFill>
        <p:spPr bwMode="auto">
          <a:xfrm>
            <a:off x="4800600" y="4055531"/>
            <a:ext cx="4343400" cy="2802469"/>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
            <a:ext cx="9144000" cy="6705600"/>
          </a:xfrm>
        </p:spPr>
        <p:txBody>
          <a:bodyPr>
            <a:normAutofit/>
          </a:bodyPr>
          <a:lstStyle/>
          <a:p>
            <a:pPr>
              <a:buNone/>
            </a:pPr>
            <a:r>
              <a:rPr lang="en-US" sz="2800" b="1" dirty="0" smtClean="0">
                <a:solidFill>
                  <a:srgbClr val="FF0000"/>
                </a:solidFill>
                <a:effectLst>
                  <a:outerShdw blurRad="31750" dist="25400" dir="5400000" algn="tl" rotWithShape="0">
                    <a:srgbClr val="000000">
                      <a:alpha val="25000"/>
                    </a:srgbClr>
                  </a:outerShdw>
                </a:effectLst>
                <a:latin typeface="Candara" pitchFamily="34" charset="0"/>
              </a:rPr>
              <a:t>PREVENTION</a:t>
            </a:r>
          </a:p>
          <a:p>
            <a:pPr>
              <a:lnSpc>
                <a:spcPct val="150000"/>
              </a:lnSpc>
              <a:buNone/>
            </a:pPr>
            <a:r>
              <a:rPr lang="en-US" sz="2800" b="1" dirty="0">
                <a:solidFill>
                  <a:srgbClr val="0000FF"/>
                </a:solidFill>
                <a:effectLst>
                  <a:outerShdw blurRad="31750" dist="25400" dir="5400000" algn="tl" rotWithShape="0">
                    <a:srgbClr val="000000">
                      <a:alpha val="25000"/>
                    </a:srgbClr>
                  </a:outerShdw>
                </a:effectLst>
                <a:latin typeface="Candara" pitchFamily="34" charset="0"/>
              </a:rPr>
              <a:t>1</a:t>
            </a: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 </a:t>
            </a:r>
            <a:r>
              <a:rPr lang="en-US" sz="2400" b="1" dirty="0" smtClean="0">
                <a:solidFill>
                  <a:srgbClr val="0000FF"/>
                </a:solidFill>
                <a:effectLst>
                  <a:outerShdw blurRad="31750" dist="25400" dir="5400000" algn="tl" rotWithShape="0">
                    <a:srgbClr val="000000">
                      <a:alpha val="25000"/>
                    </a:srgbClr>
                  </a:outerShdw>
                </a:effectLst>
                <a:latin typeface="Candara" pitchFamily="34" charset="0"/>
              </a:rPr>
              <a:t>Health workers and visitors caring for Ebola patients should;</a:t>
            </a:r>
          </a:p>
          <a:p>
            <a:pPr>
              <a:lnSpc>
                <a:spcPct val="150000"/>
              </a:lnSpc>
              <a:buNone/>
            </a:pPr>
            <a:r>
              <a:rPr lang="en-US" sz="2400" b="1" dirty="0" smtClean="0">
                <a:solidFill>
                  <a:srgbClr val="0000FF"/>
                </a:solidFill>
                <a:effectLst>
                  <a:outerShdw blurRad="31750" dist="25400" dir="5400000" algn="tl" rotWithShape="0">
                    <a:srgbClr val="000000">
                      <a:alpha val="25000"/>
                    </a:srgbClr>
                  </a:outerShdw>
                </a:effectLst>
                <a:latin typeface="Candara" pitchFamily="34" charset="0"/>
              </a:rPr>
              <a:t>a. Wear personal protective equipment such as disposable face mask, gloves and goggles.</a:t>
            </a:r>
          </a:p>
          <a:p>
            <a:pPr>
              <a:lnSpc>
                <a:spcPct val="150000"/>
              </a:lnSpc>
              <a:buNone/>
            </a:pPr>
            <a:r>
              <a:rPr lang="en-US" sz="2400" b="1" dirty="0" smtClean="0">
                <a:solidFill>
                  <a:srgbClr val="0000FF"/>
                </a:solidFill>
                <a:effectLst>
                  <a:outerShdw blurRad="31750" dist="25400" dir="5400000" algn="tl" rotWithShape="0">
                    <a:srgbClr val="000000">
                      <a:alpha val="25000"/>
                    </a:srgbClr>
                  </a:outerShdw>
                </a:effectLst>
                <a:latin typeface="Candara" pitchFamily="34" charset="0"/>
              </a:rPr>
              <a:t>b. Wear protective gowns/overall always.</a:t>
            </a:r>
          </a:p>
          <a:p>
            <a:pPr>
              <a:lnSpc>
                <a:spcPct val="150000"/>
              </a:lnSpc>
              <a:buNone/>
            </a:pPr>
            <a:r>
              <a:rPr lang="en-US" sz="2400" b="1" dirty="0" smtClean="0">
                <a:solidFill>
                  <a:srgbClr val="0000FF"/>
                </a:solidFill>
                <a:effectLst>
                  <a:outerShdw blurRad="31750" dist="25400" dir="5400000" algn="tl" rotWithShape="0">
                    <a:srgbClr val="000000">
                      <a:alpha val="25000"/>
                    </a:srgbClr>
                  </a:outerShdw>
                </a:effectLst>
                <a:latin typeface="Candara" pitchFamily="34" charset="0"/>
              </a:rPr>
              <a:t>c. Use disposable needles.</a:t>
            </a:r>
          </a:p>
          <a:p>
            <a:pPr>
              <a:lnSpc>
                <a:spcPct val="150000"/>
              </a:lnSpc>
              <a:buNone/>
            </a:pPr>
            <a:r>
              <a:rPr lang="en-US" sz="2400" b="1" dirty="0" smtClean="0">
                <a:solidFill>
                  <a:srgbClr val="0000FF"/>
                </a:solidFill>
                <a:effectLst>
                  <a:outerShdw blurRad="31750" dist="25400" dir="5400000" algn="tl" rotWithShape="0">
                    <a:srgbClr val="000000">
                      <a:alpha val="25000"/>
                    </a:srgbClr>
                  </a:outerShdw>
                </a:effectLst>
                <a:latin typeface="Candara" pitchFamily="34" charset="0"/>
              </a:rPr>
              <a:t>d. Avoid reuse of needles or use of inadequately sterilized instruments.</a:t>
            </a:r>
          </a:p>
          <a:p>
            <a:pPr>
              <a:lnSpc>
                <a:spcPct val="150000"/>
              </a:lnSpc>
              <a:buNone/>
            </a:pPr>
            <a:r>
              <a:rPr lang="en-US" sz="2400" b="1" dirty="0" smtClean="0">
                <a:solidFill>
                  <a:srgbClr val="0000FF"/>
                </a:solidFill>
                <a:effectLst>
                  <a:outerShdw blurRad="31750" dist="25400" dir="5400000" algn="tl" rotWithShape="0">
                    <a:srgbClr val="000000">
                      <a:alpha val="25000"/>
                    </a:srgbClr>
                  </a:outerShdw>
                </a:effectLst>
                <a:latin typeface="Candara" pitchFamily="34" charset="0"/>
              </a:rPr>
              <a:t>e. Avoid embalming of a deceased Ebola patient.</a:t>
            </a:r>
          </a:p>
          <a:p>
            <a:pPr>
              <a:lnSpc>
                <a:spcPct val="150000"/>
              </a:lnSpc>
              <a:buNone/>
            </a:pPr>
            <a:r>
              <a:rPr lang="en-US" sz="2400" b="1" dirty="0" smtClean="0">
                <a:solidFill>
                  <a:srgbClr val="0000FF"/>
                </a:solidFill>
                <a:effectLst>
                  <a:outerShdw blurRad="31750" dist="25400" dir="5400000" algn="tl" rotWithShape="0">
                    <a:srgbClr val="000000">
                      <a:alpha val="25000"/>
                    </a:srgbClr>
                  </a:outerShdw>
                </a:effectLst>
                <a:latin typeface="Candara" pitchFamily="34" charset="0"/>
              </a:rPr>
              <a:t> </a:t>
            </a:r>
            <a:endParaRPr lang="en-US" sz="2400" b="1" dirty="0">
              <a:solidFill>
                <a:srgbClr val="0000FF"/>
              </a:solidFill>
              <a:effectLst>
                <a:outerShdw blurRad="31750" dist="25400" dir="5400000" algn="tl" rotWithShape="0">
                  <a:srgbClr val="000000">
                    <a:alpha val="25000"/>
                  </a:srgbClr>
                </a:outerShdw>
              </a:effectLst>
              <a:latin typeface="Candara"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915400" cy="6858000"/>
          </a:xfrm>
        </p:spPr>
        <p:txBody>
          <a:bodyPr>
            <a:normAutofit fontScale="40000" lnSpcReduction="20000"/>
          </a:bodyPr>
          <a:lstStyle/>
          <a:p>
            <a:pPr>
              <a:buNone/>
            </a:pPr>
            <a:r>
              <a:rPr lang="en-US" sz="7500" b="1" dirty="0" smtClean="0">
                <a:solidFill>
                  <a:srgbClr val="FF0000"/>
                </a:solidFill>
                <a:effectLst>
                  <a:outerShdw blurRad="31750" dist="25400" dir="5400000" algn="tl" rotWithShape="0">
                    <a:srgbClr val="000000">
                      <a:alpha val="25000"/>
                    </a:srgbClr>
                  </a:outerShdw>
                </a:effectLst>
                <a:latin typeface="Candara" pitchFamily="34" charset="0"/>
              </a:rPr>
              <a:t>PREVENTION </a:t>
            </a:r>
            <a:r>
              <a:rPr lang="en-US" sz="8000" b="1" dirty="0">
                <a:solidFill>
                  <a:srgbClr val="FF0000"/>
                </a:solidFill>
                <a:effectLst>
                  <a:outerShdw blurRad="31750" dist="25400" dir="5400000" algn="tl" rotWithShape="0">
                    <a:srgbClr val="000000">
                      <a:alpha val="25000"/>
                    </a:srgbClr>
                  </a:outerShdw>
                </a:effectLst>
                <a:latin typeface="Candara" pitchFamily="34" charset="0"/>
              </a:rPr>
              <a:t>CONTD.</a:t>
            </a:r>
            <a:endParaRPr lang="en-US" sz="7500" b="1" dirty="0" smtClean="0">
              <a:solidFill>
                <a:srgbClr val="FF0000"/>
              </a:solidFill>
              <a:effectLst>
                <a:outerShdw blurRad="31750" dist="25400" dir="5400000" algn="tl" rotWithShape="0">
                  <a:srgbClr val="000000">
                    <a:alpha val="25000"/>
                  </a:srgbClr>
                </a:outerShdw>
              </a:effectLst>
              <a:latin typeface="Candara" pitchFamily="34" charset="0"/>
            </a:endParaRPr>
          </a:p>
          <a:p>
            <a:pPr>
              <a:lnSpc>
                <a:spcPct val="170000"/>
              </a:lnSpc>
              <a:buNone/>
            </a:pPr>
            <a:r>
              <a:rPr lang="en-US" sz="5900" b="1" dirty="0" smtClean="0">
                <a:solidFill>
                  <a:srgbClr val="0000FF"/>
                </a:solidFill>
                <a:effectLst>
                  <a:outerShdw blurRad="31750" dist="25400" dir="5400000" algn="tl" rotWithShape="0">
                    <a:srgbClr val="000000">
                      <a:alpha val="25000"/>
                    </a:srgbClr>
                  </a:outerShdw>
                </a:effectLst>
                <a:latin typeface="Candara" pitchFamily="34" charset="0"/>
              </a:rPr>
              <a:t>EVD can be prevented by;</a:t>
            </a:r>
          </a:p>
          <a:p>
            <a:pPr>
              <a:lnSpc>
                <a:spcPct val="170000"/>
              </a:lnSpc>
              <a:buNone/>
            </a:pPr>
            <a:r>
              <a:rPr lang="en-US" sz="5900" b="1" dirty="0" smtClean="0">
                <a:solidFill>
                  <a:srgbClr val="0000FF"/>
                </a:solidFill>
                <a:effectLst>
                  <a:outerShdw blurRad="31750" dist="25400" dir="5400000" algn="tl" rotWithShape="0">
                    <a:srgbClr val="000000">
                      <a:alpha val="25000"/>
                    </a:srgbClr>
                  </a:outerShdw>
                </a:effectLst>
                <a:latin typeface="Candara" pitchFamily="34" charset="0"/>
              </a:rPr>
              <a:t>2. Avoiding contact with the blood or secretion of Ebola infected animals and humans and dead bodies by;</a:t>
            </a:r>
          </a:p>
          <a:p>
            <a:pPr>
              <a:lnSpc>
                <a:spcPct val="170000"/>
              </a:lnSpc>
              <a:buNone/>
            </a:pPr>
            <a:r>
              <a:rPr lang="en-US" sz="5900" b="1" dirty="0" smtClean="0">
                <a:solidFill>
                  <a:srgbClr val="0000FF"/>
                </a:solidFill>
                <a:effectLst>
                  <a:outerShdw blurRad="31750" dist="25400" dir="5400000" algn="tl" rotWithShape="0">
                    <a:srgbClr val="000000">
                      <a:alpha val="25000"/>
                    </a:srgbClr>
                  </a:outerShdw>
                </a:effectLst>
                <a:latin typeface="Candara" pitchFamily="34" charset="0"/>
              </a:rPr>
              <a:t>a. Maintaining good hygiene and sanitation practices in hospitals.</a:t>
            </a:r>
          </a:p>
          <a:p>
            <a:pPr>
              <a:lnSpc>
                <a:spcPct val="170000"/>
              </a:lnSpc>
              <a:buNone/>
            </a:pPr>
            <a:r>
              <a:rPr lang="en-US" sz="5900" b="1" dirty="0" smtClean="0">
                <a:solidFill>
                  <a:srgbClr val="0000FF"/>
                </a:solidFill>
                <a:effectLst>
                  <a:outerShdw blurRad="31750" dist="25400" dir="5400000" algn="tl" rotWithShape="0">
                    <a:srgbClr val="000000">
                      <a:alpha val="25000"/>
                    </a:srgbClr>
                  </a:outerShdw>
                </a:effectLst>
                <a:latin typeface="Candara" pitchFamily="34" charset="0"/>
              </a:rPr>
              <a:t>b. Isolation of Ebola infected patients.</a:t>
            </a:r>
          </a:p>
          <a:p>
            <a:pPr>
              <a:lnSpc>
                <a:spcPct val="170000"/>
              </a:lnSpc>
              <a:buNone/>
            </a:pPr>
            <a:r>
              <a:rPr lang="en-US" sz="5900" b="1" dirty="0" smtClean="0">
                <a:solidFill>
                  <a:srgbClr val="0000FF"/>
                </a:solidFill>
                <a:effectLst>
                  <a:outerShdw blurRad="31750" dist="25400" dir="5400000" algn="tl" rotWithShape="0">
                    <a:srgbClr val="000000">
                      <a:alpha val="25000"/>
                    </a:srgbClr>
                  </a:outerShdw>
                </a:effectLst>
                <a:latin typeface="Candara" pitchFamily="34" charset="0"/>
              </a:rPr>
              <a:t>c. Dispose of dead bodies of Ebola patients properly in a safe manner.</a:t>
            </a:r>
          </a:p>
          <a:p>
            <a:pPr>
              <a:lnSpc>
                <a:spcPct val="170000"/>
              </a:lnSpc>
              <a:buNone/>
            </a:pPr>
            <a:r>
              <a:rPr lang="en-US" sz="5900" b="1" dirty="0" smtClean="0">
                <a:solidFill>
                  <a:srgbClr val="0000FF"/>
                </a:solidFill>
                <a:effectLst>
                  <a:outerShdw blurRad="31750" dist="25400" dir="5400000" algn="tl" rotWithShape="0">
                    <a:srgbClr val="000000">
                      <a:alpha val="25000"/>
                    </a:srgbClr>
                  </a:outerShdw>
                </a:effectLst>
                <a:latin typeface="Candara" pitchFamily="34" charset="0"/>
              </a:rPr>
              <a:t>d. Avoiding local traditional burial rites/rituals such as embalming for Ebola patients.</a:t>
            </a:r>
          </a:p>
          <a:p>
            <a:pPr>
              <a:lnSpc>
                <a:spcPct val="170000"/>
              </a:lnSpc>
              <a:buNone/>
            </a:pPr>
            <a:r>
              <a:rPr lang="en-US" sz="5900" b="1" dirty="0" smtClean="0">
                <a:solidFill>
                  <a:srgbClr val="0000FF"/>
                </a:solidFill>
                <a:effectLst>
                  <a:outerShdw blurRad="31750" dist="25400" dir="5400000" algn="tl" rotWithShape="0">
                    <a:srgbClr val="000000">
                      <a:alpha val="25000"/>
                    </a:srgbClr>
                  </a:outerShdw>
                </a:effectLst>
                <a:latin typeface="Candara" pitchFamily="34" charset="0"/>
              </a:rPr>
              <a:t> </a:t>
            </a:r>
          </a:p>
          <a:p>
            <a:endParaRPr lang="en-US"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lnSpc>
                <a:spcPct val="90000"/>
              </a:lnSpc>
              <a:buNone/>
            </a:pPr>
            <a:endParaRPr lang="en-US" sz="4200" b="1" dirty="0" smtClean="0">
              <a:solidFill>
                <a:srgbClr val="FF0000"/>
              </a:solidFill>
              <a:effectLst>
                <a:outerShdw blurRad="31750" dist="25400" dir="5400000" algn="tl" rotWithShape="0">
                  <a:srgbClr val="000000">
                    <a:alpha val="25000"/>
                  </a:srgbClr>
                </a:outerShdw>
              </a:effectLst>
              <a:latin typeface="Candara" pitchFamily="34" charset="0"/>
            </a:endParaRPr>
          </a:p>
          <a:p>
            <a:pPr algn="ctr">
              <a:lnSpc>
                <a:spcPct val="90000"/>
              </a:lnSpc>
              <a:buNone/>
            </a:pPr>
            <a:r>
              <a:rPr lang="en-US" sz="4200" b="1" dirty="0" smtClean="0">
                <a:solidFill>
                  <a:srgbClr val="FF0000"/>
                </a:solidFill>
                <a:effectLst>
                  <a:outerShdw blurRad="31750" dist="25400" dir="5400000" algn="tl" rotWithShape="0">
                    <a:srgbClr val="000000">
                      <a:alpha val="25000"/>
                    </a:srgbClr>
                  </a:outerShdw>
                </a:effectLst>
                <a:latin typeface="Candara" pitchFamily="34" charset="0"/>
              </a:rPr>
              <a:t>TREATMENT</a:t>
            </a:r>
          </a:p>
          <a:p>
            <a:pPr>
              <a:lnSpc>
                <a:spcPct val="90000"/>
              </a:lnSpc>
              <a:buNone/>
            </a:pPr>
            <a:endParaRPr lang="en-US" sz="3600" b="1" dirty="0" smtClean="0">
              <a:solidFill>
                <a:srgbClr val="FF0000"/>
              </a:solidFill>
              <a:effectLst>
                <a:outerShdw blurRad="31750" dist="25400" dir="5400000" algn="tl" rotWithShape="0">
                  <a:srgbClr val="000000">
                    <a:alpha val="25000"/>
                  </a:srgbClr>
                </a:outerShdw>
              </a:effectLst>
              <a:latin typeface="Candara" pitchFamily="34" charset="0"/>
            </a:endParaRPr>
          </a:p>
          <a:p>
            <a:pPr algn="ctr">
              <a:lnSpc>
                <a:spcPct val="90000"/>
              </a:lnSpc>
              <a:buNone/>
            </a:pPr>
            <a:r>
              <a:rPr lang="en-US" sz="3600" b="1" dirty="0" smtClean="0">
                <a:solidFill>
                  <a:srgbClr val="FF0000"/>
                </a:solidFill>
                <a:effectLst>
                  <a:outerShdw blurRad="31750" dist="25400" dir="5400000" algn="tl" rotWithShape="0">
                    <a:srgbClr val="000000">
                      <a:alpha val="25000"/>
                    </a:srgbClr>
                  </a:outerShdw>
                </a:effectLst>
                <a:latin typeface="Candara" pitchFamily="34" charset="0"/>
              </a:rPr>
              <a:t>NONE FOR NOW!!!</a:t>
            </a:r>
          </a:p>
          <a:p>
            <a:pPr algn="ctr">
              <a:lnSpc>
                <a:spcPct val="90000"/>
              </a:lnSpc>
              <a:buNone/>
            </a:pPr>
            <a:r>
              <a:rPr lang="en-US" sz="3600" b="1" dirty="0" smtClean="0">
                <a:solidFill>
                  <a:srgbClr val="0000FF"/>
                </a:solidFill>
                <a:effectLst>
                  <a:outerShdw blurRad="31750" dist="25400" dir="5400000" algn="tl" rotWithShape="0">
                    <a:srgbClr val="000000">
                      <a:alpha val="25000"/>
                    </a:srgbClr>
                  </a:outerShdw>
                </a:effectLst>
                <a:latin typeface="Candara" pitchFamily="34" charset="0"/>
              </a:rPr>
              <a:t> Researches are currently on going.</a:t>
            </a:r>
          </a:p>
          <a:p>
            <a:pPr>
              <a:lnSpc>
                <a:spcPct val="90000"/>
              </a:lnSpc>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marL="109728" indent="0" algn="just">
              <a:lnSpc>
                <a:spcPct val="150000"/>
              </a:lnSpc>
              <a:buSzPct val="100000"/>
              <a:buNone/>
            </a:pPr>
            <a:r>
              <a:rPr lang="en-US" sz="2800" b="1" dirty="0" smtClean="0">
                <a:solidFill>
                  <a:srgbClr val="FF0000"/>
                </a:solidFill>
                <a:effectLst>
                  <a:outerShdw blurRad="31750" dist="25400" dir="5400000" algn="tl" rotWithShape="0">
                    <a:srgbClr val="000000">
                      <a:alpha val="25000"/>
                    </a:srgbClr>
                  </a:outerShdw>
                </a:effectLst>
                <a:latin typeface="Candara" pitchFamily="34" charset="0"/>
              </a:rPr>
              <a:t>TREATMENT CONTD.</a:t>
            </a:r>
            <a:endParaRPr lang="en-US" sz="2800" b="1" dirty="0">
              <a:solidFill>
                <a:srgbClr val="FF0000"/>
              </a:solidFill>
              <a:effectLst>
                <a:outerShdw blurRad="31750" dist="25400" dir="5400000" algn="tl" rotWithShape="0">
                  <a:srgbClr val="000000">
                    <a:alpha val="25000"/>
                  </a:srgbClr>
                </a:outerShdw>
              </a:effectLst>
              <a:latin typeface="Candara" pitchFamily="34" charset="0"/>
            </a:endParaRPr>
          </a:p>
          <a:p>
            <a:pPr algn="just">
              <a:lnSpc>
                <a:spcPct val="150000"/>
              </a:lnSpc>
              <a:buSzPct val="100000"/>
              <a:buFont typeface="Wingdings" pitchFamily="2" charset="2"/>
              <a:buChar char="q"/>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 </a:t>
            </a:r>
            <a:r>
              <a:rPr lang="en-US" sz="2800" b="1" dirty="0" err="1" smtClean="0">
                <a:solidFill>
                  <a:srgbClr val="0000FF"/>
                </a:solidFill>
                <a:effectLst>
                  <a:outerShdw blurRad="31750" dist="25400" dir="5400000" algn="tl" rotWithShape="0">
                    <a:srgbClr val="000000">
                      <a:alpha val="25000"/>
                    </a:srgbClr>
                  </a:outerShdw>
                </a:effectLst>
                <a:latin typeface="Candara" pitchFamily="34" charset="0"/>
              </a:rPr>
              <a:t>ZMapp</a:t>
            </a: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 an experimental drug was first tested in  </a:t>
            </a:r>
          </a:p>
          <a:p>
            <a:pPr marL="109728" indent="0" algn="just">
              <a:lnSpc>
                <a:spcPct val="150000"/>
              </a:lnSpc>
              <a:buSzPct val="100000"/>
              <a:buNone/>
            </a:pPr>
            <a:r>
              <a:rPr lang="en-US" sz="2800" b="1" dirty="0">
                <a:solidFill>
                  <a:srgbClr val="0000FF"/>
                </a:solidFill>
                <a:effectLst>
                  <a:outerShdw blurRad="31750" dist="25400" dir="5400000" algn="tl" rotWithShape="0">
                    <a:srgbClr val="000000">
                      <a:alpha val="25000"/>
                    </a:srgbClr>
                  </a:outerShdw>
                </a:effectLst>
                <a:latin typeface="Candara" pitchFamily="34" charset="0"/>
              </a:rPr>
              <a:t> </a:t>
            </a: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    humans on August 4, 2014.</a:t>
            </a:r>
          </a:p>
          <a:p>
            <a:pPr algn="just">
              <a:lnSpc>
                <a:spcPct val="150000"/>
              </a:lnSpc>
              <a:buSzPct val="100000"/>
              <a:buFont typeface="Wingdings" pitchFamily="2" charset="2"/>
              <a:buChar char="q"/>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 Nitro-Silver; still controversial.</a:t>
            </a:r>
          </a:p>
          <a:p>
            <a:pPr algn="just">
              <a:lnSpc>
                <a:spcPct val="150000"/>
              </a:lnSpc>
              <a:buSzPct val="100000"/>
              <a:buFont typeface="Wingdings" pitchFamily="2" charset="2"/>
              <a:buChar char="q"/>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 7 out of 8 people who received blood transfusions </a:t>
            </a:r>
          </a:p>
          <a:p>
            <a:pPr marL="109728" indent="0" algn="just">
              <a:lnSpc>
                <a:spcPct val="150000"/>
              </a:lnSpc>
              <a:buSzPct val="100000"/>
              <a:buNone/>
            </a:pPr>
            <a:r>
              <a:rPr lang="en-US" sz="2800" b="1" dirty="0">
                <a:solidFill>
                  <a:srgbClr val="0000FF"/>
                </a:solidFill>
                <a:effectLst>
                  <a:outerShdw blurRad="31750" dist="25400" dir="5400000" algn="tl" rotWithShape="0">
                    <a:srgbClr val="000000">
                      <a:alpha val="25000"/>
                    </a:srgbClr>
                  </a:outerShdw>
                </a:effectLst>
                <a:latin typeface="Candara" pitchFamily="34" charset="0"/>
              </a:rPr>
              <a:t> </a:t>
            </a: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    from individuals who previously survived the infection    </a:t>
            </a:r>
          </a:p>
          <a:p>
            <a:pPr marL="109728" indent="0" algn="just">
              <a:lnSpc>
                <a:spcPct val="150000"/>
              </a:lnSpc>
              <a:buSzPct val="100000"/>
              <a:buNone/>
            </a:pPr>
            <a:r>
              <a:rPr lang="en-US" sz="2800" b="1" dirty="0">
                <a:solidFill>
                  <a:srgbClr val="0000FF"/>
                </a:solidFill>
                <a:effectLst>
                  <a:outerShdw blurRad="31750" dist="25400" dir="5400000" algn="tl" rotWithShape="0">
                    <a:srgbClr val="000000">
                      <a:alpha val="25000"/>
                    </a:srgbClr>
                  </a:outerShdw>
                </a:effectLst>
                <a:latin typeface="Candara" pitchFamily="34" charset="0"/>
              </a:rPr>
              <a:t> </a:t>
            </a: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    survived themselves, but this is still controversial.</a:t>
            </a:r>
          </a:p>
          <a:p>
            <a:pPr algn="just">
              <a:lnSpc>
                <a:spcPct val="150000"/>
              </a:lnSpc>
              <a:buSzPct val="100000"/>
              <a:buFont typeface="Wingdings" pitchFamily="2" charset="2"/>
              <a:buChar char="q"/>
            </a:pPr>
            <a:r>
              <a:rPr lang="en-US" sz="2800" b="1" dirty="0" smtClean="0">
                <a:solidFill>
                  <a:srgbClr val="0000FF"/>
                </a:solidFill>
                <a:effectLst>
                  <a:outerShdw blurRad="31750" dist="25400" dir="5400000" algn="tl" rotWithShape="0">
                    <a:srgbClr val="000000">
                      <a:alpha val="25000"/>
                    </a:srgbClr>
                  </a:outerShdw>
                </a:effectLst>
                <a:latin typeface="Candara" pitchFamily="34" charset="0"/>
              </a:rPr>
              <a:t> No vaccine for humans yet.</a:t>
            </a:r>
          </a:p>
          <a:p>
            <a:pPr>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Grp="1" noChangeAspect="1" noChangeArrowheads="1"/>
          </p:cNvPicPr>
          <p:nvPr>
            <p:ph idx="1"/>
          </p:nvPr>
        </p:nvPicPr>
        <p:blipFill>
          <a:blip r:embed="rId2"/>
          <a:srcRect/>
          <a:stretch>
            <a:fillRect/>
          </a:stretch>
        </p:blipFill>
        <p:spPr bwMode="auto">
          <a:xfrm>
            <a:off x="368929" y="685800"/>
            <a:ext cx="7289171" cy="4305300"/>
          </a:xfrm>
          <a:prstGeom prst="rect">
            <a:avLst/>
          </a:prstGeom>
          <a:noFill/>
          <a:ln w="9525">
            <a:noFill/>
            <a:miter lim="800000"/>
            <a:headEnd/>
            <a:tailEnd/>
          </a:ln>
          <a:effectLst/>
        </p:spPr>
      </p:pic>
      <p:sp>
        <p:nvSpPr>
          <p:cNvPr id="4" name="Title 1"/>
          <p:cNvSpPr>
            <a:spLocks noGrp="1"/>
          </p:cNvSpPr>
          <p:nvPr>
            <p:ph type="title"/>
          </p:nvPr>
        </p:nvSpPr>
        <p:spPr>
          <a:xfrm>
            <a:off x="533400" y="5105400"/>
            <a:ext cx="8229600" cy="1143000"/>
          </a:xfrm>
        </p:spPr>
        <p:txBody>
          <a:bodyPr>
            <a:normAutofit fontScale="90000"/>
          </a:bodyPr>
          <a:lstStyle/>
          <a:p>
            <a:pPr algn="ctr"/>
            <a:r>
              <a:rPr lang="en-US" sz="2800" dirty="0" smtClean="0">
                <a:solidFill>
                  <a:srgbClr val="FF0000"/>
                </a:solidFill>
                <a:latin typeface="Candara" panose="020E0502030303020204" pitchFamily="34" charset="0"/>
              </a:rPr>
              <a:t>AMERICAN DOCTOR THAT CONTACTED EVD IN LIBERIA IN WHOM </a:t>
            </a:r>
            <a:r>
              <a:rPr lang="en-US" sz="2800" dirty="0" err="1" smtClean="0">
                <a:solidFill>
                  <a:srgbClr val="FF0000"/>
                </a:solidFill>
                <a:latin typeface="Candara" panose="020E0502030303020204" pitchFamily="34" charset="0"/>
              </a:rPr>
              <a:t>ZMapp</a:t>
            </a:r>
            <a:r>
              <a:rPr lang="en-US" sz="2800" dirty="0" smtClean="0">
                <a:solidFill>
                  <a:srgbClr val="FF0000"/>
                </a:solidFill>
                <a:latin typeface="Candara" panose="020E0502030303020204" pitchFamily="34" charset="0"/>
              </a:rPr>
              <a:t> WERE USED WITH GOOD OUTCOME</a:t>
            </a:r>
            <a:endParaRPr lang="en-US" sz="28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97946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marL="109728" indent="0" algn="just">
              <a:lnSpc>
                <a:spcPct val="90000"/>
              </a:lnSpc>
              <a:buNone/>
            </a:pPr>
            <a:r>
              <a:rPr lang="en-US" sz="3200" b="1" dirty="0">
                <a:solidFill>
                  <a:srgbClr val="FF0000"/>
                </a:solidFill>
                <a:effectLst>
                  <a:outerShdw blurRad="31750" dist="25400" dir="5400000" algn="tl" rotWithShape="0">
                    <a:srgbClr val="000000">
                      <a:alpha val="25000"/>
                    </a:srgbClr>
                  </a:outerShdw>
                </a:effectLst>
                <a:latin typeface="Candara" pitchFamily="34" charset="0"/>
              </a:rPr>
              <a:t>TREATMENT CONTD</a:t>
            </a:r>
            <a:r>
              <a:rPr lang="en-US" sz="3200" b="1" dirty="0" smtClean="0">
                <a:solidFill>
                  <a:srgbClr val="FF0000"/>
                </a:solidFill>
                <a:effectLst>
                  <a:outerShdw blurRad="31750" dist="25400" dir="5400000" algn="tl" rotWithShape="0">
                    <a:srgbClr val="000000">
                      <a:alpha val="25000"/>
                    </a:srgbClr>
                  </a:outerShdw>
                </a:effectLst>
                <a:latin typeface="Candara" pitchFamily="34" charset="0"/>
              </a:rPr>
              <a:t>.</a:t>
            </a:r>
          </a:p>
          <a:p>
            <a:pPr algn="just">
              <a:lnSpc>
                <a:spcPct val="90000"/>
              </a:lnSpc>
              <a:buFont typeface="Wingdings" panose="05000000000000000000" pitchFamily="2" charset="2"/>
              <a:buChar char="q"/>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 Management of patients with EVD is essentially supportive involving antibiotics, </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fluid (ORS and Infusions) </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and electrolyte replacement and blood transfusion.</a:t>
            </a:r>
          </a:p>
          <a:p>
            <a:pPr algn="just">
              <a:lnSpc>
                <a:spcPct val="90000"/>
              </a:lnSpc>
              <a:buNone/>
            </a:pPr>
            <a:endParaRPr lang="en-US" sz="3000" b="1" dirty="0" smtClean="0">
              <a:solidFill>
                <a:srgbClr val="0000FF"/>
              </a:solidFill>
              <a:effectLst>
                <a:outerShdw blurRad="31750" dist="25400" dir="5400000" algn="tl" rotWithShape="0">
                  <a:srgbClr val="000000">
                    <a:alpha val="25000"/>
                  </a:srgbClr>
                </a:outerShdw>
              </a:effectLst>
              <a:latin typeface="Candara" pitchFamily="34" charset="0"/>
            </a:endParaRPr>
          </a:p>
          <a:p>
            <a:pPr algn="just">
              <a:lnSpc>
                <a:spcPct val="90000"/>
              </a:lnSpc>
              <a:buFont typeface="Wingdings" panose="05000000000000000000" pitchFamily="2" charset="2"/>
              <a:buChar char="q"/>
            </a:pPr>
            <a:r>
              <a:rPr lang="en-US" sz="3000" b="1" dirty="0">
                <a:solidFill>
                  <a:srgbClr val="0000FF"/>
                </a:solidFill>
                <a:effectLst>
                  <a:outerShdw blurRad="31750" dist="25400" dir="5400000" algn="tl" rotWithShape="0">
                    <a:srgbClr val="000000">
                      <a:alpha val="25000"/>
                    </a:srgbClr>
                  </a:outerShdw>
                </a:effectLst>
                <a:latin typeface="Candara" pitchFamily="34" charset="0"/>
              </a:rPr>
              <a:t> </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rPr>
              <a:t>Administration of hyper immunoglobulin at an early stage may help reduce incidence of morbidity.</a:t>
            </a:r>
          </a:p>
          <a:p>
            <a:pPr>
              <a:buNone/>
            </a:pPr>
            <a:endParaRPr lang="en-US" sz="3200" dirty="0"/>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Grp="1" noChangeAspect="1" noChangeArrowheads="1"/>
          </p:cNvPicPr>
          <p:nvPr>
            <p:ph idx="1"/>
          </p:nvPr>
        </p:nvPicPr>
        <p:blipFill>
          <a:blip r:embed="rId2"/>
          <a:srcRect/>
          <a:stretch>
            <a:fillRect/>
          </a:stretch>
        </p:blipFill>
        <p:spPr bwMode="auto">
          <a:xfrm>
            <a:off x="762000" y="228600"/>
            <a:ext cx="7924800" cy="5476037"/>
          </a:xfrm>
          <a:prstGeom prst="rect">
            <a:avLst/>
          </a:prstGeom>
          <a:noFill/>
          <a:ln w="9525">
            <a:noFill/>
            <a:miter lim="800000"/>
            <a:headEnd/>
            <a:tailEnd/>
          </a:ln>
          <a:effectLst/>
        </p:spPr>
      </p:pic>
      <p:sp>
        <p:nvSpPr>
          <p:cNvPr id="4" name="Rectangle 3"/>
          <p:cNvSpPr/>
          <p:nvPr/>
        </p:nvSpPr>
        <p:spPr>
          <a:xfrm>
            <a:off x="762000" y="5867400"/>
            <a:ext cx="8718799" cy="523220"/>
          </a:xfrm>
          <a:prstGeom prst="rect">
            <a:avLst/>
          </a:prstGeom>
        </p:spPr>
        <p:txBody>
          <a:bodyPr wrap="square">
            <a:spAutoFit/>
          </a:bodyPr>
          <a:lstStyle/>
          <a:p>
            <a:r>
              <a:rPr lang="en-US" sz="2800" b="1" dirty="0">
                <a:solidFill>
                  <a:srgbClr val="FF0000"/>
                </a:solidFill>
                <a:latin typeface="Candara" panose="020E0502030303020204" pitchFamily="34" charset="0"/>
              </a:rPr>
              <a:t>PHYSICIAN AND EVD </a:t>
            </a:r>
            <a:r>
              <a:rPr lang="en-US" sz="2800" b="1" dirty="0" smtClean="0">
                <a:solidFill>
                  <a:srgbClr val="FF0000"/>
                </a:solidFill>
                <a:latin typeface="Candara" panose="020E0502030303020204" pitchFamily="34" charset="0"/>
              </a:rPr>
              <a:t>PATIENT IN AN ISOLATION CAMP.</a:t>
            </a:r>
            <a:endParaRPr lang="en-US" sz="28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127595460"/>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77500" lnSpcReduction="20000"/>
          </a:bodyPr>
          <a:lstStyle/>
          <a:p>
            <a:pPr>
              <a:buNone/>
            </a:pPr>
            <a:r>
              <a:rPr lang="en-US" sz="4300" b="1" dirty="0" smtClean="0">
                <a:solidFill>
                  <a:srgbClr val="FF0000"/>
                </a:solidFill>
                <a:effectLst>
                  <a:outerShdw blurRad="31750" dist="25400" dir="5400000" algn="tl" rotWithShape="0">
                    <a:srgbClr val="000000">
                      <a:alpha val="25000"/>
                    </a:srgbClr>
                  </a:outerShdw>
                </a:effectLst>
                <a:latin typeface="Candara" pitchFamily="34" charset="0"/>
              </a:rPr>
              <a:t>PROGNOSIS</a:t>
            </a:r>
          </a:p>
          <a:p>
            <a:pPr>
              <a:buNone/>
            </a:pPr>
            <a:endParaRPr lang="en-US" sz="1300" b="1" dirty="0" smtClean="0">
              <a:solidFill>
                <a:srgbClr val="FF0000"/>
              </a:solidFill>
              <a:effectLst>
                <a:outerShdw blurRad="31750" dist="25400" dir="5400000" algn="tl" rotWithShape="0">
                  <a:srgbClr val="000000">
                    <a:alpha val="25000"/>
                  </a:srgbClr>
                </a:outerShdw>
              </a:effectLst>
              <a:latin typeface="Candara" pitchFamily="34" charset="0"/>
            </a:endParaRPr>
          </a:p>
          <a:p>
            <a:r>
              <a:rPr lang="en-US" sz="4300" b="1" dirty="0" smtClean="0">
                <a:solidFill>
                  <a:srgbClr val="0000FF"/>
                </a:solidFill>
                <a:effectLst>
                  <a:outerShdw blurRad="31750" dist="25400" dir="5400000" algn="tl" rotWithShape="0">
                    <a:srgbClr val="000000">
                      <a:alpha val="25000"/>
                    </a:srgbClr>
                  </a:outerShdw>
                </a:effectLst>
                <a:latin typeface="Candara" pitchFamily="34" charset="0"/>
              </a:rPr>
              <a:t>EVD has a high mortality rates often between 50-90%.</a:t>
            </a:r>
          </a:p>
          <a:p>
            <a:pPr>
              <a:buNone/>
            </a:pPr>
            <a:endParaRPr lang="en-US" sz="4300" b="1" dirty="0" smtClean="0">
              <a:solidFill>
                <a:srgbClr val="0000FF"/>
              </a:solidFill>
              <a:effectLst>
                <a:outerShdw blurRad="31750" dist="25400" dir="5400000" algn="tl" rotWithShape="0">
                  <a:srgbClr val="000000">
                    <a:alpha val="25000"/>
                  </a:srgbClr>
                </a:outerShdw>
              </a:effectLst>
              <a:latin typeface="Candara" pitchFamily="34" charset="0"/>
            </a:endParaRPr>
          </a:p>
          <a:p>
            <a:r>
              <a:rPr lang="en-US" sz="4300" b="1" dirty="0" smtClean="0">
                <a:solidFill>
                  <a:srgbClr val="0000FF"/>
                </a:solidFill>
                <a:effectLst>
                  <a:outerShdw blurRad="31750" dist="25400" dir="5400000" algn="tl" rotWithShape="0">
                    <a:srgbClr val="000000">
                      <a:alpha val="25000"/>
                    </a:srgbClr>
                  </a:outerShdw>
                </a:effectLst>
                <a:latin typeface="Candara" pitchFamily="34" charset="0"/>
              </a:rPr>
              <a:t>Prolonged cases are often complicated by the occurrence of long term problems like inflammation for the testicles, joint pains, muscle pains, skin peeling or hair loss.</a:t>
            </a:r>
          </a:p>
          <a:p>
            <a:endParaRPr lang="en-US" sz="4300" b="1" dirty="0" smtClean="0">
              <a:solidFill>
                <a:srgbClr val="0000FF"/>
              </a:solidFill>
              <a:effectLst>
                <a:outerShdw blurRad="31750" dist="25400" dir="5400000" algn="tl" rotWithShape="0">
                  <a:srgbClr val="000000">
                    <a:alpha val="25000"/>
                  </a:srgbClr>
                </a:outerShdw>
              </a:effectLst>
              <a:latin typeface="Candara" pitchFamily="34" charset="0"/>
            </a:endParaRPr>
          </a:p>
          <a:p>
            <a:r>
              <a:rPr lang="en-US" sz="4300" b="1" dirty="0" smtClean="0">
                <a:solidFill>
                  <a:srgbClr val="0000FF"/>
                </a:solidFill>
                <a:effectLst>
                  <a:outerShdw blurRad="31750" dist="25400" dir="5400000" algn="tl" rotWithShape="0">
                    <a:srgbClr val="000000">
                      <a:alpha val="25000"/>
                    </a:srgbClr>
                  </a:outerShdw>
                </a:effectLst>
                <a:latin typeface="Candara" pitchFamily="34" charset="0"/>
              </a:rPr>
              <a:t>It may persist in the semen of some survivors for up to seven weeks; which could give rise to infections and disease via sexual intercourse.</a:t>
            </a:r>
          </a:p>
          <a:p>
            <a:endParaRPr lang="en-US" sz="4300" b="1" dirty="0" smtClean="0">
              <a:solidFill>
                <a:srgbClr val="0000FF"/>
              </a:solidFill>
              <a:effectLst>
                <a:outerShdw blurRad="31750" dist="25400" dir="5400000" algn="tl" rotWithShape="0">
                  <a:srgbClr val="000000">
                    <a:alpha val="25000"/>
                  </a:srgbClr>
                </a:outerShdw>
              </a:effectLst>
              <a:latin typeface="Candara" pitchFamily="34" charset="0"/>
            </a:endParaRPr>
          </a:p>
          <a:p>
            <a:r>
              <a:rPr lang="en-US" sz="4300" b="1" dirty="0" smtClean="0">
                <a:solidFill>
                  <a:srgbClr val="0000FF"/>
                </a:solidFill>
                <a:effectLst>
                  <a:outerShdw blurRad="31750" dist="25400" dir="5400000" algn="tl" rotWithShape="0">
                    <a:srgbClr val="000000">
                      <a:alpha val="25000"/>
                    </a:srgbClr>
                  </a:outerShdw>
                </a:effectLst>
                <a:latin typeface="Candara" pitchFamily="34" charset="0"/>
              </a:rPr>
              <a:t>If an infected person survives, recovery is usually quick and complete.</a:t>
            </a:r>
          </a:p>
          <a:p>
            <a:pPr>
              <a:buNone/>
            </a:pPr>
            <a:endParaRPr lang="en-US" dirty="0"/>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800" b="1" dirty="0">
                <a:solidFill>
                  <a:srgbClr val="FF0000"/>
                </a:solidFill>
                <a:effectLst>
                  <a:outerShdw blurRad="31750" dist="25400" dir="5400000" algn="tl" rotWithShape="0">
                    <a:srgbClr val="000000">
                      <a:alpha val="25000"/>
                    </a:srgbClr>
                  </a:outerShdw>
                </a:effectLst>
                <a:latin typeface="Candara" pitchFamily="34" charset="0"/>
                <a:ea typeface="+mj-ea"/>
                <a:cs typeface="+mj-cs"/>
              </a:rPr>
              <a:t>INTRODUCTION</a:t>
            </a:r>
          </a:p>
          <a:p>
            <a:pPr lvl="0" algn="just">
              <a:buFont typeface="Wingdings" pitchFamily="2" charset="2"/>
              <a:buChar char="v"/>
            </a:pPr>
            <a:r>
              <a:rPr lang="en-US"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Ebola Virus disease (EBV) or African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haemorrhagic</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US"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fever is a highly infectious and deadly disease affecting humans and animals such as Monkeys, Gorillas, Chimpanzees, Bats, Birds, Reptiles, Amphibians, Arthropods. </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It </a:t>
            </a:r>
            <a:r>
              <a:rPr lang="en-US"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is caused by Ebola virus and it occurs in sporadic outbreaks.</a:t>
            </a:r>
          </a:p>
          <a:p>
            <a:pPr lvl="0" eaLnBrk="0" fontAlgn="base" hangingPunct="0">
              <a:spcBef>
                <a:spcPct val="0"/>
              </a:spcBef>
              <a:spcAft>
                <a:spcPct val="0"/>
              </a:spcAft>
              <a:buFont typeface="Wingdings" pitchFamily="2" charset="2"/>
              <a:buChar char="q"/>
            </a:pPr>
            <a:endParaRPr lang="en-US" sz="3800" b="1" dirty="0">
              <a:solidFill>
                <a:srgbClr val="002060"/>
              </a:solidFill>
              <a:effectLst>
                <a:outerShdw blurRad="31750" dist="25400" dir="5400000" algn="tl" rotWithShape="0">
                  <a:srgbClr val="000000">
                    <a:alpha val="25000"/>
                  </a:srgbClr>
                </a:outerShdw>
              </a:effectLst>
              <a:latin typeface="Candara"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915400" cy="4114800"/>
          </a:xfrm>
        </p:spPr>
        <p:txBody>
          <a:bodyPr>
            <a:normAutofit/>
          </a:bodyPr>
          <a:lstStyle/>
          <a:p>
            <a:pPr>
              <a:buNone/>
            </a:pPr>
            <a:r>
              <a:rPr lang="en-US" sz="3200" b="1" dirty="0" smtClean="0">
                <a:solidFill>
                  <a:srgbClr val="FF0000"/>
                </a:solidFill>
                <a:effectLst>
                  <a:outerShdw blurRad="31750" dist="25400" dir="5400000" algn="tl" rotWithShape="0">
                    <a:srgbClr val="000000">
                      <a:alpha val="25000"/>
                    </a:srgbClr>
                  </a:outerShdw>
                </a:effectLst>
                <a:latin typeface="Candara" pitchFamily="34" charset="0"/>
              </a:rPr>
              <a:t>MISCONCEPTIONS</a:t>
            </a:r>
          </a:p>
          <a:p>
            <a:pPr>
              <a:buFont typeface="Wingdings" pitchFamily="2" charset="2"/>
              <a:buChar char="v"/>
            </a:pPr>
            <a:endParaRPr lang="en-US" sz="2900" b="1" dirty="0" smtClean="0">
              <a:solidFill>
                <a:srgbClr val="0000FF"/>
              </a:solidFill>
              <a:effectLst>
                <a:outerShdw blurRad="31750" dist="25400" dir="5400000" algn="tl" rotWithShape="0">
                  <a:srgbClr val="000000">
                    <a:alpha val="25000"/>
                  </a:srgbClr>
                </a:outerShdw>
              </a:effectLst>
              <a:latin typeface="Candara" pitchFamily="34" charset="0"/>
            </a:endParaRPr>
          </a:p>
          <a:p>
            <a:pPr>
              <a:buFont typeface="Wingdings" pitchFamily="2" charset="2"/>
              <a:buChar char="v"/>
            </a:pP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SALT AND WARM WATER BATH</a:t>
            </a:r>
          </a:p>
          <a:p>
            <a:pPr>
              <a:buNone/>
            </a:pPr>
            <a:endParaRPr lang="en-US" sz="2900" b="1" dirty="0" smtClean="0">
              <a:solidFill>
                <a:srgbClr val="0000FF"/>
              </a:solidFill>
              <a:effectLst>
                <a:outerShdw blurRad="31750" dist="25400" dir="5400000" algn="tl" rotWithShape="0">
                  <a:srgbClr val="000000">
                    <a:alpha val="25000"/>
                  </a:srgbClr>
                </a:outerShdw>
              </a:effectLst>
              <a:latin typeface="Candara" pitchFamily="34" charset="0"/>
            </a:endParaRPr>
          </a:p>
          <a:p>
            <a:pPr>
              <a:buFont typeface="Wingdings" pitchFamily="2" charset="2"/>
              <a:buChar char="v"/>
            </a:pP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 KOLA NUT AND BITTER KOLA</a:t>
            </a:r>
          </a:p>
          <a:p>
            <a:pPr>
              <a:buNone/>
            </a:pPr>
            <a:endParaRPr lang="en-US" dirty="0"/>
          </a:p>
        </p:txBody>
      </p:sp>
    </p:spTree>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629400"/>
          </a:xfrm>
        </p:spPr>
        <p:txBody>
          <a:bodyPr>
            <a:normAutofit fontScale="25000" lnSpcReduction="20000"/>
          </a:bodyPr>
          <a:lstStyle/>
          <a:p>
            <a:pPr>
              <a:buNone/>
            </a:pPr>
            <a:r>
              <a:rPr lang="en-US" sz="9600" b="1" dirty="0" smtClean="0">
                <a:solidFill>
                  <a:srgbClr val="FF0000"/>
                </a:solidFill>
                <a:effectLst>
                  <a:outerShdw blurRad="31750" dist="25400" dir="5400000" algn="tl" rotWithShape="0">
                    <a:srgbClr val="000000">
                      <a:alpha val="25000"/>
                    </a:srgbClr>
                  </a:outerShdw>
                </a:effectLst>
                <a:latin typeface="Candara" pitchFamily="34" charset="0"/>
              </a:rPr>
              <a:t>DIFFERENTIAL DIANOSIS</a:t>
            </a:r>
          </a:p>
          <a:p>
            <a:pPr>
              <a:buNone/>
            </a:pPr>
            <a:endParaRPr lang="en-US" sz="3400" b="1" dirty="0" smtClean="0">
              <a:solidFill>
                <a:srgbClr val="0000FF"/>
              </a:solidFill>
              <a:effectLst>
                <a:outerShdw blurRad="31750" dist="25400" dir="5400000" algn="tl" rotWithShape="0">
                  <a:srgbClr val="000000">
                    <a:alpha val="25000"/>
                  </a:srgbClr>
                </a:outerShdw>
              </a:effectLst>
              <a:latin typeface="Candara" pitchFamily="34" charset="0"/>
            </a:endParaRPr>
          </a:p>
          <a:p>
            <a:pPr>
              <a:lnSpc>
                <a:spcPct val="170000"/>
              </a:lnSpc>
              <a:buNone/>
            </a:pP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Other viral </a:t>
            </a:r>
            <a:r>
              <a:rPr lang="en-US" sz="8000" b="1" dirty="0" err="1" smtClean="0">
                <a:solidFill>
                  <a:srgbClr val="0000FF"/>
                </a:solidFill>
                <a:effectLst>
                  <a:outerShdw blurRad="31750" dist="25400" dir="5400000" algn="tl" rotWithShape="0">
                    <a:srgbClr val="000000">
                      <a:alpha val="25000"/>
                    </a:srgbClr>
                  </a:outerShdw>
                </a:effectLst>
                <a:latin typeface="Candara" pitchFamily="34" charset="0"/>
              </a:rPr>
              <a:t>haemorrhagic</a:t>
            </a: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 fevers e.g. </a:t>
            </a:r>
          </a:p>
          <a:p>
            <a:pPr>
              <a:lnSpc>
                <a:spcPct val="170000"/>
              </a:lnSpc>
            </a:pP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Lassa</a:t>
            </a:r>
          </a:p>
          <a:p>
            <a:pPr>
              <a:lnSpc>
                <a:spcPct val="170000"/>
              </a:lnSpc>
            </a:pPr>
            <a:r>
              <a:rPr lang="en-US" sz="8000" b="1" dirty="0" err="1" smtClean="0">
                <a:solidFill>
                  <a:srgbClr val="0000FF"/>
                </a:solidFill>
                <a:effectLst>
                  <a:outerShdw blurRad="31750" dist="25400" dir="5400000" algn="tl" rotWithShape="0">
                    <a:srgbClr val="000000">
                      <a:alpha val="25000"/>
                    </a:srgbClr>
                  </a:outerShdw>
                </a:effectLst>
                <a:latin typeface="Candara" pitchFamily="34" charset="0"/>
              </a:rPr>
              <a:t>Falciparum</a:t>
            </a: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 malaria</a:t>
            </a:r>
          </a:p>
          <a:p>
            <a:pPr>
              <a:lnSpc>
                <a:spcPct val="170000"/>
              </a:lnSpc>
            </a:pP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Typhoid fever</a:t>
            </a:r>
          </a:p>
          <a:p>
            <a:pPr>
              <a:lnSpc>
                <a:spcPct val="170000"/>
              </a:lnSpc>
              <a:buNone/>
            </a:pP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Infectious diseases like;</a:t>
            </a:r>
          </a:p>
          <a:p>
            <a:pPr>
              <a:lnSpc>
                <a:spcPct val="170000"/>
              </a:lnSpc>
              <a:buNone/>
            </a:pPr>
            <a:r>
              <a:rPr lang="en-US" sz="8000" b="1" dirty="0" err="1" smtClean="0">
                <a:solidFill>
                  <a:srgbClr val="0000FF"/>
                </a:solidFill>
                <a:effectLst>
                  <a:outerShdw blurRad="31750" dist="25400" dir="5400000" algn="tl" rotWithShape="0">
                    <a:srgbClr val="000000">
                      <a:alpha val="25000"/>
                    </a:srgbClr>
                  </a:outerShdw>
                </a:effectLst>
                <a:latin typeface="Candara" pitchFamily="34" charset="0"/>
              </a:rPr>
              <a:t>i</a:t>
            </a: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 </a:t>
            </a:r>
            <a:r>
              <a:rPr lang="en-US" sz="8000" b="1" dirty="0" err="1" smtClean="0">
                <a:solidFill>
                  <a:srgbClr val="0000FF"/>
                </a:solidFill>
                <a:effectLst>
                  <a:outerShdw blurRad="31750" dist="25400" dir="5400000" algn="tl" rotWithShape="0">
                    <a:srgbClr val="000000">
                      <a:alpha val="25000"/>
                    </a:srgbClr>
                  </a:outerShdw>
                </a:effectLst>
                <a:latin typeface="Candara" pitchFamily="34" charset="0"/>
              </a:rPr>
              <a:t>Leptospirosis</a:t>
            </a:r>
            <a:endParaRPr lang="en-US" sz="8000" b="1" dirty="0" smtClean="0">
              <a:solidFill>
                <a:srgbClr val="0000FF"/>
              </a:solidFill>
              <a:effectLst>
                <a:outerShdw blurRad="31750" dist="25400" dir="5400000" algn="tl" rotWithShape="0">
                  <a:srgbClr val="000000">
                    <a:alpha val="25000"/>
                  </a:srgbClr>
                </a:outerShdw>
              </a:effectLst>
              <a:latin typeface="Candara" pitchFamily="34" charset="0"/>
            </a:endParaRPr>
          </a:p>
          <a:p>
            <a:pPr>
              <a:lnSpc>
                <a:spcPct val="170000"/>
              </a:lnSpc>
              <a:buNone/>
            </a:pP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ii. </a:t>
            </a:r>
            <a:r>
              <a:rPr lang="en-US" sz="8000" b="1" dirty="0" err="1" smtClean="0">
                <a:solidFill>
                  <a:srgbClr val="0000FF"/>
                </a:solidFill>
                <a:effectLst>
                  <a:outerShdw blurRad="31750" dist="25400" dir="5400000" algn="tl" rotWithShape="0">
                    <a:srgbClr val="000000">
                      <a:alpha val="25000"/>
                    </a:srgbClr>
                  </a:outerShdw>
                </a:effectLst>
                <a:latin typeface="Candara" pitchFamily="34" charset="0"/>
              </a:rPr>
              <a:t>Trypanosomiasis</a:t>
            </a:r>
            <a:endParaRPr lang="en-US" sz="8000" b="1" dirty="0" smtClean="0">
              <a:solidFill>
                <a:srgbClr val="0000FF"/>
              </a:solidFill>
              <a:effectLst>
                <a:outerShdw blurRad="31750" dist="25400" dir="5400000" algn="tl" rotWithShape="0">
                  <a:srgbClr val="000000">
                    <a:alpha val="25000"/>
                  </a:srgbClr>
                </a:outerShdw>
              </a:effectLst>
              <a:latin typeface="Candara" pitchFamily="34" charset="0"/>
            </a:endParaRPr>
          </a:p>
          <a:p>
            <a:pPr>
              <a:lnSpc>
                <a:spcPct val="170000"/>
              </a:lnSpc>
              <a:buNone/>
            </a:pP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iii. fulminant </a:t>
            </a:r>
            <a:r>
              <a:rPr lang="en-US" sz="8000" b="1" dirty="0">
                <a:solidFill>
                  <a:srgbClr val="0000FF"/>
                </a:solidFill>
                <a:effectLst>
                  <a:outerShdw blurRad="31750" dist="25400" dir="5400000" algn="tl" rotWithShape="0">
                    <a:srgbClr val="000000">
                      <a:alpha val="25000"/>
                    </a:srgbClr>
                  </a:outerShdw>
                </a:effectLst>
                <a:latin typeface="Candara" pitchFamily="34" charset="0"/>
              </a:rPr>
              <a:t>H</a:t>
            </a: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epatitis</a:t>
            </a:r>
          </a:p>
          <a:p>
            <a:pPr>
              <a:lnSpc>
                <a:spcPct val="170000"/>
              </a:lnSpc>
              <a:buNone/>
            </a:pP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iv. Measles</a:t>
            </a:r>
          </a:p>
          <a:p>
            <a:pPr>
              <a:lnSpc>
                <a:spcPct val="170000"/>
              </a:lnSpc>
              <a:buNone/>
            </a:pP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v. </a:t>
            </a:r>
            <a:r>
              <a:rPr lang="en-US" sz="8000" b="1" dirty="0" err="1" smtClean="0">
                <a:solidFill>
                  <a:srgbClr val="0000FF"/>
                </a:solidFill>
                <a:effectLst>
                  <a:outerShdw blurRad="31750" dist="25400" dir="5400000" algn="tl" rotWithShape="0">
                    <a:srgbClr val="000000">
                      <a:alpha val="25000"/>
                    </a:srgbClr>
                  </a:outerShdw>
                </a:effectLst>
                <a:latin typeface="Candara" pitchFamily="34" charset="0"/>
              </a:rPr>
              <a:t>Haemorrhagic</a:t>
            </a: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 small pox</a:t>
            </a:r>
          </a:p>
          <a:p>
            <a:pPr>
              <a:lnSpc>
                <a:spcPct val="170000"/>
              </a:lnSpc>
              <a:buNone/>
            </a:pPr>
            <a:r>
              <a:rPr lang="en-US" sz="8000" b="1" dirty="0" smtClean="0">
                <a:solidFill>
                  <a:srgbClr val="0000FF"/>
                </a:solidFill>
                <a:effectLst>
                  <a:outerShdw blurRad="31750" dist="25400" dir="5400000" algn="tl" rotWithShape="0">
                    <a:srgbClr val="000000">
                      <a:alpha val="25000"/>
                    </a:srgbClr>
                  </a:outerShdw>
                </a:effectLst>
                <a:latin typeface="Candara" pitchFamily="34" charset="0"/>
              </a:rPr>
              <a:t>vi. Scrub </a:t>
            </a:r>
            <a:r>
              <a:rPr lang="en-US" sz="8000" b="1" dirty="0" err="1" smtClean="0">
                <a:solidFill>
                  <a:srgbClr val="0000FF"/>
                </a:solidFill>
                <a:effectLst>
                  <a:outerShdw blurRad="31750" dist="25400" dir="5400000" algn="tl" rotWithShape="0">
                    <a:srgbClr val="000000">
                      <a:alpha val="25000"/>
                    </a:srgbClr>
                  </a:outerShdw>
                </a:effectLst>
                <a:latin typeface="Candara" pitchFamily="34" charset="0"/>
              </a:rPr>
              <a:t>thyphus</a:t>
            </a:r>
            <a:endParaRPr lang="en-US" sz="8000" b="1" dirty="0" smtClean="0">
              <a:solidFill>
                <a:srgbClr val="0000FF"/>
              </a:solidFill>
              <a:effectLst>
                <a:outerShdw blurRad="31750" dist="25400" dir="5400000" algn="tl" rotWithShape="0">
                  <a:srgbClr val="000000">
                    <a:alpha val="25000"/>
                  </a:srgbClr>
                </a:outerShdw>
              </a:effectLst>
              <a:latin typeface="Candara" pitchFamily="34" charset="0"/>
            </a:endParaRPr>
          </a:p>
          <a:p>
            <a:pPr>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3500" b="1" dirty="0" smtClean="0">
                <a:solidFill>
                  <a:srgbClr val="FF0000"/>
                </a:solidFill>
                <a:effectLst>
                  <a:outerShdw blurRad="31750" dist="25400" dir="5400000" algn="tl" rotWithShape="0">
                    <a:srgbClr val="000000">
                      <a:alpha val="25000"/>
                    </a:srgbClr>
                  </a:outerShdw>
                </a:effectLst>
                <a:latin typeface="Candara" pitchFamily="34" charset="0"/>
              </a:rPr>
              <a:t>DIFFERENTIAL DIANOSIS CONTD.</a:t>
            </a:r>
          </a:p>
          <a:p>
            <a:pPr>
              <a:buNone/>
            </a:pP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Non infectious disease like;</a:t>
            </a:r>
          </a:p>
          <a:p>
            <a:pPr>
              <a:buFont typeface="Courier New" pitchFamily="49" charset="0"/>
              <a:buChar char="o"/>
            </a:pP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Snake envenomation.</a:t>
            </a:r>
          </a:p>
          <a:p>
            <a:pPr>
              <a:buFont typeface="Courier New" pitchFamily="49" charset="0"/>
              <a:buChar char="o"/>
            </a:pP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 Clotting factor deficiencies/platelet disorders.</a:t>
            </a:r>
          </a:p>
          <a:p>
            <a:pPr>
              <a:buFont typeface="Courier New" pitchFamily="49" charset="0"/>
              <a:buChar char="o"/>
            </a:pP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 </a:t>
            </a:r>
            <a:r>
              <a:rPr lang="en-US" sz="2900" b="1" dirty="0" err="1" smtClean="0">
                <a:solidFill>
                  <a:srgbClr val="0000FF"/>
                </a:solidFill>
                <a:effectLst>
                  <a:outerShdw blurRad="31750" dist="25400" dir="5400000" algn="tl" rotWithShape="0">
                    <a:srgbClr val="000000">
                      <a:alpha val="25000"/>
                    </a:srgbClr>
                  </a:outerShdw>
                </a:effectLst>
                <a:latin typeface="Candara" pitchFamily="34" charset="0"/>
              </a:rPr>
              <a:t>Haemolytic</a:t>
            </a: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 </a:t>
            </a:r>
            <a:r>
              <a:rPr lang="en-US" sz="2900" b="1" dirty="0" err="1" smtClean="0">
                <a:solidFill>
                  <a:srgbClr val="0000FF"/>
                </a:solidFill>
                <a:effectLst>
                  <a:outerShdw blurRad="31750" dist="25400" dir="5400000" algn="tl" rotWithShape="0">
                    <a:srgbClr val="000000">
                      <a:alpha val="25000"/>
                    </a:srgbClr>
                  </a:outerShdw>
                </a:effectLst>
                <a:latin typeface="Candara" pitchFamily="34" charset="0"/>
              </a:rPr>
              <a:t>ureamic</a:t>
            </a: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 syndrome.</a:t>
            </a:r>
          </a:p>
          <a:p>
            <a:pPr>
              <a:buFont typeface="Courier New" pitchFamily="49" charset="0"/>
              <a:buChar char="o"/>
            </a:pP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 Acute </a:t>
            </a:r>
            <a:r>
              <a:rPr lang="en-US" sz="2900" b="1" dirty="0" err="1" smtClean="0">
                <a:solidFill>
                  <a:srgbClr val="0000FF"/>
                </a:solidFill>
                <a:effectLst>
                  <a:outerShdw blurRad="31750" dist="25400" dir="5400000" algn="tl" rotWithShape="0">
                    <a:srgbClr val="000000">
                      <a:alpha val="25000"/>
                    </a:srgbClr>
                  </a:outerShdw>
                </a:effectLst>
                <a:latin typeface="Candara" pitchFamily="34" charset="0"/>
              </a:rPr>
              <a:t>promyelocytic</a:t>
            </a: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 </a:t>
            </a:r>
            <a:r>
              <a:rPr lang="en-US" sz="2900" b="1" dirty="0" err="1" smtClean="0">
                <a:solidFill>
                  <a:srgbClr val="0000FF"/>
                </a:solidFill>
                <a:effectLst>
                  <a:outerShdw blurRad="31750" dist="25400" dir="5400000" algn="tl" rotWithShape="0">
                    <a:srgbClr val="000000">
                      <a:alpha val="25000"/>
                    </a:srgbClr>
                  </a:outerShdw>
                </a:effectLst>
                <a:latin typeface="Candara" pitchFamily="34" charset="0"/>
              </a:rPr>
              <a:t>leukaemia</a:t>
            </a: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a:t>
            </a:r>
          </a:p>
          <a:p>
            <a:pPr>
              <a:buFont typeface="Courier New" pitchFamily="49" charset="0"/>
              <a:buChar char="o"/>
            </a:pP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 Hereditary </a:t>
            </a:r>
            <a:r>
              <a:rPr lang="en-US" sz="2900" b="1" dirty="0" err="1" smtClean="0">
                <a:solidFill>
                  <a:srgbClr val="0000FF"/>
                </a:solidFill>
                <a:effectLst>
                  <a:outerShdw blurRad="31750" dist="25400" dir="5400000" algn="tl" rotWithShape="0">
                    <a:srgbClr val="000000">
                      <a:alpha val="25000"/>
                    </a:srgbClr>
                  </a:outerShdw>
                </a:effectLst>
                <a:latin typeface="Candara" pitchFamily="34" charset="0"/>
              </a:rPr>
              <a:t>haemorrhagic</a:t>
            </a: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 telangiectasia.</a:t>
            </a:r>
          </a:p>
          <a:p>
            <a:pPr>
              <a:buFont typeface="Courier New" pitchFamily="49" charset="0"/>
              <a:buChar char="o"/>
            </a:pPr>
            <a:r>
              <a:rPr lang="en-US" sz="2900" b="1" dirty="0" smtClean="0">
                <a:solidFill>
                  <a:srgbClr val="0000FF"/>
                </a:solidFill>
                <a:effectLst>
                  <a:outerShdw blurRad="31750" dist="25400" dir="5400000" algn="tl" rotWithShape="0">
                    <a:srgbClr val="000000">
                      <a:alpha val="25000"/>
                    </a:srgbClr>
                  </a:outerShdw>
                </a:effectLst>
                <a:latin typeface="Candara" pitchFamily="34" charset="0"/>
              </a:rPr>
              <a:t> Warfarin poisoning.</a:t>
            </a:r>
          </a:p>
          <a:p>
            <a:pPr>
              <a:buNone/>
            </a:pPr>
            <a:endParaRPr lang="en-US" dirty="0"/>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7086600"/>
          </a:xfrm>
        </p:spPr>
        <p:txBody>
          <a:bodyPr/>
          <a:lstStyle/>
          <a:p>
            <a:pPr>
              <a:buNone/>
            </a:pPr>
            <a:r>
              <a:rPr lang="en-US" sz="3200" b="1" dirty="0" smtClean="0">
                <a:solidFill>
                  <a:srgbClr val="FF0000"/>
                </a:solidFill>
                <a:effectLst>
                  <a:outerShdw blurRad="31750" dist="25400" dir="5400000" algn="tl" rotWithShape="0">
                    <a:srgbClr val="000000">
                      <a:alpha val="25000"/>
                    </a:srgbClr>
                  </a:outerShdw>
                </a:effectLst>
                <a:latin typeface="Candara" pitchFamily="34" charset="0"/>
              </a:rPr>
              <a:t>FOOD FOR THOUGHT</a:t>
            </a:r>
          </a:p>
          <a:p>
            <a:pPr>
              <a:buSzPct val="100000"/>
              <a:buFont typeface="Wingdings" pitchFamily="2" charset="2"/>
              <a:buChar char="q"/>
            </a:pPr>
            <a:r>
              <a:rPr lang="en-US" sz="2500" b="1" dirty="0" smtClean="0">
                <a:solidFill>
                  <a:srgbClr val="0000FF"/>
                </a:solidFill>
                <a:effectLst>
                  <a:outerShdw blurRad="31750" dist="25400" dir="5400000" algn="tl" rotWithShape="0">
                    <a:srgbClr val="000000">
                      <a:alpha val="25000"/>
                    </a:srgbClr>
                  </a:outerShdw>
                </a:effectLst>
                <a:latin typeface="Candara" pitchFamily="34" charset="0"/>
              </a:rPr>
              <a:t> I can actually help reduce the spread of Ebola virus infection/ disease by …..</a:t>
            </a:r>
          </a:p>
          <a:p>
            <a:pPr>
              <a:buNone/>
            </a:pPr>
            <a:endParaRPr lang="en-US" dirty="0"/>
          </a:p>
        </p:txBody>
      </p:sp>
      <p:sp>
        <p:nvSpPr>
          <p:cNvPr id="4098" name="AutoShape 2" descr="data:image/jpeg;base64,/9j/4AAQSkZJRgABAQAAAQABAAD/2wCEAAkGBxQSEhUUExQWFhUXGBUYGBUYFxUXFxgZGhcXFxgYFhUYHSggGBolHBgVITEiJSksLi4uFx8zODMsNygtLisBCgoKDg0OGxAQGywkICQsLDAsLCwsLCwsLCwsLCwsLCwsLCwsLCwsLCwsLCwsLCwsLCwsLCwsLCwsLCwsLCwsLP/AABEIALsBDQMBEQACEQEDEQH/xAAcAAEAAgIDAQAAAAAAAAAAAAAABAUDBgECBwj/xABCEAABAwEEBAgMBQUAAwEAAAABAAIDEQQSITEFBkFRExQiYXGBkdEHMjNCQ1NykqGxssFSYoLC8BUjouHxJCVzFv/EABoBAQADAQEBAAAAAAAAAAAAAAABAgMEBQb/xAAxEQACAgEDAwIEBgICAwAAAAAAAQIDERIhMQQTQSJRYXGBsQUjMpGhwTPwQ9EUQmL/2gAMAwEAAhEDEQA/APYrDY4zGz+2zxG+a3cOZAZ+Ix+rZ7re5AOIx+rZ7re5AOIx+rZ7re5AOIx+rZ7re5AOIx+rZ7re5AOIx+rZ7re5AOIx+rZ7re5AOIx+rZ7re5AOIx+rZ7re5AOIx+rZ7re5AOIx+rZ7re5AOIx+rZ7re5AOIx+rZ7re5AOJR+rZ7re5AOJR+rZ7re5AOJR+rZ7re5AOIx+rZ7re5AOIx+rZ7re5AOIx+rZ7re5AOIx+rZ7re5AOIx+rZ7re5AOIx+rZ7re5AOIx+rZ7re5AOIx+rZ7re5AOIx+rZ7re5AOIx+rZ7re5AOIx+rZ7re5AOIx+rZ7re5AOIx+rZ7re5AOIx+rZ7re5AOIx+rZ7re5AOIx+rZ7re5AUmstmYODoxo8bJo/KgLvR/ko/YZ9IQEhAEAQBAEAQBAEAQBAEB1e8NBJIAGZOAHWgNL1j8JFms4IiPDPx8XxR0u29Sq5FlE89t3hPtriXNeGA+a1goMsi6vzUaicIq4fCBbgQBaH7xWhB241GKjLJwjYNG+Fi1B39xsbxtFC09TgfsmpjSjfdC+EWxz0Dn8E8+a/AV9rLtorKRVxZtcMzXi81wcN4II7QrFTIgCAIAgCAIAgCAIAgCAIAgCAodaPR/r/agLbR/ko/YZ9IQEhAEAQBAEAQBAEAQBAa/rbrMyxR/ild4jB8zuAUN4LJZPG9P64WqaIsllvNJqQAGjoNMxzLPLZphI1Sa0VAO6lN2XyU4KtkaargKnCpUg4o089Or/SgGZkrDgagqCSRQjI1G9QSW+g9ZbVZnVikI23a1a7mc0ploYTPZNSdeora0MfSOfazY7nYfstFIzccG4KxUIAgCAIAgCAIAgCAIAgCAodaPR/r/agLbR/ko/YZ9IQEhAEAQBAEAQBAEAQGta660CxR8kB0rvFbsA/E7m2KreC0Vk8S07p2S0yF8h5Ts9lAPNHas+XuacLY12V5cLoxxVkVaMMcdTTYCPkpIJIyA7QoLGOWP8I6TzoMGCVt4biKIRgy2VxLfgR91DJRIbHtBoVXJfSZrPM5pBBIcMQRgd6lMjB774ONZjbbNyyDNGbr8qkea+nOPiCtIsyksM2xWKhAEAQBAEAQBAEAQBAEBQ60ej/X+1AW2j/JR+wz6QgJCAIAgCAIAgCAIDglAfPmvOsnGLTI+tQDcZ7IJp259awlls3isI1KeUDr/wCkqRgjulL3XW4N+JThZGG3hE2SxcEwEihz5zXL7qqnkvKtpEVkl51OZXyZ4JFmkvYAVIVZPBaMW+C2g1ZmdywOTStd6zdqNlQSBqwbuGe7I1VO8adhGWx6uOLXXhQg9oVHbuXVKSIGlNGGMXjhz7itITyY2V4JWoGsfE7ax7zSN/8Abk3XXZO6jQ9FV0RZyyR9HtK1MjlAEAQBAEAQBAEAQBAEBQ60ej/X+1AW2j/JR+wz6QgJCAIAgCAIAgCAICk13thhsFpkBoWxPoekU+6h8Erk+WmSlzsenuWRqjZNDaDLqPftyHMuedvsdlVPllnZdXQxwcNmzpWbteMGyqSeS0tOrgndec85UoMKdCqrGuBKCfJj/wDwcQOEpA27+2qv3pGfZiXGh9WYIRRovbydqq5Nl4xUeC3hswjwblu2KhY4m6FBZEMjNULFVp2AOiNdy1g8MxsWUeYWg0dTnXejzpcn0/qPpDjFgs8hzMbQ72m8k/ELVcGT5LxSQEAQBAEAQBAEAQBAEBQ60ej/AF/tQFto/wAlH7DPpCAkIAgCAIAgCAIAgNX8Jxpoq1//ACPzCh8Erk+XrA+sjRsris5cGkH6j02wP5IpuXnyPViTI5DkqGhY2aoPMhRlhwe0AHpCtgqZDKRhkrA7srmVGCUYbS/mJJ2BVaJMXAuplRRhjKI1ps14EHapWxDPLNP2MxTOjO+oPMcV31yyjzrViR7t4GZi7RcdfNfK3scVtHgwlybyrFQgCAIAgCAIAgCAIAgKHWj0f6/2oC20f5KP2GfSEBIQBAEAQBAEAQBAa74Q7OZNGWxrRUmCQgdAvfZQyUfKljdQg86pLcvF4Z6PoiWrW9S8+a3PVrexcBuKoaEqKWhAUlS5s82w7RkrpFcmaoTBHJGtdsaxrnHAAVVlErqwaadbbTK4iCMXfxOFB0rTtxXJj3JP9KMzLJa5CHPtFK7G5KMx9iVGfll7Y4HtAa5xdzlZyS8Gikaf4Q7DQslHQfstaHjYxvWVk9X8Eb426OiY1wL/AO49zaioq87OinauuLXBxyi+TdlYoEAQBAEAQBAEAQBAEBQ60ej/AF/tQFto/wAlH7DPpCAkIAgCAIAgCAIAgOsjA4EHEEEHoKA+Sta9CvsdqlgcKXZCG87CTccOltFRl0bfodtAK7guCSPTgT7ZpSKPxnY7tqiNbZaVqiVNq1lJF2CMudv3LZUpcs55XuXCGidI2hjr0jx7NRgpk4+CYKb/AFG46Lt3DeLiVkbIi6dmDAQ7rClNkPBpU+nwH3fFGwNzWiryZStSZe2bSMdxji2Zt4Ag0Lhj7KrKvBaNuo2jRry4DOm9ZkyK7XKy37O8DMUcOog96tB4kROOYnGoVqdE6xmtGu5J56nGvV8lOrFpeMNXTvPse1LvPJCAIAgCAIAgCAIAgCAodaPR/r/agLbR/ko/YZ9IQEhAEAQBAEAQBAEAKA8A8Nz4pNIMLAb7WsjkOwkOc4dYDqLKUllmsYtJNmKNlAKLjZ3FXbHRxG88XirxbeyKSSW7I7LdJNyYonNZvpdB7MT8FpoS5K62+EdXWCQHG6Os17KKraL4l5N11Bs3Bkl2bt6yk9zWC2LrWTRIl6web47FCJaNXsWrDWOqYgSMicSOshaKTK6Y+xsdl0WMKNpRQ2yPkWrYLoos2Wiiv0iwEEHIiihFmUmiHcHdhcBWMgsOWWIUt5eTWMMQ2PabLMHsa4ZOAPaKr0k8rJ4clhtGVSQEAQBAEAQBAEAQBAUOtHo/1/tQFto/yUfsM+kICQgCAIAgCAIAgCAFAfPfhRg/9hO4ZB8XbdFSuVv1tHfp/JiyTZG1ouZm6RNm0KyQZCqJ4DSZIs2gy0eNh1K+SMHd+i2MF44kKGyyRH0dOeFFFQ1Rs+kK4FSVZxBKCFKGDOMMkyRhGOWRQSVltkwKhFZEeGxAu4QkVoAObDapNVJqOD0vV1pFnir+H7mi76v0I8e//IyyWhkEAQBAEAQBAEAQBAUOtHo/1/tQFto/yUfsM+kICQgCAIAgCAIAgCAFAeH+FCC9bJQBgXR3vcC47HiZ6lEdVSTKrR1pumh2LKSJgzY7NNULM1LSBwVkDDpJlWnoUkootEvuuq7DHDoQlm02i1Nc0KSuSLZWkHeqlkyfeQhkeV6EMgvYXuDB5xAHWaKYrcynLCNgsuqM14NeWBgzc0mpHMNhW66d53M5dZDGy3N2ijDQGjAAADoGAXWtjzm8vJ3QBAEAQBAEAQBAEAQFDrR6P9f7UBbaP8lH7DPpCAkIAgCAIAgCAIAgBQHmfhIsHB2hs1MJG3Sdl5u/pFOwrlvjh5O/pZtx0+x5za+S+owBWPg1ltLJbWC2KrRdM2Cxz1UFia4VCkk0jSkE/CUaaNrhQ4npFFdYKyZZWazSuZSQOHObza9ahjODYNDxBraFxdXaVXBbWmT3KARZnKCjONCtvWqEfnB7MfstalmSMbn6WenrvPOOUAQBAEAQBAEAQBAEAQFDrR6P9f7UBbaP8lH7DPpCAkIAgCAIAgCAIAgCAi6S0fHaGGOVoc07Mc9hBGIKhpNYZMZOLyjQfCHqtDDYg+GO6Y3tJNSXEO5GLjjSpasbIJR2Oiu2Up+o84seC5WzrRsFhmoFQ0JL7fhUuDQrpFG2ddHTtfK2jXEYkvIIbzAVzU8cl9LxubHpq3gRVpepTADHOmHarPDIjH3KFmloyaUc124gqvAcMcFhDPhRVZCOsjlBDY0LaQy0xOJwDhU7gcPutK9mmZWrKaPVGmq7zzzlAEAQBAEAQBAEAQBAEBQ60ej/AF/tQFto/wAlH7DPpCAkIAgCAIAgCAIAgCAICDpywiezyxHz2OA6aYHtooksrBMXh5Pn6zVGBwIJBG4jMLz2sM9JPKLSzyKuC6ZxPEwi85t47Ach1KybJSRP1Ve57nE5AgCvafsom8lnLJeaYqI+khQngJkCAGmOSZbEpHeMgZFCmTs8qUijZFpVx6FMtkI7s6ar67S2SQxSOMsLXFrmnyjB+Jv4hTGi9WCU4p8fY8uzMZNLf4eT2Kx2psrGvY4Oa4AgjaCqNNPDCaayjMoJCAIAgCAIAgCAIAgKHWj0f6/2oC20f5KP2GfSEBIQBAEAQBAEAQBAEAQBAeNeEjQRs1pMzR/amNeZr/OHXmOvcuayvfJ1VWbYNZbNhgscG+o6i1F1Ap0hT8G16sRhrC7nr8aLJ8mpa6XcODB5whK5KaS1CiskVkzDHNtqpwZ6hNaqmgVksEN5J1nio3nzWUnlmkVg0PXKLg7U1wN3hBga05QwpXeQQvR6O1adMjz+sqevVE9K8GOmnxxxxSnCQG7XJrwaEcwOHaF3SgpwyuUefrddml8P7non9TjBIc664Zg1w+y5+1N7pG/egnhvcyw2tj/Fe13QQVVwkuUWjZGXDM1VUucoAgCAIAgCAICh1o9H+v8AagLbR/ko/YZ9IQEhAEAQBAEAQBAEAQBACgPMfCXpQTOfZ2+hAeed20dQI7V1VU7Jy4ZyW3btR5W5oVkjAIL8W8G95FSK3Q7Coy5QC4r6lCeDvoudlakRiYXGrXmMnJr+U3qlaMOtvXtWTiaKe5vWrujJuAAu0qBQ1FHZ+KRgc1yyTydasjscazXorO7hAW3bueG0bUinks5rGUaloq0cZlEbDzk50AV5elZKL1G3y6uMu8lzgaZmhBPQqqZZ1orLFZrp59qSlkqlgtAqF0an4QLAJYK0xYa9WRWlUsSKWx1RJng8PDWB0dSZIXF7TtIrQivR9l7vTPCUvD2Z4PUx16oeVuj0GyaQM1nbO3ykfJlAwJbsdXft7Vro0z0Ph8GGvuVqxcrkx2i0NPKdGyQHJ+LD0EspitIxfCeP5MZSXLWfjwLJpG8aMMsbhlcc6Rp6Wux+KSrxu8NfsWjNt4jlP4bk+LTEh5PDtrWmMTr1egBZOiHOn+TVX2cal+xNfpSRhuufET+Zr2E/Ciy7MJbpP+Gau2cdm19djmfTkkYDnxAtOTmyAjqwULpoyeIy/gl9ROKy47fBnMetEJbUhzR0VHaofSTXDRK6yDWWmSodPQP8V4Pw+azfT2LlGkeog+CdHO05FZOLRqpJmWqgsUOtHo/1/tQFto/yUfsM+kICQgCAIAgCAIAgCAIAgMVqmDGOe7JoqVKWdiG8LLPENIPLLa8v855vV2h/+ivWSUqtjx2+31Dz5ZjtELY4Ji8E8GeDIBpVrpGHPYKA48683rI5xJHqdFLCcPZmPQukeEDo444oKUuujYL/AFyPq4nrXnuR6cK03uWuiDK4XZpHyFuHKcTjvx2rmm8s6FFLgm6z26Vlldde4Uu8+0Zg4UV6n6jOyKxsV2qM8soLpHVa00aAxjBXaaMaATliVN8vApjjc220SBrCdwJ+CyRqyjs9lc9t8UIOKkrg4JQFfpWO/G5p2gqUSUGodpNndeGTZHBw/KaV+a+h6OKnRj4nzPXT7XVKXjBv2iZxZrU5vopOy67LsJIW807K8+UZQaqucfDJT3GyzuYRWMnEHEFpyI5xv5lZLuwyuf7KSXanjx/RmtFluSgxmjsHMI84HEU39CRkpR9X1EouM/T9DNOxtpq9nJmaOWzK9+ZqpGTqel/p8F5RVq1R/UuTHZLdwzXQyYuDSY3HxgQPFqrThoanH6kVy7icJc+CLoSfhmyQOPjCrAdjhu/mxTctLViFD1p1v6fMaEtlxxhlxjfg4HzTvCXQytUeURTPS9MuGZuENktF08phGP5mH79yja6v4/2TvTZjx/R3tjOLStki8R3KbuI2tKiD7sXGXJM06pqUeGSpNLyMLXNc4xPqQMKinjNx3HYs1TFrDW6Lu+Saedmcac0kTcDqEgEhwNA4GlDQ5ZLllVjg7I2e5tWj/JR+wz6QsDYkIAgCAIAgCAIAgCAj2y2MiaXyODWjaftvUxi5PCKykorLNF1q1jdNEWM5LXdN8gYgncDTJd1VCi8s8+/qHKOImqaxMD2xTDzm0PSP4exdFHpbiYdV6lGxeTE6PheSfFmhofbbh2rG2C0tezOimx6k1/7L+UU2osBL3l+BYQ3rxr9l4XUR0T0n0HTS1x1G22Mf3HHe4rmfJ0Fw6zh4LXAEHAg4gjnRPDyMHSw2FkQDGCjR/M0bySkNNRF8bmNzcLvUcD8KoiGSLPCGMAGwUUJhlJaXct3SrlEQ7WeSUJRU6BsJDHuIoHSkY7cBQ9oK978Mn6Wj578XrzJSXyNhtALoY37YyY3dBxafmF3x2k17nnyzKtS9tv8AovJpOM2VsnpIuS7eW7/l8VlFduzT4ZvJ92pS8r7Hexv4Wzkekh5TTtubR1dymS0WfCX3Ij+ZVjzH7GSGW8BMzB7DR4HPtpuO3nUNY9D4fBEJf8i5XJX2+UMtrHjBri13vYO+60im6mvYibUb1JcPB0tMZs9pJGFHXm84OP8ApWjiyvDImnVblEzWGBtWzs8WTPmd/PkVnRJrMHyi/UwTasXDOtqJmszZM3R8l2+7sPySPosa9yZfmVKXlHfQ7xNE6Bx5Q5UZ3bx/N6ixOElNfUmrFkHW/oYbBV7JYjmyj27wRg4dimbxJSXkpWnKMoPxuYeHaY2tccWF4FfwmhHxqufqIvOUdPSyTjh+D0TR/ko/YZ9IXAdxIQBAEAQBAEAQBARrbahG0k4mho0Yk9AVox1PBSctKPO7TaGzTO4UyBwyjcM65UOF0dWxepBOMfTweXJqU/VnPt7lZpW2Nc64xuDcS78Ryw3BWjBpZZSyyMvTFcGKzxX7PLHtYb7ejPv7VEvTNS9y0FrplD24K6zykREjOJ4eOg4H40VrI+rfyUqn+XlcxefoZ7HZQJnubk8h46HCvzqvA/EP8i+R9J+Hv0P5k/R76HHevPZ3JFyZsKqCRDahXFCxma6pQq0Z3twRB8FS3R1Q4uzqaU3VwVymDBo/QzpiS6ojb4xyrTzW9+xb1VOTMbLVFEhkYe+aMAAFgLBs5BwA+HavW6f0NHk9Qu5BowaKbfvResbQe0OU09o+K9K3ZavY8un1Zg/P3JOrFpuSFj/FeCxw5zh88OtZ3RzHK8F+nliemXD2M1gebPaaOyDiw87ThX5FTNdyvKIg+1bhmY/+NaSD5M4Eb2O7vso/yV/H+yz/ACrcPj+mcaQsF5zovOGMbt9cQK7j8wkJ7av3InX6tH7HXSDjNZ2S+fHyX/Kvb81MPTPT7mlvrqU/K2Y0TJwsMkBzpeZ/On5patMlNEUPXB1v6GDV+03XmN3iyAtI58u8dam6OVqXgr00sScJcPYwUNnmP5HV6W/7CttZD5lHmqz5FpwgbbQ4eLKyva3H5fFc+7qx7HTsuoWOJI1+WokkbucR8So6j9Mf99itG05r/fJ6to/yUfsM+kLzT0yQgCAIAgCAIDHNO1gq4gDeVKi3sispKKyyh0nrG1pLWYECrnOHijZRu1x3Lph07e7OazqFwv39jUNYdNyOhZJGXAPJBJ8Y7rzuo4Ci66q0pOLRy9RY+2pxfJFsdpJg4RtC8uMbq4uFcrpOQoVfCU8P5mcW5VKa5zj4ldpGHgZCwk4UNd+G7pqtIvXHUYWx7c9BI0LKGzN3Oqw/ZZ2xzFm3TT02L47EeyWcMtDojk4vZ21p9lNj1VqRWlKFzg+HlHFgcWtcD5lW/ErxfxRLuRa8o9z8Jb7Ti/DwZYCRQ7ivIfJ7CLZzsFIZ0Y2pCEpkxhohDZ3EpQExkopRSQzPZHVjcK4NJ+OPevR6Z5ied1CxI1WPStLa2g5DTdLtlTs+69Wun0ZfLPKn1P5iS4W2SXpeyOhnq3AE3mfMgdBwXVVLXHc5L4Oq3K+hm0vZ+W2Vg5MrQ7od5w7VWp7aX4LXR3U4+fuTNJR8NGyYZ0uSdIyJ6VWp6ZOD+ha1a4qf7nOk28LAyXzmch/2P83pX6LHH3Fv5lan5WzOJ3mSzskB5URDHb6eaUS0zcfDEnqrU1zHYyQSN4QA+JaGmo2Xxg7tz61WXHxX2Nq2nJLxL7lJZ5DZ58fNdQ9H/F0ta4nHCTqs38GbTkPBy3m5O5QPz+KpU9UcMv1EXCeV53RJ0uOEijn20uu+33+CrX6ZOJpetcI2L5Mitmwsz9rHlh6CQR8CjW8kUUsquXs8GDSkVLRLzkHtFVhZvCP1N0sXT+h6jo/yUfsM+kLzj0SQgCAIAgCAq9YNMts0TnkXiKAN3k5V5lrTU7JYMbrVXHUaTpHWKTg43nx5bxB/CwYAMGwk7c1311Ry0uEefbdLQpPl/YhwWts8L46Ulab4O12/HfSvwWjThJN8FK2ra3BcrcxWB7ZonQHN2LDufu61eacZa/3K1yVkHX+3zKmBr2skYBi0h93nbgfgrTxlSMqtTjKHlb/sSraOHgZOcwbhO/cfjRRD0ScC1qdtat8rYjxOu0IzBB7CpazsZxeMMlaxMuzslbk4NeP52LOreDizfqvTarF5wyFbZ7r5W73V+NV4n4hF64v4Hu/hrWiS/wDozWaSraLyWeqiys0lWUOYQloyQnFSiCQXKSDkFQSZmupirFTFLb2xsdeNASMN+eA516f4fW5tpHm9fbGtapGqWu+TeIugnktxyxqQN2WK9/EU0vY+clqlFt+XsbnO/jNiZJ57MCduGfaPmuePotx7nZJ93p1Lyih01pWRlnha1wu8NdOAJF5pu0OwVBr0rVwxJyXsUrmpQUZcZKux6btcUzoS8Fjy0EFrcicKbj3K2iM4a/KKObrs7XhljonWeSOd8Lg1zXXm412ZdarbXmCmuSaJ4tdb4exK0XrIGSOiljq11WOFcM6B383qLK3KKkvmRVaoTcJfIkaQlLGAUuujkDm45hwOXYEralL5lrdVcd/DTX1M2sDA/g525PGPSP58FNO2Y+xPVLVixeTs6ThrL+aI/wCOXyp2KMaLPmJPuUZ8xGiH345YTtbeb0/yii1YkpE9O9UJVlNw1Gt5ng9gJ+y0azL6HNF4ivmibpk/3ydhawjoxXHL9C+v9Ho/8sn8F/Z6fo/yUfsM+kLzzuJCAIAgCAg6Xt/AsqBVxwY3e45dW9Xrg5vBnZPQsml8A6d8jpnUjDjjtcTgLg21p8F3wehYXJwzh3XmT2ITgzjLWyNLY7vBtDsC00oO1atPRlfMyUou1KSwsYIVq0e+CXnaag7x/wAWqasiZOEqrPkYdPWIxObPH4klDhsd/PupplqWiXgp1deiSthw/uWnCNlY21NHKHJlG8ZE/IrFpput/Q6lNSSvjzwzWbVbOAMtnPk3uD2HYKmvZ3LaMdWJeVszC2WmMq1w3lGdjasvc5b2io+6l/qMUvRkmWz+5ZYnD0ZuO6P4B2rFemxr3N7PXRGXtsVeskN2UkZODXDoI71w9ZDXQpeUeh0k+31Lh4ksmCxzZL5+S3PoovYubM7cqFibBmpIM8asVORmhDO7ipIZAtczGPDnAOcByWnxW73u+AC938Og+28eWeH+IzirE3u0tl/ZHnjdO9s0pPAt8d3i1bsbG3ppzr0WlBaY8nnJyteqf6V54/Ys9V5RV8DgRHLW7XmrQ9nyVLk1h+UadK08x8SNf1ojulsOdDeLt5FQKdGK6KpKW5ydQnXiJ10w27LBLvZGT1GpVal6ZR+ZbqXi2ufwRB0/ZDHaC8edR7T/ADn+atS9UME9StFupedyZpiCtyYZSNFekfz4KtLxmL8DqlnFi8oubW3hrLHJ5zOS7oy7u1Vh6ZuJpZ+ZTGflbE3Q54WF8JzHKZ05/P5qLPTJSL0fmVut/Qx6uTASFjsngtI5/wDlR1qb1mOV4M+klibi/JgsbjFaw3c4t6jgPspn66xX+X1GGQtMR3JXt2B1R1gkfNTB6opmV602NFhaoi9sTgRjG0dn/VxWPDa+LPUri5RUvgv7Nks+l5g1oD8AAPFbu6FwHWZP6zN+P/FvcgH9Zm/H/i3uQD+szfj/AMW9yAf1mb8f+Le5AVdq0nK5wq8nPcPkt4SaWxhOKb3K+0Wp7rpLiaEkdOC0VklwZ9uLSyc6dkMpBfiaDGgGWWSVWzisJi+mE2nJHNotDnxsvGtMBWlchtzSFsk3hlrKoySyjo6QmAsOLa5YYZZHMKe9PXnJXswdelrYj6L5F8NwDhiMwe1TZdNtNsimiuCaiuSu0jYmSAX21pWmJHyKsuosXD+xT/xq3jK/lkixRAQloyq04knLLE4qrvm3nJbsVqLWPJ2jjAje3Y4ioqUd09SeSFRXoccbP5nS3wNeGXhWjaDE5dSzlZJxkvc1VUdUZY3XBFisTAcB8T3rzZVQfg9ONs/cnwRgHBU7MPYt3p+5IYaKe1D2Hen7ndrynah7Ed2XucXyp7UPYjuy9zlsprmnaj7DuS9yFJA10oJFTXnoekZFejRZKEMRPNvqhZPMlklaVPCOa1+LQMG5N7BgtYWzS2ZW6mE2k1sYn+TFMCScRgcMsRjgods21lhVQUeCPaYGuDKitBQYn57VaF045wylvT1zS1Lx7s7WyFrmRgioaKDPLDtUxvsTeH9iLOnrkoprj4s7W2IPZHeFbooOjDaojdNN4ZayiuUUmuDkxgwhhHJDsBuz25p3p628kOit16cbGewm6yRo8UjEZ7OdRO6bknktXTCMWkjiwOuPBbgcVad03HdlaqYRllI6kUeXDO9WvPVT356cZI7FerOPuc2zlSlx8bDHLLoVY3TUcZLWUQc9TW40qL76uxNM8vkohdNLCYuohOWWjsZDcYK4AUCynOTeWb1xUYp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xQSEhUUExQWFhUXGBUYGBUYFxUXFxgZGhcXFxgYFhUYHSggGBolHBgVITEiJSksLi4uFx8zODMsNygtLisBCgoKDg0OGxAQGywkICQsLDAsLCwsLCwsLCwsLCwsLCwsLCwsLCwsLCwsLCwsLCwsLCwsLCwsLCwsLCwsLCwsLP/AABEIALsBDQMBEQACEQEDEQH/xAAcAAEAAgIDAQAAAAAAAAAAAAAABAUDBgECBwj/xABCEAABAwEEBAgMBQUAAwEAAAABAAIDEQQSITEFBkFRExQiYXGBkdEHMjNCQ1NykqGxssFSYoLC8BUjouHxJCVzFv/EABoBAQADAQEBAAAAAAAAAAAAAAABAgMEBQb/xAAxEQACAgEDAwIEBgICAwAAAAAAAQIDERIhMQQTQSJRYXGBsQUjMpGhwTPwQ9EUQmL/2gAMAwEAAhEDEQA/APYrDY4zGz+2zxG+a3cOZAZ+Ix+rZ7re5AOIx+rZ7re5AOIx+rZ7re5AOIx+rZ7re5AOIx+rZ7re5AOIx+rZ7re5AOIx+rZ7re5AOIx+rZ7re5AOIx+rZ7re5AOIx+rZ7re5AOIx+rZ7re5AOIx+rZ7re5AOIx+rZ7re5AOJR+rZ7re5AOJR+rZ7re5AOJR+rZ7re5AOIx+rZ7re5AOIx+rZ7re5AOIx+rZ7re5AOIx+rZ7re5AOIx+rZ7re5AOIx+rZ7re5AOIx+rZ7re5AOIx+rZ7re5AOIx+rZ7re5AOIx+rZ7re5AOIx+rZ7re5AOIx+rZ7re5AOIx+rZ7re5AOIx+rZ7re5AOIx+rZ7re5AOIx+rZ7re5AUmstmYODoxo8bJo/KgLvR/ko/YZ9IQEhAEAQBAEAQBAEAQBAEB1e8NBJIAGZOAHWgNL1j8JFms4IiPDPx8XxR0u29Sq5FlE89t3hPtriXNeGA+a1goMsi6vzUaicIq4fCBbgQBaH7xWhB241GKjLJwjYNG+Fi1B39xsbxtFC09TgfsmpjSjfdC+EWxz0Dn8E8+a/AV9rLtorKRVxZtcMzXi81wcN4II7QrFTIgCAIAgCAIAgCAIAgCAIAgCAodaPR/r/agLbR/ko/YZ9IQEhAEAQBAEAQBAEAQBAa/rbrMyxR/ild4jB8zuAUN4LJZPG9P64WqaIsllvNJqQAGjoNMxzLPLZphI1Sa0VAO6lN2XyU4KtkaargKnCpUg4o089Or/SgGZkrDgagqCSRQjI1G9QSW+g9ZbVZnVikI23a1a7mc0ploYTPZNSdeora0MfSOfazY7nYfstFIzccG4KxUIAgCAIAgCAIAgCAIAgCAodaPR/r/agLbR/ko/YZ9IQEhAEAQBAEAQBAEAQGta660CxR8kB0rvFbsA/E7m2KreC0Vk8S07p2S0yF8h5Ts9lAPNHas+XuacLY12V5cLoxxVkVaMMcdTTYCPkpIJIyA7QoLGOWP8I6TzoMGCVt4biKIRgy2VxLfgR91DJRIbHtBoVXJfSZrPM5pBBIcMQRgd6lMjB774ONZjbbNyyDNGbr8qkea+nOPiCtIsyksM2xWKhAEAQBAEAQBAEAQBAEBQ60ej/X+1AW2j/JR+wz6QgJCAIAgCAIAgCAIDglAfPmvOsnGLTI+tQDcZ7IJp259awlls3isI1KeUDr/wCkqRgjulL3XW4N+JThZGG3hE2SxcEwEihz5zXL7qqnkvKtpEVkl51OZXyZ4JFmkvYAVIVZPBaMW+C2g1ZmdywOTStd6zdqNlQSBqwbuGe7I1VO8adhGWx6uOLXXhQg9oVHbuXVKSIGlNGGMXjhz7itITyY2V4JWoGsfE7ax7zSN/8Abk3XXZO6jQ9FV0RZyyR9HtK1MjlAEAQBAEAQBAEAQBAEBQ60ej/X+1AW2j/JR+wz6QgJCAIAgCAIAgCAICk13thhsFpkBoWxPoekU+6h8Erk+WmSlzsenuWRqjZNDaDLqPftyHMuedvsdlVPllnZdXQxwcNmzpWbteMGyqSeS0tOrgndec85UoMKdCqrGuBKCfJj/wDwcQOEpA27+2qv3pGfZiXGh9WYIRRovbydqq5Nl4xUeC3hswjwblu2KhY4m6FBZEMjNULFVp2AOiNdy1g8MxsWUeYWg0dTnXejzpcn0/qPpDjFgs8hzMbQ72m8k/ELVcGT5LxSQEAQBAEAQBAEAQBAEBQ60ej/AF/tQFto/wAlH7DPpCAkIAgCAIAgCAIAgNX8Jxpoq1//ACPzCh8Erk+XrA+sjRsris5cGkH6j02wP5IpuXnyPViTI5DkqGhY2aoPMhRlhwe0AHpCtgqZDKRhkrA7srmVGCUYbS/mJJ2BVaJMXAuplRRhjKI1ps14EHapWxDPLNP2MxTOjO+oPMcV31yyjzrViR7t4GZi7RcdfNfK3scVtHgwlybyrFQgCAIAgCAIAgCAIAgKHWj0f6/2oC20f5KP2GfSEBIQBAEAQBAEAQBAa74Q7OZNGWxrRUmCQgdAvfZQyUfKljdQg86pLcvF4Z6PoiWrW9S8+a3PVrexcBuKoaEqKWhAUlS5s82w7RkrpFcmaoTBHJGtdsaxrnHAAVVlErqwaadbbTK4iCMXfxOFB0rTtxXJj3JP9KMzLJa5CHPtFK7G5KMx9iVGfll7Y4HtAa5xdzlZyS8Gikaf4Q7DQslHQfstaHjYxvWVk9X8Eb426OiY1wL/AO49zaioq87OinauuLXBxyi+TdlYoEAQBAEAQBAEAQBAEBQ60ej/AF/tQFto/wAlH7DPpCAkIAgCAIAgCAIAgOsjA4EHEEEHoKA+Sta9CvsdqlgcKXZCG87CTccOltFRl0bfodtAK7guCSPTgT7ZpSKPxnY7tqiNbZaVqiVNq1lJF2CMudv3LZUpcs55XuXCGidI2hjr0jx7NRgpk4+CYKb/AFG46Lt3DeLiVkbIi6dmDAQ7rClNkPBpU+nwH3fFGwNzWiryZStSZe2bSMdxji2Zt4Ag0Lhj7KrKvBaNuo2jRry4DOm9ZkyK7XKy37O8DMUcOog96tB4kROOYnGoVqdE6xmtGu5J56nGvV8lOrFpeMNXTvPse1LvPJCAIAgCAIAgCAIAgCAodaPR/r/agLbR/ko/YZ9IQEhAEAQBAEAQBAEAKA8A8Nz4pNIMLAb7WsjkOwkOc4dYDqLKUllmsYtJNmKNlAKLjZ3FXbHRxG88XirxbeyKSSW7I7LdJNyYonNZvpdB7MT8FpoS5K62+EdXWCQHG6Os17KKraL4l5N11Bs3Bkl2bt6yk9zWC2LrWTRIl6web47FCJaNXsWrDWOqYgSMicSOshaKTK6Y+xsdl0WMKNpRQ2yPkWrYLoos2Wiiv0iwEEHIiihFmUmiHcHdhcBWMgsOWWIUt5eTWMMQ2PabLMHsa4ZOAPaKr0k8rJ4clhtGVSQEAQBAEAQBAEAQBAUOtHo/1/tQFto/yUfsM+kICQgCAIAgCAIAgCAFAfPfhRg/9hO4ZB8XbdFSuVv1tHfp/JiyTZG1ouZm6RNm0KyQZCqJ4DSZIs2gy0eNh1K+SMHd+i2MF44kKGyyRH0dOeFFFQ1Rs+kK4FSVZxBKCFKGDOMMkyRhGOWRQSVltkwKhFZEeGxAu4QkVoAObDapNVJqOD0vV1pFnir+H7mi76v0I8e//IyyWhkEAQBAEAQBAEAQBAUOtHo/1/tQFto/yUfsM+kICQgCAIAgCAIAgCAFAeH+FCC9bJQBgXR3vcC47HiZ6lEdVSTKrR1pumh2LKSJgzY7NNULM1LSBwVkDDpJlWnoUkootEvuuq7DHDoQlm02i1Nc0KSuSLZWkHeqlkyfeQhkeV6EMgvYXuDB5xAHWaKYrcynLCNgsuqM14NeWBgzc0mpHMNhW66d53M5dZDGy3N2ijDQGjAAADoGAXWtjzm8vJ3QBAEAQBAEAQBAEAQFDrR6P9f7UBbaP8lH7DPpCAkIAgCAIAgCAIAgBQHmfhIsHB2hs1MJG3Sdl5u/pFOwrlvjh5O/pZtx0+x5za+S+owBWPg1ltLJbWC2KrRdM2Cxz1UFia4VCkk0jSkE/CUaaNrhQ4npFFdYKyZZWazSuZSQOHObza9ahjODYNDxBraFxdXaVXBbWmT3KARZnKCjONCtvWqEfnB7MfstalmSMbn6WenrvPOOUAQBAEAQBAEAQBAEAQFDrR6P9f7UBbaP8lH7DPpCAkIAgCAIAgCAIAgCAi6S0fHaGGOVoc07Mc9hBGIKhpNYZMZOLyjQfCHqtDDYg+GO6Y3tJNSXEO5GLjjSpasbIJR2Oiu2Up+o84seC5WzrRsFhmoFQ0JL7fhUuDQrpFG2ddHTtfK2jXEYkvIIbzAVzU8cl9LxubHpq3gRVpepTADHOmHarPDIjH3KFmloyaUc124gqvAcMcFhDPhRVZCOsjlBDY0LaQy0xOJwDhU7gcPutK9mmZWrKaPVGmq7zzzlAEAQBAEAQBAEAQBAEBQ60ej/AF/tQFto/wAlH7DPpCAkIAgCAIAgCAIAgCAICDpywiezyxHz2OA6aYHtooksrBMXh5Pn6zVGBwIJBG4jMLz2sM9JPKLSzyKuC6ZxPEwi85t47Ach1KybJSRP1Ve57nE5AgCvafsom8lnLJeaYqI+khQngJkCAGmOSZbEpHeMgZFCmTs8qUijZFpVx6FMtkI7s6ar67S2SQxSOMsLXFrmnyjB+Jv4hTGi9WCU4p8fY8uzMZNLf4eT2Kx2psrGvY4Oa4AgjaCqNNPDCaayjMoJCAIAgCAIAgCAIAgKHWj0f6/2oC20f5KP2GfSEBIQBAEAQBAEAQBAEAQBAeNeEjQRs1pMzR/amNeZr/OHXmOvcuayvfJ1VWbYNZbNhgscG+o6i1F1Ap0hT8G16sRhrC7nr8aLJ8mpa6XcODB5whK5KaS1CiskVkzDHNtqpwZ6hNaqmgVksEN5J1nio3nzWUnlmkVg0PXKLg7U1wN3hBga05QwpXeQQvR6O1adMjz+sqevVE9K8GOmnxxxxSnCQG7XJrwaEcwOHaF3SgpwyuUefrddml8P7non9TjBIc664Zg1w+y5+1N7pG/egnhvcyw2tj/Fe13QQVVwkuUWjZGXDM1VUucoAgCAIAgCAICh1o9H+v8AagLbR/ko/YZ9IQEhAEAQBAEAQBAEAQBACgPMfCXpQTOfZ2+hAeed20dQI7V1VU7Jy4ZyW3btR5W5oVkjAIL8W8G95FSK3Q7Coy5QC4r6lCeDvoudlakRiYXGrXmMnJr+U3qlaMOtvXtWTiaKe5vWrujJuAAu0qBQ1FHZ+KRgc1yyTydasjscazXorO7hAW3bueG0bUinks5rGUaloq0cZlEbDzk50AV5elZKL1G3y6uMu8lzgaZmhBPQqqZZ1orLFZrp59qSlkqlgtAqF0an4QLAJYK0xYa9WRWlUsSKWx1RJng8PDWB0dSZIXF7TtIrQivR9l7vTPCUvD2Z4PUx16oeVuj0GyaQM1nbO3ykfJlAwJbsdXft7Vro0z0Ph8GGvuVqxcrkx2i0NPKdGyQHJ+LD0EspitIxfCeP5MZSXLWfjwLJpG8aMMsbhlcc6Rp6Wux+KSrxu8NfsWjNt4jlP4bk+LTEh5PDtrWmMTr1egBZOiHOn+TVX2cal+xNfpSRhuufET+Zr2E/Ciy7MJbpP+Gau2cdm19djmfTkkYDnxAtOTmyAjqwULpoyeIy/gl9ROKy47fBnMetEJbUhzR0VHaofSTXDRK6yDWWmSodPQP8V4Pw+azfT2LlGkeog+CdHO05FZOLRqpJmWqgsUOtHo/1/tQFto/yUfsM+kICQgCAIAgCAIAgCAIAgMVqmDGOe7JoqVKWdiG8LLPENIPLLa8v855vV2h/+ivWSUqtjx2+31Dz5ZjtELY4Ji8E8GeDIBpVrpGHPYKA48683rI5xJHqdFLCcPZmPQukeEDo444oKUuujYL/AFyPq4nrXnuR6cK03uWuiDK4XZpHyFuHKcTjvx2rmm8s6FFLgm6z26Vlldde4Uu8+0Zg4UV6n6jOyKxsV2qM8soLpHVa00aAxjBXaaMaATliVN8vApjjc220SBrCdwJ+CyRqyjs9lc9t8UIOKkrg4JQFfpWO/G5p2gqUSUGodpNndeGTZHBw/KaV+a+h6OKnRj4nzPXT7XVKXjBv2iZxZrU5vopOy67LsJIW807K8+UZQaqucfDJT3GyzuYRWMnEHEFpyI5xv5lZLuwyuf7KSXanjx/RmtFluSgxmjsHMI84HEU39CRkpR9X1EouM/T9DNOxtpq9nJmaOWzK9+ZqpGTqel/p8F5RVq1R/UuTHZLdwzXQyYuDSY3HxgQPFqrThoanH6kVy7icJc+CLoSfhmyQOPjCrAdjhu/mxTctLViFD1p1v6fMaEtlxxhlxjfg4HzTvCXQytUeURTPS9MuGZuENktF08phGP5mH79yja6v4/2TvTZjx/R3tjOLStki8R3KbuI2tKiD7sXGXJM06pqUeGSpNLyMLXNc4xPqQMKinjNx3HYs1TFrDW6Lu+Saedmcac0kTcDqEgEhwNA4GlDQ5ZLllVjg7I2e5tWj/JR+wz6QsDYkIAgCAIAgCAIAgCAj2y2MiaXyODWjaftvUxi5PCKykorLNF1q1jdNEWM5LXdN8gYgncDTJd1VCi8s8+/qHKOImqaxMD2xTDzm0PSP4exdFHpbiYdV6lGxeTE6PheSfFmhofbbh2rG2C0tezOimx6k1/7L+UU2osBL3l+BYQ3rxr9l4XUR0T0n0HTS1x1G22Mf3HHe4rmfJ0Fw6zh4LXAEHAg4gjnRPDyMHSw2FkQDGCjR/M0bySkNNRF8bmNzcLvUcD8KoiGSLPCGMAGwUUJhlJaXct3SrlEQ7WeSUJRU6BsJDHuIoHSkY7cBQ9oK978Mn6Wj578XrzJSXyNhtALoY37YyY3dBxafmF3x2k17nnyzKtS9tv8AovJpOM2VsnpIuS7eW7/l8VlFduzT4ZvJ92pS8r7Hexv4Wzkekh5TTtubR1dymS0WfCX3Ij+ZVjzH7GSGW8BMzB7DR4HPtpuO3nUNY9D4fBEJf8i5XJX2+UMtrHjBri13vYO+60im6mvYibUb1JcPB0tMZs9pJGFHXm84OP8ApWjiyvDImnVblEzWGBtWzs8WTPmd/PkVnRJrMHyi/UwTasXDOtqJmszZM3R8l2+7sPySPosa9yZfmVKXlHfQ7xNE6Bx5Q5UZ3bx/N6ixOElNfUmrFkHW/oYbBV7JYjmyj27wRg4dimbxJSXkpWnKMoPxuYeHaY2tccWF4FfwmhHxqufqIvOUdPSyTjh+D0TR/ko/YZ9IXAdxIQBAEAQBAEAQBARrbahG0k4mho0Yk9AVox1PBSctKPO7TaGzTO4UyBwyjcM65UOF0dWxepBOMfTweXJqU/VnPt7lZpW2Nc64xuDcS78Ryw3BWjBpZZSyyMvTFcGKzxX7PLHtYb7ejPv7VEvTNS9y0FrplD24K6zykREjOJ4eOg4H40VrI+rfyUqn+XlcxefoZ7HZQJnubk8h46HCvzqvA/EP8i+R9J+Hv0P5k/R76HHevPZ3JFyZsKqCRDahXFCxma6pQq0Z3twRB8FS3R1Q4uzqaU3VwVymDBo/QzpiS6ojb4xyrTzW9+xb1VOTMbLVFEhkYe+aMAAFgLBs5BwA+HavW6f0NHk9Qu5BowaKbfvResbQe0OU09o+K9K3ZavY8un1Zg/P3JOrFpuSFj/FeCxw5zh88OtZ3RzHK8F+nliemXD2M1gebPaaOyDiw87ThX5FTNdyvKIg+1bhmY/+NaSD5M4Eb2O7vso/yV/H+yz/ACrcPj+mcaQsF5zovOGMbt9cQK7j8wkJ7av3InX6tH7HXSDjNZ2S+fHyX/Kvb81MPTPT7mlvrqU/K2Y0TJwsMkBzpeZ/On5patMlNEUPXB1v6GDV+03XmN3iyAtI58u8dam6OVqXgr00sScJcPYwUNnmP5HV6W/7CttZD5lHmqz5FpwgbbQ4eLKyva3H5fFc+7qx7HTsuoWOJI1+WokkbucR8So6j9Mf99itG05r/fJ6to/yUfsM+kLzT0yQgCAIAgCAIDHNO1gq4gDeVKi3sispKKyyh0nrG1pLWYECrnOHijZRu1x3Lph07e7OazqFwv39jUNYdNyOhZJGXAPJBJ8Y7rzuo4Ci66q0pOLRy9RY+2pxfJFsdpJg4RtC8uMbq4uFcrpOQoVfCU8P5mcW5VKa5zj4ldpGHgZCwk4UNd+G7pqtIvXHUYWx7c9BI0LKGzN3Oqw/ZZ2xzFm3TT02L47EeyWcMtDojk4vZ21p9lNj1VqRWlKFzg+HlHFgcWtcD5lW/ErxfxRLuRa8o9z8Jb7Ti/DwZYCRQ7ivIfJ7CLZzsFIZ0Y2pCEpkxhohDZ3EpQExkopRSQzPZHVjcK4NJ+OPevR6Z5ied1CxI1WPStLa2g5DTdLtlTs+69Wun0ZfLPKn1P5iS4W2SXpeyOhnq3AE3mfMgdBwXVVLXHc5L4Oq3K+hm0vZ+W2Vg5MrQ7od5w7VWp7aX4LXR3U4+fuTNJR8NGyYZ0uSdIyJ6VWp6ZOD+ha1a4qf7nOk28LAyXzmch/2P83pX6LHH3Fv5lan5WzOJ3mSzskB5URDHb6eaUS0zcfDEnqrU1zHYyQSN4QA+JaGmo2Xxg7tz61WXHxX2Nq2nJLxL7lJZ5DZ58fNdQ9H/F0ta4nHCTqs38GbTkPBy3m5O5QPz+KpU9UcMv1EXCeV53RJ0uOEijn20uu+33+CrX6ZOJpetcI2L5Mitmwsz9rHlh6CQR8CjW8kUUsquXs8GDSkVLRLzkHtFVhZvCP1N0sXT+h6jo/yUfsM+kLzj0SQgCAIAgCAq9YNMts0TnkXiKAN3k5V5lrTU7JYMbrVXHUaTpHWKTg43nx5bxB/CwYAMGwk7c1311Ry0uEefbdLQpPl/YhwWts8L46Ulab4O12/HfSvwWjThJN8FK2ra3BcrcxWB7ZonQHN2LDufu61eacZa/3K1yVkHX+3zKmBr2skYBi0h93nbgfgrTxlSMqtTjKHlb/sSraOHgZOcwbhO/cfjRRD0ScC1qdtat8rYjxOu0IzBB7CpazsZxeMMlaxMuzslbk4NeP52LOreDizfqvTarF5wyFbZ7r5W73V+NV4n4hF64v4Hu/hrWiS/wDozWaSraLyWeqiys0lWUOYQloyQnFSiCQXKSDkFQSZmupirFTFLb2xsdeNASMN+eA516f4fW5tpHm9fbGtapGqWu+TeIugnktxyxqQN2WK9/EU0vY+clqlFt+XsbnO/jNiZJ57MCduGfaPmuePotx7nZJ93p1Lyih01pWRlnha1wu8NdOAJF5pu0OwVBr0rVwxJyXsUrmpQUZcZKux6btcUzoS8Fjy0EFrcicKbj3K2iM4a/KKObrs7XhljonWeSOd8Lg1zXXm412ZdarbXmCmuSaJ4tdb4exK0XrIGSOiljq11WOFcM6B383qLK3KKkvmRVaoTcJfIkaQlLGAUuujkDm45hwOXYEralL5lrdVcd/DTX1M2sDA/g525PGPSP58FNO2Y+xPVLVixeTs6ThrL+aI/wCOXyp2KMaLPmJPuUZ8xGiH345YTtbeb0/yii1YkpE9O9UJVlNw1Gt5ng9gJ+y0azL6HNF4ivmibpk/3ydhawjoxXHL9C+v9Ho/8sn8F/Z6fo/yUfsM+kLzzuJCAIAgCAg6Xt/AsqBVxwY3e45dW9Xrg5vBnZPQsml8A6d8jpnUjDjjtcTgLg21p8F3wehYXJwzh3XmT2ITgzjLWyNLY7vBtDsC00oO1atPRlfMyUou1KSwsYIVq0e+CXnaag7x/wAWqasiZOEqrPkYdPWIxObPH4klDhsd/PupplqWiXgp1deiSthw/uWnCNlY21NHKHJlG8ZE/IrFpput/Q6lNSSvjzwzWbVbOAMtnPk3uD2HYKmvZ3LaMdWJeVszC2WmMq1w3lGdjasvc5b2io+6l/qMUvRkmWz+5ZYnD0ZuO6P4B2rFemxr3N7PXRGXtsVeskN2UkZODXDoI71w9ZDXQpeUeh0k+31Lh4ksmCxzZL5+S3PoovYubM7cqFibBmpIM8asVORmhDO7ipIZAtczGPDnAOcByWnxW73u+AC938Og+28eWeH+IzirE3u0tl/ZHnjdO9s0pPAt8d3i1bsbG3ppzr0WlBaY8nnJyteqf6V54/Ys9V5RV8DgRHLW7XmrQ9nyVLk1h+UadK08x8SNf1ojulsOdDeLt5FQKdGK6KpKW5ydQnXiJ10w27LBLvZGT1GpVal6ZR+ZbqXi2ufwRB0/ZDHaC8edR7T/ADn+atS9UME9StFupedyZpiCtyYZSNFekfz4KtLxmL8DqlnFi8oubW3hrLHJ5zOS7oy7u1Vh6ZuJpZ+ZTGflbE3Q54WF8JzHKZ05/P5qLPTJSL0fmVut/Qx6uTASFjsngtI5/wDlR1qb1mOV4M+klibi/JgsbjFaw3c4t6jgPspn66xX+X1GGQtMR3JXt2B1R1gkfNTB6opmV602NFhaoi9sTgRjG0dn/VxWPDa+LPUri5RUvgv7Nks+l5g1oD8AAPFbu6FwHWZP6zN+P/FvcgH9Zm/H/i3uQD+szfj/AMW9yAf1mb8f+Le5AVdq0nK5wq8nPcPkt4SaWxhOKb3K+0Wp7rpLiaEkdOC0VklwZ9uLSyc6dkMpBfiaDGgGWWSVWzisJi+mE2nJHNotDnxsvGtMBWlchtzSFsk3hlrKoySyjo6QmAsOLa5YYZZHMKe9PXnJXswdelrYj6L5F8NwDhiMwe1TZdNtNsimiuCaiuSu0jYmSAX21pWmJHyKsuosXD+xT/xq3jK/lkixRAQloyq04knLLE4qrvm3nJbsVqLWPJ2jjAje3Y4ioqUd09SeSFRXoccbP5nS3wNeGXhWjaDE5dSzlZJxkvc1VUdUZY3XBFisTAcB8T3rzZVQfg9ONs/cnwRgHBU7MPYt3p+5IYaKe1D2Hen7ndrynah7Ed2XucXyp7UPYjuy9zlsprmnaj7DuS9yFJA10oJFTXnoekZFejRZKEMRPNvqhZPMlklaVPCOa1+LQMG5N7BgtYWzS2ZW6mE2k1sYn+TFMCScRgcMsRjgods21lhVQUeCPaYGuDKitBQYn57VaF045wylvT1zS1Lx7s7WyFrmRgioaKDPLDtUxvsTeH9iLOnrkoprj4s7W2IPZHeFbooOjDaojdNN4ZayiuUUmuDkxgwhhHJDsBuz25p3p628kOit16cbGewm6yRo8UjEZ7OdRO6bknktXTCMWkjiwOuPBbgcVad03HdlaqYRllI6kUeXDO9WvPVT356cZI7FerOPuc2zlSlx8bDHLLoVY3TUcZLWUQc9TW40qL76uxNM8vkohdNLCYuohOWWjsZDcYK4AUCynOTeWb1xUYp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eg;base64,/9j/4AAQSkZJRgABAQAAAQABAAD/2wCEAAkGBxQSEhUUExQWFhUXGBUYGBUYFxUXFxgZGhcXFxgYFhUYHSggGBolHBgVITEiJSksLi4uFx8zODMsNygtLisBCgoKDg0OGxAQGywkICQsLDAsLCwsLCwsLCwsLCwsLCwsLCwsLCwsLCwsLCwsLCwsLCwsLCwsLCwsLCwsLCwsLP/AABEIALsBDQMBEQACEQEDEQH/xAAcAAEAAgIDAQAAAAAAAAAAAAAABAUDBgECBwj/xABCEAABAwEEBAgMBQUAAwEAAAABAAIDEQQSITEFBkFRExQiYXGBkdEHMjNCQ1NykqGxssFSYoLC8BUjouHxJCVzFv/EABoBAQADAQEBAAAAAAAAAAAAAAABAgMEBQb/xAAxEQACAgEDAwIEBgICAwAAAAAAAQIDERIhMQQTQSJRYXGBsQUjMpGhwTPwQ9EUQmL/2gAMAwEAAhEDEQA/APYrDY4zGz+2zxG+a3cOZAZ+Ix+rZ7re5AOIx+rZ7re5AOIx+rZ7re5AOIx+rZ7re5AOIx+rZ7re5AOIx+rZ7re5AOIx+rZ7re5AOIx+rZ7re5AOIx+rZ7re5AOIx+rZ7re5AOIx+rZ7re5AOIx+rZ7re5AOIx+rZ7re5AOJR+rZ7re5AOJR+rZ7re5AOJR+rZ7re5AOIx+rZ7re5AOIx+rZ7re5AOIx+rZ7re5AOIx+rZ7re5AOIx+rZ7re5AOIx+rZ7re5AOIx+rZ7re5AOIx+rZ7re5AOIx+rZ7re5AOIx+rZ7re5AOIx+rZ7re5AOIx+rZ7re5AOIx+rZ7re5AOIx+rZ7re5AOIx+rZ7re5AOIx+rZ7re5AUmstmYODoxo8bJo/KgLvR/ko/YZ9IQEhAEAQBAEAQBAEAQBAEB1e8NBJIAGZOAHWgNL1j8JFms4IiPDPx8XxR0u29Sq5FlE89t3hPtriXNeGA+a1goMsi6vzUaicIq4fCBbgQBaH7xWhB241GKjLJwjYNG+Fi1B39xsbxtFC09TgfsmpjSjfdC+EWxz0Dn8E8+a/AV9rLtorKRVxZtcMzXi81wcN4II7QrFTIgCAIAgCAIAgCAIAgCAIAgCAodaPR/r/agLbR/ko/YZ9IQEhAEAQBAEAQBAEAQBAa/rbrMyxR/ild4jB8zuAUN4LJZPG9P64WqaIsllvNJqQAGjoNMxzLPLZphI1Sa0VAO6lN2XyU4KtkaargKnCpUg4o089Or/SgGZkrDgagqCSRQjI1G9QSW+g9ZbVZnVikI23a1a7mc0ploYTPZNSdeora0MfSOfazY7nYfstFIzccG4KxUIAgCAIAgCAIAgCAIAgCAodaPR/r/agLbR/ko/YZ9IQEhAEAQBAEAQBAEAQGta660CxR8kB0rvFbsA/E7m2KreC0Vk8S07p2S0yF8h5Ts9lAPNHas+XuacLY12V5cLoxxVkVaMMcdTTYCPkpIJIyA7QoLGOWP8I6TzoMGCVt4biKIRgy2VxLfgR91DJRIbHtBoVXJfSZrPM5pBBIcMQRgd6lMjB774ONZjbbNyyDNGbr8qkea+nOPiCtIsyksM2xWKhAEAQBAEAQBAEAQBAEBQ60ej/X+1AW2j/JR+wz6QgJCAIAgCAIAgCAIDglAfPmvOsnGLTI+tQDcZ7IJp259awlls3isI1KeUDr/wCkqRgjulL3XW4N+JThZGG3hE2SxcEwEihz5zXL7qqnkvKtpEVkl51OZXyZ4JFmkvYAVIVZPBaMW+C2g1ZmdywOTStd6zdqNlQSBqwbuGe7I1VO8adhGWx6uOLXXhQg9oVHbuXVKSIGlNGGMXjhz7itITyY2V4JWoGsfE7ax7zSN/8Abk3XXZO6jQ9FV0RZyyR9HtK1MjlAEAQBAEAQBAEAQBAEBQ60ej/X+1AW2j/JR+wz6QgJCAIAgCAIAgCAICk13thhsFpkBoWxPoekU+6h8Erk+WmSlzsenuWRqjZNDaDLqPftyHMuedvsdlVPllnZdXQxwcNmzpWbteMGyqSeS0tOrgndec85UoMKdCqrGuBKCfJj/wDwcQOEpA27+2qv3pGfZiXGh9WYIRRovbydqq5Nl4xUeC3hswjwblu2KhY4m6FBZEMjNULFVp2AOiNdy1g8MxsWUeYWg0dTnXejzpcn0/qPpDjFgs8hzMbQ72m8k/ELVcGT5LxSQEAQBAEAQBAEAQBAEBQ60ej/AF/tQFto/wAlH7DPpCAkIAgCAIAgCAIAgNX8Jxpoq1//ACPzCh8Erk+XrA+sjRsris5cGkH6j02wP5IpuXnyPViTI5DkqGhY2aoPMhRlhwe0AHpCtgqZDKRhkrA7srmVGCUYbS/mJJ2BVaJMXAuplRRhjKI1ps14EHapWxDPLNP2MxTOjO+oPMcV31yyjzrViR7t4GZi7RcdfNfK3scVtHgwlybyrFQgCAIAgCAIAgCAIAgKHWj0f6/2oC20f5KP2GfSEBIQBAEAQBAEAQBAa74Q7OZNGWxrRUmCQgdAvfZQyUfKljdQg86pLcvF4Z6PoiWrW9S8+a3PVrexcBuKoaEqKWhAUlS5s82w7RkrpFcmaoTBHJGtdsaxrnHAAVVlErqwaadbbTK4iCMXfxOFB0rTtxXJj3JP9KMzLJa5CHPtFK7G5KMx9iVGfll7Y4HtAa5xdzlZyS8Gikaf4Q7DQslHQfstaHjYxvWVk9X8Eb426OiY1wL/AO49zaioq87OinauuLXBxyi+TdlYoEAQBAEAQBAEAQBAEBQ60ej/AF/tQFto/wAlH7DPpCAkIAgCAIAgCAIAgOsjA4EHEEEHoKA+Sta9CvsdqlgcKXZCG87CTccOltFRl0bfodtAK7guCSPTgT7ZpSKPxnY7tqiNbZaVqiVNq1lJF2CMudv3LZUpcs55XuXCGidI2hjr0jx7NRgpk4+CYKb/AFG46Lt3DeLiVkbIi6dmDAQ7rClNkPBpU+nwH3fFGwNzWiryZStSZe2bSMdxji2Zt4Ag0Lhj7KrKvBaNuo2jRry4DOm9ZkyK7XKy37O8DMUcOog96tB4kROOYnGoVqdE6xmtGu5J56nGvV8lOrFpeMNXTvPse1LvPJCAIAgCAIAgCAIAgCAodaPR/r/agLbR/ko/YZ9IQEhAEAQBAEAQBAEAKA8A8Nz4pNIMLAb7WsjkOwkOc4dYDqLKUllmsYtJNmKNlAKLjZ3FXbHRxG88XirxbeyKSSW7I7LdJNyYonNZvpdB7MT8FpoS5K62+EdXWCQHG6Os17KKraL4l5N11Bs3Bkl2bt6yk9zWC2LrWTRIl6web47FCJaNXsWrDWOqYgSMicSOshaKTK6Y+xsdl0WMKNpRQ2yPkWrYLoos2Wiiv0iwEEHIiihFmUmiHcHdhcBWMgsOWWIUt5eTWMMQ2PabLMHsa4ZOAPaKr0k8rJ4clhtGVSQEAQBAEAQBAEAQBAUOtHo/1/tQFto/yUfsM+kICQgCAIAgCAIAgCAFAfPfhRg/9hO4ZB8XbdFSuVv1tHfp/JiyTZG1ouZm6RNm0KyQZCqJ4DSZIs2gy0eNh1K+SMHd+i2MF44kKGyyRH0dOeFFFQ1Rs+kK4FSVZxBKCFKGDOMMkyRhGOWRQSVltkwKhFZEeGxAu4QkVoAObDapNVJqOD0vV1pFnir+H7mi76v0I8e//IyyWhkEAQBAEAQBAEAQBAUOtHo/1/tQFto/yUfsM+kICQgCAIAgCAIAgCAFAeH+FCC9bJQBgXR3vcC47HiZ6lEdVSTKrR1pumh2LKSJgzY7NNULM1LSBwVkDDpJlWnoUkootEvuuq7DHDoQlm02i1Nc0KSuSLZWkHeqlkyfeQhkeV6EMgvYXuDB5xAHWaKYrcynLCNgsuqM14NeWBgzc0mpHMNhW66d53M5dZDGy3N2ijDQGjAAADoGAXWtjzm8vJ3QBAEAQBAEAQBAEAQFDrR6P9f7UBbaP8lH7DPpCAkIAgCAIAgCAIAgBQHmfhIsHB2hs1MJG3Sdl5u/pFOwrlvjh5O/pZtx0+x5za+S+owBWPg1ltLJbWC2KrRdM2Cxz1UFia4VCkk0jSkE/CUaaNrhQ4npFFdYKyZZWazSuZSQOHObza9ahjODYNDxBraFxdXaVXBbWmT3KARZnKCjONCtvWqEfnB7MfstalmSMbn6WenrvPOOUAQBAEAQBAEAQBAEAQFDrR6P9f7UBbaP8lH7DPpCAkIAgCAIAgCAIAgCAi6S0fHaGGOVoc07Mc9hBGIKhpNYZMZOLyjQfCHqtDDYg+GO6Y3tJNSXEO5GLjjSpasbIJR2Oiu2Up+o84seC5WzrRsFhmoFQ0JL7fhUuDQrpFG2ddHTtfK2jXEYkvIIbzAVzU8cl9LxubHpq3gRVpepTADHOmHarPDIjH3KFmloyaUc124gqvAcMcFhDPhRVZCOsjlBDY0LaQy0xOJwDhU7gcPutK9mmZWrKaPVGmq7zzzlAEAQBAEAQBAEAQBAEBQ60ej/AF/tQFto/wAlH7DPpCAkIAgCAIAgCAIAgCAICDpywiezyxHz2OA6aYHtooksrBMXh5Pn6zVGBwIJBG4jMLz2sM9JPKLSzyKuC6ZxPEwi85t47Ach1KybJSRP1Ve57nE5AgCvafsom8lnLJeaYqI+khQngJkCAGmOSZbEpHeMgZFCmTs8qUijZFpVx6FMtkI7s6ar67S2SQxSOMsLXFrmnyjB+Jv4hTGi9WCU4p8fY8uzMZNLf4eT2Kx2psrGvY4Oa4AgjaCqNNPDCaayjMoJCAIAgCAIAgCAIAgKHWj0f6/2oC20f5KP2GfSEBIQBAEAQBAEAQBAEAQBAeNeEjQRs1pMzR/amNeZr/OHXmOvcuayvfJ1VWbYNZbNhgscG+o6i1F1Ap0hT8G16sRhrC7nr8aLJ8mpa6XcODB5whK5KaS1CiskVkzDHNtqpwZ6hNaqmgVksEN5J1nio3nzWUnlmkVg0PXKLg7U1wN3hBga05QwpXeQQvR6O1adMjz+sqevVE9K8GOmnxxxxSnCQG7XJrwaEcwOHaF3SgpwyuUefrddml8P7non9TjBIc664Zg1w+y5+1N7pG/egnhvcyw2tj/Fe13QQVVwkuUWjZGXDM1VUucoAgCAIAgCAICh1o9H+v8AagLbR/ko/YZ9IQEhAEAQBAEAQBAEAQBACgPMfCXpQTOfZ2+hAeed20dQI7V1VU7Jy4ZyW3btR5W5oVkjAIL8W8G95FSK3Q7Coy5QC4r6lCeDvoudlakRiYXGrXmMnJr+U3qlaMOtvXtWTiaKe5vWrujJuAAu0qBQ1FHZ+KRgc1yyTydasjscazXorO7hAW3bueG0bUinks5rGUaloq0cZlEbDzk50AV5elZKL1G3y6uMu8lzgaZmhBPQqqZZ1orLFZrp59qSlkqlgtAqF0an4QLAJYK0xYa9WRWlUsSKWx1RJng8PDWB0dSZIXF7TtIrQivR9l7vTPCUvD2Z4PUx16oeVuj0GyaQM1nbO3ykfJlAwJbsdXft7Vro0z0Ph8GGvuVqxcrkx2i0NPKdGyQHJ+LD0EspitIxfCeP5MZSXLWfjwLJpG8aMMsbhlcc6Rp6Wux+KSrxu8NfsWjNt4jlP4bk+LTEh5PDtrWmMTr1egBZOiHOn+TVX2cal+xNfpSRhuufET+Zr2E/Ciy7MJbpP+Gau2cdm19djmfTkkYDnxAtOTmyAjqwULpoyeIy/gl9ROKy47fBnMetEJbUhzR0VHaofSTXDRK6yDWWmSodPQP8V4Pw+azfT2LlGkeog+CdHO05FZOLRqpJmWqgsUOtHo/1/tQFto/yUfsM+kICQgCAIAgCAIAgCAIAgMVqmDGOe7JoqVKWdiG8LLPENIPLLa8v855vV2h/+ivWSUqtjx2+31Dz5ZjtELY4Ji8E8GeDIBpVrpGHPYKA48683rI5xJHqdFLCcPZmPQukeEDo444oKUuujYL/AFyPq4nrXnuR6cK03uWuiDK4XZpHyFuHKcTjvx2rmm8s6FFLgm6z26Vlldde4Uu8+0Zg4UV6n6jOyKxsV2qM8soLpHVa00aAxjBXaaMaATliVN8vApjjc220SBrCdwJ+CyRqyjs9lc9t8UIOKkrg4JQFfpWO/G5p2gqUSUGodpNndeGTZHBw/KaV+a+h6OKnRj4nzPXT7XVKXjBv2iZxZrU5vopOy67LsJIW807K8+UZQaqucfDJT3GyzuYRWMnEHEFpyI5xv5lZLuwyuf7KSXanjx/RmtFluSgxmjsHMI84HEU39CRkpR9X1EouM/T9DNOxtpq9nJmaOWzK9+ZqpGTqel/p8F5RVq1R/UuTHZLdwzXQyYuDSY3HxgQPFqrThoanH6kVy7icJc+CLoSfhmyQOPjCrAdjhu/mxTctLViFD1p1v6fMaEtlxxhlxjfg4HzTvCXQytUeURTPS9MuGZuENktF08phGP5mH79yja6v4/2TvTZjx/R3tjOLStki8R3KbuI2tKiD7sXGXJM06pqUeGSpNLyMLXNc4xPqQMKinjNx3HYs1TFrDW6Lu+Saedmcac0kTcDqEgEhwNA4GlDQ5ZLllVjg7I2e5tWj/JR+wz6QsDYkIAgCAIAgCAIAgCAj2y2MiaXyODWjaftvUxi5PCKykorLNF1q1jdNEWM5LXdN8gYgncDTJd1VCi8s8+/qHKOImqaxMD2xTDzm0PSP4exdFHpbiYdV6lGxeTE6PheSfFmhofbbh2rG2C0tezOimx6k1/7L+UU2osBL3l+BYQ3rxr9l4XUR0T0n0HTS1x1G22Mf3HHe4rmfJ0Fw6zh4LXAEHAg4gjnRPDyMHSw2FkQDGCjR/M0bySkNNRF8bmNzcLvUcD8KoiGSLPCGMAGwUUJhlJaXct3SrlEQ7WeSUJRU6BsJDHuIoHSkY7cBQ9oK978Mn6Wj578XrzJSXyNhtALoY37YyY3dBxafmF3x2k17nnyzKtS9tv8AovJpOM2VsnpIuS7eW7/l8VlFduzT4ZvJ92pS8r7Hexv4Wzkekh5TTtubR1dymS0WfCX3Ij+ZVjzH7GSGW8BMzB7DR4HPtpuO3nUNY9D4fBEJf8i5XJX2+UMtrHjBri13vYO+60im6mvYibUb1JcPB0tMZs9pJGFHXm84OP8ApWjiyvDImnVblEzWGBtWzs8WTPmd/PkVnRJrMHyi/UwTasXDOtqJmszZM3R8l2+7sPySPosa9yZfmVKXlHfQ7xNE6Bx5Q5UZ3bx/N6ixOElNfUmrFkHW/oYbBV7JYjmyj27wRg4dimbxJSXkpWnKMoPxuYeHaY2tccWF4FfwmhHxqufqIvOUdPSyTjh+D0TR/ko/YZ9IXAdxIQBAEAQBAEAQBARrbahG0k4mho0Yk9AVox1PBSctKPO7TaGzTO4UyBwyjcM65UOF0dWxepBOMfTweXJqU/VnPt7lZpW2Nc64xuDcS78Ryw3BWjBpZZSyyMvTFcGKzxX7PLHtYb7ejPv7VEvTNS9y0FrplD24K6zykREjOJ4eOg4H40VrI+rfyUqn+XlcxefoZ7HZQJnubk8h46HCvzqvA/EP8i+R9J+Hv0P5k/R76HHevPZ3JFyZsKqCRDahXFCxma6pQq0Z3twRB8FS3R1Q4uzqaU3VwVymDBo/QzpiS6ojb4xyrTzW9+xb1VOTMbLVFEhkYe+aMAAFgLBs5BwA+HavW6f0NHk9Qu5BowaKbfvResbQe0OU09o+K9K3ZavY8un1Zg/P3JOrFpuSFj/FeCxw5zh88OtZ3RzHK8F+nliemXD2M1gebPaaOyDiw87ThX5FTNdyvKIg+1bhmY/+NaSD5M4Eb2O7vso/yV/H+yz/ACrcPj+mcaQsF5zovOGMbt9cQK7j8wkJ7av3InX6tH7HXSDjNZ2S+fHyX/Kvb81MPTPT7mlvrqU/K2Y0TJwsMkBzpeZ/On5patMlNEUPXB1v6GDV+03XmN3iyAtI58u8dam6OVqXgr00sScJcPYwUNnmP5HV6W/7CttZD5lHmqz5FpwgbbQ4eLKyva3H5fFc+7qx7HTsuoWOJI1+WokkbucR8So6j9Mf99itG05r/fJ6to/yUfsM+kLzT0yQgCAIAgCAIDHNO1gq4gDeVKi3sispKKyyh0nrG1pLWYECrnOHijZRu1x3Lph07e7OazqFwv39jUNYdNyOhZJGXAPJBJ8Y7rzuo4Ci66q0pOLRy9RY+2pxfJFsdpJg4RtC8uMbq4uFcrpOQoVfCU8P5mcW5VKa5zj4ldpGHgZCwk4UNd+G7pqtIvXHUYWx7c9BI0LKGzN3Oqw/ZZ2xzFm3TT02L47EeyWcMtDojk4vZ21p9lNj1VqRWlKFzg+HlHFgcWtcD5lW/ErxfxRLuRa8o9z8Jb7Ti/DwZYCRQ7ivIfJ7CLZzsFIZ0Y2pCEpkxhohDZ3EpQExkopRSQzPZHVjcK4NJ+OPevR6Z5ied1CxI1WPStLa2g5DTdLtlTs+69Wun0ZfLPKn1P5iS4W2SXpeyOhnq3AE3mfMgdBwXVVLXHc5L4Oq3K+hm0vZ+W2Vg5MrQ7od5w7VWp7aX4LXR3U4+fuTNJR8NGyYZ0uSdIyJ6VWp6ZOD+ha1a4qf7nOk28LAyXzmch/2P83pX6LHH3Fv5lan5WzOJ3mSzskB5URDHb6eaUS0zcfDEnqrU1zHYyQSN4QA+JaGmo2Xxg7tz61WXHxX2Nq2nJLxL7lJZ5DZ58fNdQ9H/F0ta4nHCTqs38GbTkPBy3m5O5QPz+KpU9UcMv1EXCeV53RJ0uOEijn20uu+33+CrX6ZOJpetcI2L5Mitmwsz9rHlh6CQR8CjW8kUUsquXs8GDSkVLRLzkHtFVhZvCP1N0sXT+h6jo/yUfsM+kLzj0SQgCAIAgCAq9YNMts0TnkXiKAN3k5V5lrTU7JYMbrVXHUaTpHWKTg43nx5bxB/CwYAMGwk7c1311Ry0uEefbdLQpPl/YhwWts8L46Ulab4O12/HfSvwWjThJN8FK2ra3BcrcxWB7ZonQHN2LDufu61eacZa/3K1yVkHX+3zKmBr2skYBi0h93nbgfgrTxlSMqtTjKHlb/sSraOHgZOcwbhO/cfjRRD0ScC1qdtat8rYjxOu0IzBB7CpazsZxeMMlaxMuzslbk4NeP52LOreDizfqvTarF5wyFbZ7r5W73V+NV4n4hF64v4Hu/hrWiS/wDozWaSraLyWeqiys0lWUOYQloyQnFSiCQXKSDkFQSZmupirFTFLb2xsdeNASMN+eA516f4fW5tpHm9fbGtapGqWu+TeIugnktxyxqQN2WK9/EU0vY+clqlFt+XsbnO/jNiZJ57MCduGfaPmuePotx7nZJ93p1Lyih01pWRlnha1wu8NdOAJF5pu0OwVBr0rVwxJyXsUrmpQUZcZKux6btcUzoS8Fjy0EFrcicKbj3K2iM4a/KKObrs7XhljonWeSOd8Lg1zXXm412ZdarbXmCmuSaJ4tdb4exK0XrIGSOiljq11WOFcM6B383qLK3KKkvmRVaoTcJfIkaQlLGAUuujkDm45hwOXYEralL5lrdVcd/DTX1M2sDA/g525PGPSP58FNO2Y+xPVLVixeTs6ThrL+aI/wCOXyp2KMaLPmJPuUZ8xGiH345YTtbeb0/yii1YkpE9O9UJVlNw1Gt5ng9gJ+y0azL6HNF4ivmibpk/3ydhawjoxXHL9C+v9Ho/8sn8F/Z6fo/yUfsM+kLzzuJCAIAgCAg6Xt/AsqBVxwY3e45dW9Xrg5vBnZPQsml8A6d8jpnUjDjjtcTgLg21p8F3wehYXJwzh3XmT2ITgzjLWyNLY7vBtDsC00oO1atPRlfMyUou1KSwsYIVq0e+CXnaag7x/wAWqasiZOEqrPkYdPWIxObPH4klDhsd/PupplqWiXgp1deiSthw/uWnCNlY21NHKHJlG8ZE/IrFpput/Q6lNSSvjzwzWbVbOAMtnPk3uD2HYKmvZ3LaMdWJeVszC2WmMq1w3lGdjasvc5b2io+6l/qMUvRkmWz+5ZYnD0ZuO6P4B2rFemxr3N7PXRGXtsVeskN2UkZODXDoI71w9ZDXQpeUeh0k+31Lh4ksmCxzZL5+S3PoovYubM7cqFibBmpIM8asVORmhDO7ipIZAtczGPDnAOcByWnxW73u+AC938Og+28eWeH+IzirE3u0tl/ZHnjdO9s0pPAt8d3i1bsbG3ppzr0WlBaY8nnJyteqf6V54/Ys9V5RV8DgRHLW7XmrQ9nyVLk1h+UadK08x8SNf1ojulsOdDeLt5FQKdGK6KpKW5ydQnXiJ10w27LBLvZGT1GpVal6ZR+ZbqXi2ufwRB0/ZDHaC8edR7T/ADn+atS9UME9StFupedyZpiCtyYZSNFekfz4KtLxmL8DqlnFi8oubW3hrLHJ5zOS7oy7u1Vh6ZuJpZ+ZTGflbE3Q54WF8JzHKZ05/P5qLPTJSL0fmVut/Qx6uTASFjsngtI5/wDlR1qb1mOV4M+klibi/JgsbjFaw3c4t6jgPspn66xX+X1GGQtMR3JXt2B1R1gkfNTB6opmV602NFhaoi9sTgRjG0dn/VxWPDa+LPUri5RUvgv7Nks+l5g1oD8AAPFbu6FwHWZP6zN+P/FvcgH9Zm/H/i3uQD+szfj/AMW9yAf1mb8f+Le5AVdq0nK5wq8nPcPkt4SaWxhOKb3K+0Wp7rpLiaEkdOC0VklwZ9uLSyc6dkMpBfiaDGgGWWSVWzisJi+mE2nJHNotDnxsvGtMBWlchtzSFsk3hlrKoySyjo6QmAsOLa5YYZZHMKe9PXnJXswdelrYj6L5F8NwDhiMwe1TZdNtNsimiuCaiuSu0jYmSAX21pWmJHyKsuosXD+xT/xq3jK/lkixRAQloyq04knLLE4qrvm3nJbsVqLWPJ2jjAje3Y4ioqUd09SeSFRXoccbP5nS3wNeGXhWjaDE5dSzlZJxkvc1VUdUZY3XBFisTAcB8T3rzZVQfg9ONs/cnwRgHBU7MPYt3p+5IYaKe1D2Hen7ndrynah7Ed2XucXyp7UPYjuy9zlsprmnaj7DuS9yFJA10oJFTXnoekZFejRZKEMRPNvqhZPMlklaVPCOa1+LQMG5N7BgtYWzS2ZW6mE2k1sYn+TFMCScRgcMsRjgods21lhVQUeCPaYGuDKitBQYn57VaF045wylvT1zS1Lx7s7WyFrmRgioaKDPLDtUxvsTeH9iLOnrkoprj4s7W2IPZHeFbooOjDaojdNN4ZayiuUUmuDkxgwhhHJDsBuz25p3p628kOit16cbGewm6yRo8UjEZ7OdRO6bknktXTCMWkjiwOuPBbgcVad03HdlaqYRllI6kUeXDO9WvPVT356cZI7FerOPuc2zlSlx8bDHLLoVY3TUcZLWUQc9TW40qL76uxNM8vkohdNLCYuohOWWjsZDcYK4AUCynOTeWb1xUYp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http://g4.psychcentral.com/blog/wp-content/uploads/2013/05/what-someone-really-thinks.jpg"/>
          <p:cNvPicPr>
            <a:picLocks noChangeAspect="1" noChangeArrowheads="1"/>
          </p:cNvPicPr>
          <p:nvPr/>
        </p:nvPicPr>
        <p:blipFill>
          <a:blip r:embed="rId2"/>
          <a:srcRect/>
          <a:stretch>
            <a:fillRect/>
          </a:stretch>
        </p:blipFill>
        <p:spPr bwMode="auto">
          <a:xfrm>
            <a:off x="2743200" y="1811625"/>
            <a:ext cx="3505200" cy="451079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3000" b="1" dirty="0" smtClean="0">
                <a:solidFill>
                  <a:srgbClr val="FF0000"/>
                </a:solidFill>
                <a:effectLst>
                  <a:outerShdw blurRad="31750" dist="25400" dir="5400000" algn="tl" rotWithShape="0">
                    <a:srgbClr val="000000">
                      <a:alpha val="25000"/>
                    </a:srgbClr>
                  </a:outerShdw>
                </a:effectLst>
                <a:latin typeface="Candara" pitchFamily="34" charset="0"/>
              </a:rPr>
              <a:t>CONCLUSION</a:t>
            </a:r>
          </a:p>
          <a:p>
            <a:pPr>
              <a:lnSpc>
                <a:spcPct val="150000"/>
              </a:lnSpc>
            </a:pPr>
            <a:r>
              <a:rPr lang="en-US" sz="2500" b="1" dirty="0" smtClean="0">
                <a:solidFill>
                  <a:srgbClr val="0000FF"/>
                </a:solidFill>
                <a:effectLst>
                  <a:outerShdw blurRad="31750" dist="25400" dir="5400000" algn="tl" rotWithShape="0">
                    <a:srgbClr val="000000">
                      <a:alpha val="25000"/>
                    </a:srgbClr>
                  </a:outerShdw>
                </a:effectLst>
                <a:latin typeface="Candara" pitchFamily="34" charset="0"/>
              </a:rPr>
              <a:t>EVD is no longer a story/myth.</a:t>
            </a:r>
          </a:p>
          <a:p>
            <a:pPr>
              <a:lnSpc>
                <a:spcPct val="150000"/>
              </a:lnSpc>
            </a:pPr>
            <a:r>
              <a:rPr lang="en-US" sz="2500" b="1" dirty="0" smtClean="0">
                <a:solidFill>
                  <a:srgbClr val="0000FF"/>
                </a:solidFill>
                <a:effectLst>
                  <a:outerShdw blurRad="31750" dist="25400" dir="5400000" algn="tl" rotWithShape="0">
                    <a:srgbClr val="000000">
                      <a:alpha val="25000"/>
                    </a:srgbClr>
                  </a:outerShdw>
                </a:effectLst>
                <a:latin typeface="Candara" pitchFamily="34" charset="0"/>
              </a:rPr>
              <a:t>Contact/handling of wild life and infected persons (or carcass) remains the potential source of infection.</a:t>
            </a:r>
          </a:p>
          <a:p>
            <a:pPr>
              <a:lnSpc>
                <a:spcPct val="150000"/>
              </a:lnSpc>
            </a:pPr>
            <a:r>
              <a:rPr lang="en-US" sz="2500" b="1" dirty="0" smtClean="0">
                <a:solidFill>
                  <a:srgbClr val="0000FF"/>
                </a:solidFill>
                <a:effectLst>
                  <a:outerShdw blurRad="31750" dist="25400" dir="5400000" algn="tl" rotWithShape="0">
                    <a:srgbClr val="000000">
                      <a:alpha val="25000"/>
                    </a:srgbClr>
                  </a:outerShdw>
                </a:effectLst>
                <a:latin typeface="Candara" pitchFamily="34" charset="0"/>
              </a:rPr>
              <a:t>Early presentation in the health center/ hospital helps to reduce mortality rate.</a:t>
            </a:r>
          </a:p>
          <a:p>
            <a:r>
              <a:rPr lang="en-US" sz="2500" b="1" dirty="0">
                <a:solidFill>
                  <a:srgbClr val="0000FF"/>
                </a:solidFill>
                <a:effectLst>
                  <a:outerShdw blurRad="31750" dist="25400" dir="5400000" algn="tl" rotWithShape="0">
                    <a:srgbClr val="000000">
                      <a:alpha val="25000"/>
                    </a:srgbClr>
                  </a:outerShdw>
                </a:effectLst>
                <a:latin typeface="Candara" pitchFamily="34" charset="0"/>
              </a:rPr>
              <a:t>Best mode of prevention remains;</a:t>
            </a:r>
          </a:p>
          <a:p>
            <a:pPr>
              <a:buFont typeface="Wingdings" pitchFamily="2" charset="2"/>
              <a:buChar char="ü"/>
            </a:pPr>
            <a:r>
              <a:rPr lang="en-US" sz="2500" b="1" dirty="0">
                <a:solidFill>
                  <a:srgbClr val="0000FF"/>
                </a:solidFill>
                <a:effectLst>
                  <a:outerShdw blurRad="31750" dist="25400" dir="5400000" algn="tl" rotWithShape="0">
                    <a:srgbClr val="000000">
                      <a:alpha val="25000"/>
                    </a:srgbClr>
                  </a:outerShdw>
                </a:effectLst>
                <a:latin typeface="Candara" pitchFamily="34" charset="0"/>
              </a:rPr>
              <a:t>Proper sensitization/Health education</a:t>
            </a:r>
          </a:p>
          <a:p>
            <a:pPr>
              <a:buFont typeface="Wingdings" pitchFamily="2" charset="2"/>
              <a:buChar char="ü"/>
            </a:pPr>
            <a:r>
              <a:rPr lang="en-US" sz="2500" b="1" dirty="0">
                <a:solidFill>
                  <a:srgbClr val="0000FF"/>
                </a:solidFill>
                <a:effectLst>
                  <a:outerShdw blurRad="31750" dist="25400" dir="5400000" algn="tl" rotWithShape="0">
                    <a:srgbClr val="000000">
                      <a:alpha val="25000"/>
                    </a:srgbClr>
                  </a:outerShdw>
                </a:effectLst>
                <a:latin typeface="Candara" pitchFamily="34" charset="0"/>
              </a:rPr>
              <a:t>Proper sanitation and good personal hygiene especially hand washing with soap and running water.</a:t>
            </a:r>
          </a:p>
          <a:p>
            <a:pPr>
              <a:buNone/>
            </a:pPr>
            <a:endParaRPr lang="en-US" sz="4400" dirty="0"/>
          </a:p>
          <a:p>
            <a:pPr marL="109728" indent="0">
              <a:lnSpc>
                <a:spcPct val="150000"/>
              </a:lnSpc>
              <a:buNone/>
            </a:pPr>
            <a:endParaRPr lang="en-US" sz="2500" b="1" dirty="0" smtClean="0">
              <a:solidFill>
                <a:srgbClr val="0000FF"/>
              </a:solidFill>
              <a:effectLst>
                <a:outerShdw blurRad="31750" dist="25400" dir="5400000" algn="tl" rotWithShape="0">
                  <a:srgbClr val="000000">
                    <a:alpha val="25000"/>
                  </a:srgbClr>
                </a:outerShdw>
              </a:effectLst>
              <a:latin typeface="Candara" pitchFamily="34" charset="0"/>
            </a:endParaRP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7086600"/>
          </a:xfrm>
        </p:spPr>
        <p:txBody>
          <a:bodyPr>
            <a:normAutofit fontScale="85000" lnSpcReduction="20000"/>
          </a:bodyPr>
          <a:lstStyle/>
          <a:p>
            <a:pPr>
              <a:buNone/>
            </a:pPr>
            <a:r>
              <a:rPr lang="en-US" sz="3100" b="1" dirty="0" smtClean="0">
                <a:solidFill>
                  <a:srgbClr val="FF0000"/>
                </a:solidFill>
                <a:effectLst>
                  <a:outerShdw blurRad="31750" dist="25400" dir="5400000" algn="tl" rotWithShape="0">
                    <a:srgbClr val="000000">
                      <a:alpha val="25000"/>
                    </a:srgbClr>
                  </a:outerShdw>
                </a:effectLst>
                <a:latin typeface="Candara" pitchFamily="34" charset="0"/>
              </a:rPr>
              <a:t>REFERENCES</a:t>
            </a:r>
            <a:endParaRPr lang="en-US" sz="3100" b="1" dirty="0">
              <a:solidFill>
                <a:srgbClr val="FF0000"/>
              </a:solidFill>
              <a:effectLst>
                <a:outerShdw blurRad="31750" dist="25400" dir="5400000" algn="tl" rotWithShape="0">
                  <a:srgbClr val="000000">
                    <a:alpha val="25000"/>
                  </a:srgbClr>
                </a:outerShdw>
              </a:effectLst>
              <a:latin typeface="Candara" pitchFamily="34" charset="0"/>
            </a:endParaRPr>
          </a:p>
          <a:p>
            <a:pPr>
              <a:buFont typeface="Wingdings" panose="05000000000000000000" pitchFamily="2" charset="2"/>
              <a:buChar char="v"/>
            </a:pPr>
            <a:r>
              <a:rPr lang="en-US" sz="2600" b="1" dirty="0">
                <a:solidFill>
                  <a:srgbClr val="0000FF"/>
                </a:solidFill>
                <a:effectLst>
                  <a:outerShdw blurRad="31750" dist="25400" dir="5400000" algn="tl" rotWithShape="0">
                    <a:srgbClr val="000000">
                      <a:alpha val="25000"/>
                    </a:srgbClr>
                  </a:outerShdw>
                </a:effectLst>
                <a:latin typeface="Candara" pitchFamily="34" charset="0"/>
              </a:rPr>
              <a:t>"Ebola virus disease fact sheet No 103". World Health Organization; March 2014.</a:t>
            </a:r>
          </a:p>
          <a:p>
            <a:pPr>
              <a:buFont typeface="Wingdings" panose="05000000000000000000" pitchFamily="2" charset="2"/>
              <a:buChar char="v"/>
            </a:pPr>
            <a:r>
              <a:rPr lang="en-US" sz="2600" b="1" dirty="0">
                <a:solidFill>
                  <a:srgbClr val="0000FF"/>
                </a:solidFill>
                <a:effectLst>
                  <a:outerShdw blurRad="31750" dist="25400" dir="5400000" algn="tl" rotWithShape="0">
                    <a:srgbClr val="000000">
                      <a:alpha val="25000"/>
                    </a:srgbClr>
                  </a:outerShdw>
                </a:effectLst>
                <a:latin typeface="Candara" pitchFamily="34" charset="0"/>
              </a:rPr>
              <a:t>"Ebola Viral Disease Outbreak - West Africa, 2014". CDC June 27, </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2014.</a:t>
            </a:r>
            <a:endParaRPr lang="en-US" sz="2600" b="1" dirty="0">
              <a:solidFill>
                <a:srgbClr val="0000FF"/>
              </a:solidFill>
              <a:effectLst>
                <a:outerShdw blurRad="31750" dist="25400" dir="5400000" algn="tl" rotWithShape="0">
                  <a:srgbClr val="000000">
                    <a:alpha val="25000"/>
                  </a:srgbClr>
                </a:outerShdw>
              </a:effectLst>
              <a:latin typeface="Candara" pitchFamily="34" charset="0"/>
            </a:endParaRPr>
          </a:p>
          <a:p>
            <a:pPr>
              <a:buFont typeface="Wingdings" panose="05000000000000000000" pitchFamily="2" charset="2"/>
              <a:buChar char="v"/>
            </a:pPr>
            <a:r>
              <a:rPr lang="en-US" sz="2600" b="1" dirty="0">
                <a:solidFill>
                  <a:srgbClr val="0000FF"/>
                </a:solidFill>
                <a:effectLst>
                  <a:outerShdw blurRad="31750" dist="25400" dir="5400000" algn="tl" rotWithShape="0">
                    <a:srgbClr val="000000">
                      <a:alpha val="25000"/>
                    </a:srgbClr>
                  </a:outerShdw>
                </a:effectLst>
                <a:latin typeface="Candara" pitchFamily="34" charset="0"/>
              </a:rPr>
              <a:t>Gatherer, D (August </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2014) </a:t>
            </a:r>
            <a:r>
              <a:rPr lang="en-US" sz="2600" b="1" dirty="0">
                <a:solidFill>
                  <a:srgbClr val="0000FF"/>
                </a:solidFill>
                <a:effectLst>
                  <a:outerShdw blurRad="31750" dist="25400" dir="5400000" algn="tl" rotWithShape="0">
                    <a:srgbClr val="000000">
                      <a:alpha val="25000"/>
                    </a:srgbClr>
                  </a:outerShdw>
                </a:effectLst>
                <a:latin typeface="Candara" pitchFamily="34" charset="0"/>
              </a:rPr>
              <a:t>"The 2014 Ebola virus disease outbreak in West Africa: "The Journal of general virology 95 (pt. 8</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a:t>
            </a:r>
            <a:endParaRPr lang="en-US" sz="2600" b="1" dirty="0">
              <a:solidFill>
                <a:srgbClr val="0000FF"/>
              </a:solidFill>
              <a:effectLst>
                <a:outerShdw blurRad="31750" dist="25400" dir="5400000" algn="tl" rotWithShape="0">
                  <a:srgbClr val="000000">
                    <a:alpha val="25000"/>
                  </a:srgbClr>
                </a:outerShdw>
              </a:effectLst>
              <a:latin typeface="Candara" pitchFamily="34" charset="0"/>
            </a:endParaRPr>
          </a:p>
          <a:p>
            <a:pPr>
              <a:buFont typeface="Wingdings" panose="05000000000000000000" pitchFamily="2" charset="2"/>
              <a:buChar char="v"/>
            </a:pPr>
            <a:r>
              <a:rPr lang="en-US" sz="2600" b="1" dirty="0" err="1">
                <a:solidFill>
                  <a:srgbClr val="0000FF"/>
                </a:solidFill>
                <a:effectLst>
                  <a:outerShdw blurRad="31750" dist="25400" dir="5400000" algn="tl" rotWithShape="0">
                    <a:srgbClr val="000000">
                      <a:alpha val="25000"/>
                    </a:srgbClr>
                  </a:outerShdw>
                </a:effectLst>
                <a:latin typeface="Candara" pitchFamily="34" charset="0"/>
              </a:rPr>
              <a:t>Grolla</a:t>
            </a:r>
            <a:r>
              <a:rPr lang="en-US" sz="2600" b="1" dirty="0">
                <a:solidFill>
                  <a:srgbClr val="0000FF"/>
                </a:solidFill>
                <a:effectLst>
                  <a:outerShdw blurRad="31750" dist="25400" dir="5400000" algn="tl" rotWithShape="0">
                    <a:srgbClr val="000000">
                      <a:alpha val="25000"/>
                    </a:srgbClr>
                  </a:outerShdw>
                </a:effectLst>
                <a:latin typeface="Candara" pitchFamily="34" charset="0"/>
              </a:rPr>
              <a:t>, A; </a:t>
            </a:r>
            <a:r>
              <a:rPr lang="en-US" sz="2600" b="1" dirty="0" err="1" smtClean="0">
                <a:solidFill>
                  <a:srgbClr val="0000FF"/>
                </a:solidFill>
                <a:effectLst>
                  <a:outerShdw blurRad="31750" dist="25400" dir="5400000" algn="tl" rotWithShape="0">
                    <a:srgbClr val="000000">
                      <a:alpha val="25000"/>
                    </a:srgbClr>
                  </a:outerShdw>
                </a:effectLst>
                <a:latin typeface="Candara" pitchFamily="34" charset="0"/>
              </a:rPr>
              <a:t>Lucht</a:t>
            </a:r>
            <a:r>
              <a:rPr lang="en-US" sz="2600" b="1" dirty="0">
                <a:solidFill>
                  <a:srgbClr val="0000FF"/>
                </a:solidFill>
                <a:effectLst>
                  <a:outerShdw blurRad="31750" dist="25400" dir="5400000" algn="tl" rotWithShape="0">
                    <a:srgbClr val="000000">
                      <a:alpha val="25000"/>
                    </a:srgbClr>
                  </a:outerShdw>
                </a:effectLst>
                <a:latin typeface="Candara" pitchFamily="34" charset="0"/>
              </a:rPr>
              <a:t>, A; Dick, D; Strong, J.E; </a:t>
            </a:r>
            <a:r>
              <a:rPr lang="en-US" sz="2600" b="1" dirty="0" err="1">
                <a:solidFill>
                  <a:srgbClr val="0000FF"/>
                </a:solidFill>
                <a:effectLst>
                  <a:outerShdw blurRad="31750" dist="25400" dir="5400000" algn="tl" rotWithShape="0">
                    <a:srgbClr val="000000">
                      <a:alpha val="25000"/>
                    </a:srgbClr>
                  </a:outerShdw>
                </a:effectLst>
                <a:latin typeface="Candara" pitchFamily="34" charset="0"/>
              </a:rPr>
              <a:t>Feldmann</a:t>
            </a:r>
            <a:r>
              <a:rPr lang="en-US" sz="2600" b="1" dirty="0">
                <a:solidFill>
                  <a:srgbClr val="0000FF"/>
                </a:solidFill>
                <a:effectLst>
                  <a:outerShdw blurRad="31750" dist="25400" dir="5400000" algn="tl" rotWithShape="0">
                    <a:srgbClr val="000000">
                      <a:alpha val="25000"/>
                    </a:srgbClr>
                  </a:outerShdw>
                </a:effectLst>
                <a:latin typeface="Candara" pitchFamily="34" charset="0"/>
              </a:rPr>
              <a:t>, H; (2005) "Laboratory diagnosis of Ebola and Marburg </a:t>
            </a:r>
            <a:r>
              <a:rPr lang="en-US" sz="2600" b="1" dirty="0" err="1">
                <a:solidFill>
                  <a:srgbClr val="0000FF"/>
                </a:solidFill>
                <a:effectLst>
                  <a:outerShdw blurRad="31750" dist="25400" dir="5400000" algn="tl" rotWithShape="0">
                    <a:srgbClr val="000000">
                      <a:alpha val="25000"/>
                    </a:srgbClr>
                  </a:outerShdw>
                </a:effectLst>
                <a:latin typeface="Candara" pitchFamily="34" charset="0"/>
              </a:rPr>
              <a:t>haemorrhagic</a:t>
            </a:r>
            <a:r>
              <a:rPr lang="en-US" sz="2600" b="1" dirty="0">
                <a:solidFill>
                  <a:srgbClr val="0000FF"/>
                </a:solidFill>
                <a:effectLst>
                  <a:outerShdw blurRad="31750" dist="25400" dir="5400000" algn="tl" rotWithShape="0">
                    <a:srgbClr val="000000">
                      <a:alpha val="25000"/>
                    </a:srgbClr>
                  </a:outerShdw>
                </a:effectLst>
                <a:latin typeface="Candara" pitchFamily="34" charset="0"/>
              </a:rPr>
              <a:t> fever" Bull Soc. </a:t>
            </a:r>
            <a:r>
              <a:rPr lang="en-US" sz="2600" b="1" dirty="0" err="1">
                <a:solidFill>
                  <a:srgbClr val="0000FF"/>
                </a:solidFill>
                <a:effectLst>
                  <a:outerShdw blurRad="31750" dist="25400" dir="5400000" algn="tl" rotWithShape="0">
                    <a:srgbClr val="000000">
                      <a:alpha val="25000"/>
                    </a:srgbClr>
                  </a:outerShdw>
                </a:effectLst>
                <a:latin typeface="Candara" pitchFamily="34" charset="0"/>
              </a:rPr>
              <a:t>Pathol</a:t>
            </a:r>
            <a:r>
              <a:rPr lang="en-US" sz="2600" b="1" dirty="0">
                <a:solidFill>
                  <a:srgbClr val="0000FF"/>
                </a:solidFill>
                <a:effectLst>
                  <a:outerShdw blurRad="31750" dist="25400" dir="5400000" algn="tl" rotWithShape="0">
                    <a:srgbClr val="000000">
                      <a:alpha val="25000"/>
                    </a:srgbClr>
                  </a:outerShdw>
                </a:effectLst>
                <a:latin typeface="Candara" pitchFamily="34" charset="0"/>
              </a:rPr>
              <a:t>. </a:t>
            </a:r>
            <a:r>
              <a:rPr lang="en-US" sz="2600" b="1" dirty="0" err="1">
                <a:solidFill>
                  <a:srgbClr val="0000FF"/>
                </a:solidFill>
                <a:effectLst>
                  <a:outerShdw blurRad="31750" dist="25400" dir="5400000" algn="tl" rotWithShape="0">
                    <a:srgbClr val="000000">
                      <a:alpha val="25000"/>
                    </a:srgbClr>
                  </a:outerShdw>
                </a:effectLst>
                <a:latin typeface="Candara" pitchFamily="34" charset="0"/>
              </a:rPr>
              <a:t>Exot</a:t>
            </a:r>
            <a:r>
              <a:rPr lang="en-US" sz="2600" b="1" dirty="0">
                <a:solidFill>
                  <a:srgbClr val="0000FF"/>
                </a:solidFill>
                <a:effectLst>
                  <a:outerShdw blurRad="31750" dist="25400" dir="5400000" algn="tl" rotWithShape="0">
                    <a:srgbClr val="000000">
                      <a:alpha val="25000"/>
                    </a:srgbClr>
                  </a:outerShdw>
                </a:effectLst>
                <a:latin typeface="Candara" pitchFamily="34" charset="0"/>
              </a:rPr>
              <a:t> </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98(3</a:t>
            </a:r>
            <a:r>
              <a:rPr lang="en-US" sz="2600" b="1" dirty="0">
                <a:solidFill>
                  <a:srgbClr val="0000FF"/>
                </a:solidFill>
                <a:effectLst>
                  <a:outerShdw blurRad="31750" dist="25400" dir="5400000" algn="tl" rotWithShape="0">
                    <a:srgbClr val="000000">
                      <a:alpha val="25000"/>
                    </a:srgbClr>
                  </a:outerShdw>
                </a:effectLst>
                <a:latin typeface="Candara" pitchFamily="34" charset="0"/>
              </a:rPr>
              <a:t>).</a:t>
            </a:r>
          </a:p>
          <a:p>
            <a:pPr>
              <a:buFont typeface="Wingdings" panose="05000000000000000000" pitchFamily="2" charset="2"/>
              <a:buChar char="v"/>
            </a:pPr>
            <a:r>
              <a:rPr lang="en-US" sz="2600" b="1" dirty="0">
                <a:solidFill>
                  <a:srgbClr val="0000FF"/>
                </a:solidFill>
                <a:effectLst>
                  <a:outerShdw blurRad="31750" dist="25400" dir="5400000" algn="tl" rotWithShape="0">
                    <a:srgbClr val="000000">
                      <a:alpha val="25000"/>
                    </a:srgbClr>
                  </a:outerShdw>
                </a:effectLst>
                <a:latin typeface="Candara" pitchFamily="34" charset="0"/>
              </a:rPr>
              <a:t>Gear, J. </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H; </a:t>
            </a:r>
            <a:r>
              <a:rPr lang="en-US" sz="2600" b="1" dirty="0">
                <a:solidFill>
                  <a:srgbClr val="0000FF"/>
                </a:solidFill>
                <a:effectLst>
                  <a:outerShdw blurRad="31750" dist="25400" dir="5400000" algn="tl" rotWithShape="0">
                    <a:srgbClr val="000000">
                      <a:alpha val="25000"/>
                    </a:srgbClr>
                  </a:outerShdw>
                </a:effectLst>
                <a:latin typeface="Candara" pitchFamily="34" charset="0"/>
              </a:rPr>
              <a:t>(1989) "Clinical aspects of African viral </a:t>
            </a:r>
            <a:r>
              <a:rPr lang="en-US" sz="2600" b="1" dirty="0" err="1">
                <a:solidFill>
                  <a:srgbClr val="0000FF"/>
                </a:solidFill>
                <a:effectLst>
                  <a:outerShdw blurRad="31750" dist="25400" dir="5400000" algn="tl" rotWithShape="0">
                    <a:srgbClr val="000000">
                      <a:alpha val="25000"/>
                    </a:srgbClr>
                  </a:outerShdw>
                </a:effectLst>
                <a:latin typeface="Candara" pitchFamily="34" charset="0"/>
              </a:rPr>
              <a:t>haemorrhagic</a:t>
            </a:r>
            <a:r>
              <a:rPr lang="en-US" sz="2600" b="1" dirty="0">
                <a:solidFill>
                  <a:srgbClr val="0000FF"/>
                </a:solidFill>
                <a:effectLst>
                  <a:outerShdw blurRad="31750" dist="25400" dir="5400000" algn="tl" rotWithShape="0">
                    <a:srgbClr val="000000">
                      <a:alpha val="25000"/>
                    </a:srgbClr>
                  </a:outerShdw>
                </a:effectLst>
                <a:latin typeface="Candara" pitchFamily="34" charset="0"/>
              </a:rPr>
              <a:t> fevers" Review of infectious diseases II </a:t>
            </a:r>
            <a:r>
              <a:rPr lang="en-US" sz="2600" b="1" dirty="0" err="1">
                <a:solidFill>
                  <a:srgbClr val="0000FF"/>
                </a:solidFill>
                <a:effectLst>
                  <a:outerShdw blurRad="31750" dist="25400" dir="5400000" algn="tl" rotWithShape="0">
                    <a:srgbClr val="000000">
                      <a:alpha val="25000"/>
                    </a:srgbClr>
                  </a:outerShdw>
                </a:effectLst>
                <a:latin typeface="Candara" pitchFamily="34" charset="0"/>
              </a:rPr>
              <a:t>Suppl</a:t>
            </a:r>
            <a:r>
              <a:rPr lang="en-US" sz="2600" b="1" dirty="0">
                <a:solidFill>
                  <a:srgbClr val="0000FF"/>
                </a:solidFill>
                <a:effectLst>
                  <a:outerShdw blurRad="31750" dist="25400" dir="5400000" algn="tl" rotWithShape="0">
                    <a:srgbClr val="000000">
                      <a:alpha val="25000"/>
                    </a:srgbClr>
                  </a:outerShdw>
                </a:effectLst>
                <a:latin typeface="Candara" pitchFamily="34" charset="0"/>
              </a:rPr>
              <a:t> </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4.S777-S782.</a:t>
            </a:r>
            <a:endParaRPr lang="en-US" sz="2600" b="1" dirty="0">
              <a:solidFill>
                <a:srgbClr val="0000FF"/>
              </a:solidFill>
              <a:effectLst>
                <a:outerShdw blurRad="31750" dist="25400" dir="5400000" algn="tl" rotWithShape="0">
                  <a:srgbClr val="000000">
                    <a:alpha val="25000"/>
                  </a:srgbClr>
                </a:outerShdw>
              </a:effectLst>
              <a:latin typeface="Candara" pitchFamily="34" charset="0"/>
            </a:endParaRPr>
          </a:p>
          <a:p>
            <a:pPr>
              <a:buFont typeface="Wingdings" panose="05000000000000000000" pitchFamily="2" charset="2"/>
              <a:buChar char="v"/>
            </a:pPr>
            <a:r>
              <a:rPr lang="en-US" sz="2600" b="1" dirty="0" err="1">
                <a:solidFill>
                  <a:srgbClr val="0000FF"/>
                </a:solidFill>
                <a:effectLst>
                  <a:outerShdw blurRad="31750" dist="25400" dir="5400000" algn="tl" rotWithShape="0">
                    <a:srgbClr val="000000">
                      <a:alpha val="25000"/>
                    </a:srgbClr>
                  </a:outerShdw>
                </a:effectLst>
                <a:latin typeface="Candara" pitchFamily="34" charset="0"/>
              </a:rPr>
              <a:t>Bogomolov</a:t>
            </a:r>
            <a:r>
              <a:rPr lang="en-US" sz="2600" b="1" dirty="0">
                <a:solidFill>
                  <a:srgbClr val="0000FF"/>
                </a:solidFill>
                <a:effectLst>
                  <a:outerShdw blurRad="31750" dist="25400" dir="5400000" algn="tl" rotWithShape="0">
                    <a:srgbClr val="000000">
                      <a:alpha val="25000"/>
                    </a:srgbClr>
                  </a:outerShdw>
                </a:effectLst>
                <a:latin typeface="Candara" pitchFamily="34" charset="0"/>
              </a:rPr>
              <a:t>, B.P (1998) "Differential </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diagnosis </a:t>
            </a:r>
            <a:r>
              <a:rPr lang="en-US" sz="2600" b="1" dirty="0">
                <a:solidFill>
                  <a:srgbClr val="0000FF"/>
                </a:solidFill>
                <a:effectLst>
                  <a:outerShdw blurRad="31750" dist="25400" dir="5400000" algn="tl" rotWithShape="0">
                    <a:srgbClr val="000000">
                      <a:alpha val="25000"/>
                    </a:srgbClr>
                  </a:outerShdw>
                </a:effectLst>
                <a:latin typeface="Candara" pitchFamily="34" charset="0"/>
              </a:rPr>
              <a:t>of infectious </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diagnosis with </a:t>
            </a:r>
            <a:r>
              <a:rPr lang="en-US" sz="2600" b="1" dirty="0" err="1">
                <a:solidFill>
                  <a:srgbClr val="0000FF"/>
                </a:solidFill>
                <a:effectLst>
                  <a:outerShdw blurRad="31750" dist="25400" dir="5400000" algn="tl" rotWithShape="0">
                    <a:srgbClr val="000000">
                      <a:alpha val="25000"/>
                    </a:srgbClr>
                  </a:outerShdw>
                </a:effectLst>
                <a:latin typeface="Candara" pitchFamily="34" charset="0"/>
              </a:rPr>
              <a:t>haemorrhagic</a:t>
            </a:r>
            <a:r>
              <a:rPr lang="en-US" sz="2600" b="1" dirty="0">
                <a:solidFill>
                  <a:srgbClr val="0000FF"/>
                </a:solidFill>
                <a:effectLst>
                  <a:outerShdw blurRad="31750" dist="25400" dir="5400000" algn="tl" rotWithShape="0">
                    <a:srgbClr val="000000">
                      <a:alpha val="25000"/>
                    </a:srgbClr>
                  </a:outerShdw>
                </a:effectLst>
                <a:latin typeface="Candara" pitchFamily="34" charset="0"/>
              </a:rPr>
              <a:t> syndrome". </a:t>
            </a:r>
            <a:r>
              <a:rPr lang="en-US" sz="2600" b="1" dirty="0" err="1" smtClean="0">
                <a:solidFill>
                  <a:srgbClr val="0000FF"/>
                </a:solidFill>
                <a:effectLst>
                  <a:outerShdw blurRad="31750" dist="25400" dir="5400000" algn="tl" rotWithShape="0">
                    <a:srgbClr val="000000">
                      <a:alpha val="25000"/>
                    </a:srgbClr>
                  </a:outerShdw>
                </a:effectLst>
                <a:latin typeface="Candara" pitchFamily="34" charset="0"/>
              </a:rPr>
              <a:t>Terapevticheskii</a:t>
            </a:r>
            <a:r>
              <a:rPr lang="en-US" sz="2600" b="1" dirty="0">
                <a:solidFill>
                  <a:srgbClr val="0000FF"/>
                </a:solidFill>
                <a:effectLst>
                  <a:outerShdw blurRad="31750" dist="25400" dir="5400000" algn="tl" rotWithShape="0">
                    <a:srgbClr val="000000">
                      <a:alpha val="25000"/>
                    </a:srgbClr>
                  </a:outerShdw>
                </a:effectLst>
                <a:latin typeface="Candara" pitchFamily="34" charset="0"/>
              </a:rPr>
              <a:t>. </a:t>
            </a:r>
            <a:r>
              <a:rPr lang="en-US" sz="2600" b="1" dirty="0" err="1">
                <a:solidFill>
                  <a:srgbClr val="0000FF"/>
                </a:solidFill>
                <a:effectLst>
                  <a:outerShdw blurRad="31750" dist="25400" dir="5400000" algn="tl" rotWithShape="0">
                    <a:srgbClr val="000000">
                      <a:alpha val="25000"/>
                    </a:srgbClr>
                  </a:outerShdw>
                </a:effectLst>
                <a:latin typeface="Candara" pitchFamily="34" charset="0"/>
              </a:rPr>
              <a:t>arkhiv</a:t>
            </a:r>
            <a:r>
              <a:rPr lang="en-US" sz="2600" b="1" dirty="0">
                <a:solidFill>
                  <a:srgbClr val="0000FF"/>
                </a:solidFill>
                <a:effectLst>
                  <a:outerShdw blurRad="31750" dist="25400" dir="5400000" algn="tl" rotWithShape="0">
                    <a:srgbClr val="000000">
                      <a:alpha val="25000"/>
                    </a:srgbClr>
                  </a:outerShdw>
                </a:effectLst>
                <a:latin typeface="Candara" pitchFamily="34" charset="0"/>
              </a:rPr>
              <a:t> 70(4): </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63-68.</a:t>
            </a:r>
            <a:endParaRPr lang="en-US" sz="2600" b="1" dirty="0">
              <a:solidFill>
                <a:srgbClr val="0000FF"/>
              </a:solidFill>
              <a:effectLst>
                <a:outerShdw blurRad="31750" dist="25400" dir="5400000" algn="tl" rotWithShape="0">
                  <a:srgbClr val="000000">
                    <a:alpha val="25000"/>
                  </a:srgbClr>
                </a:outerShdw>
              </a:effectLst>
              <a:latin typeface="Candara" pitchFamily="34" charset="0"/>
            </a:endParaRPr>
          </a:p>
          <a:p>
            <a:pPr>
              <a:buFont typeface="Wingdings" panose="05000000000000000000" pitchFamily="2" charset="2"/>
              <a:buChar char="v"/>
            </a:pPr>
            <a:r>
              <a:rPr lang="en-US" sz="2600" b="1" dirty="0" err="1">
                <a:solidFill>
                  <a:srgbClr val="0000FF"/>
                </a:solidFill>
                <a:effectLst>
                  <a:outerShdw blurRad="31750" dist="25400" dir="5400000" algn="tl" rotWithShape="0">
                    <a:srgbClr val="000000">
                      <a:alpha val="25000"/>
                    </a:srgbClr>
                  </a:outerShdw>
                </a:effectLst>
                <a:latin typeface="Candara" pitchFamily="34" charset="0"/>
              </a:rPr>
              <a:t>Saphire</a:t>
            </a:r>
            <a:r>
              <a:rPr lang="en-US" sz="2600" b="1" dirty="0">
                <a:solidFill>
                  <a:srgbClr val="0000FF"/>
                </a:solidFill>
                <a:effectLst>
                  <a:outerShdw blurRad="31750" dist="25400" dir="5400000" algn="tl" rotWithShape="0">
                    <a:srgbClr val="000000">
                      <a:alpha val="25000"/>
                    </a:srgbClr>
                  </a:outerShdw>
                </a:effectLst>
                <a:latin typeface="Candara" pitchFamily="34" charset="0"/>
              </a:rPr>
              <a:t>, E.O (November, 2013) "An update on the use of antibodies against the </a:t>
            </a:r>
            <a:r>
              <a:rPr lang="en-US" sz="2600" b="1" dirty="0" err="1">
                <a:solidFill>
                  <a:srgbClr val="0000FF"/>
                </a:solidFill>
                <a:effectLst>
                  <a:outerShdw blurRad="31750" dist="25400" dir="5400000" algn="tl" rotWithShape="0">
                    <a:srgbClr val="000000">
                      <a:alpha val="25000"/>
                    </a:srgbClr>
                  </a:outerShdw>
                </a:effectLst>
                <a:latin typeface="Candara" pitchFamily="34" charset="0"/>
              </a:rPr>
              <a:t>filoviruses</a:t>
            </a:r>
            <a:r>
              <a:rPr lang="en-US" sz="2600" b="1" dirty="0">
                <a:solidFill>
                  <a:srgbClr val="0000FF"/>
                </a:solidFill>
                <a:effectLst>
                  <a:outerShdw blurRad="31750" dist="25400" dir="5400000" algn="tl" rotWithShape="0">
                    <a:srgbClr val="000000">
                      <a:alpha val="25000"/>
                    </a:srgbClr>
                  </a:outerShdw>
                </a:effectLst>
                <a:latin typeface="Candara" pitchFamily="34" charset="0"/>
              </a:rPr>
              <a:t>" Immunotherapy 5 (11): 1221 </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 33.</a:t>
            </a:r>
            <a:endParaRPr lang="en-US" sz="2600" b="1" dirty="0">
              <a:solidFill>
                <a:srgbClr val="0000FF"/>
              </a:solidFill>
              <a:effectLst>
                <a:outerShdw blurRad="31750" dist="25400" dir="5400000" algn="tl" rotWithShape="0">
                  <a:srgbClr val="000000">
                    <a:alpha val="25000"/>
                  </a:srgbClr>
                </a:outerShdw>
              </a:effectLst>
              <a:latin typeface="Candara" pitchFamily="34" charset="0"/>
            </a:endParaRPr>
          </a:p>
          <a:p>
            <a:pPr>
              <a:buFont typeface="Wingdings" panose="05000000000000000000" pitchFamily="2" charset="2"/>
              <a:buChar char="v"/>
            </a:pPr>
            <a:r>
              <a:rPr lang="en-US" sz="2600" b="1" dirty="0">
                <a:solidFill>
                  <a:srgbClr val="0000FF"/>
                </a:solidFill>
                <a:effectLst>
                  <a:outerShdw blurRad="31750" dist="25400" dir="5400000" algn="tl" rotWithShape="0">
                    <a:srgbClr val="000000">
                      <a:alpha val="25000"/>
                    </a:srgbClr>
                  </a:outerShdw>
                </a:effectLst>
                <a:latin typeface="Candara" pitchFamily="34" charset="0"/>
              </a:rPr>
              <a:t>"</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Mystery </a:t>
            </a:r>
            <a:r>
              <a:rPr lang="en-US" sz="2600" b="1" dirty="0">
                <a:solidFill>
                  <a:srgbClr val="0000FF"/>
                </a:solidFill>
                <a:effectLst>
                  <a:outerShdw blurRad="31750" dist="25400" dir="5400000" algn="tl" rotWithShape="0">
                    <a:srgbClr val="000000">
                      <a:alpha val="25000"/>
                    </a:srgbClr>
                  </a:outerShdw>
                </a:effectLst>
                <a:latin typeface="Candara" pitchFamily="34" charset="0"/>
              </a:rPr>
              <a:t>Ebola virus serum manufactured by San Diego firm" Los Angeles Times August 4, </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2014.</a:t>
            </a:r>
            <a:endParaRPr lang="en-US" sz="2600" b="1" dirty="0">
              <a:solidFill>
                <a:srgbClr val="0000FF"/>
              </a:solidFill>
              <a:effectLst>
                <a:outerShdw blurRad="31750" dist="25400" dir="5400000" algn="tl" rotWithShape="0">
                  <a:srgbClr val="000000">
                    <a:alpha val="25000"/>
                  </a:srgbClr>
                </a:outerShdw>
              </a:effectLst>
              <a:latin typeface="Candara" pitchFamily="34" charset="0"/>
            </a:endParaRPr>
          </a:p>
          <a:p>
            <a:pPr>
              <a:buFont typeface="Wingdings" panose="05000000000000000000" pitchFamily="2" charset="2"/>
              <a:buChar char="v"/>
            </a:pPr>
            <a:r>
              <a:rPr lang="en-US" sz="2600" b="1" dirty="0" err="1" smtClean="0">
                <a:solidFill>
                  <a:srgbClr val="0000FF"/>
                </a:solidFill>
                <a:effectLst>
                  <a:outerShdw blurRad="31750" dist="25400" dir="5400000" algn="tl" rotWithShape="0">
                    <a:srgbClr val="000000">
                      <a:alpha val="25000"/>
                    </a:srgbClr>
                  </a:outerShdw>
                </a:effectLst>
                <a:latin typeface="Candara" pitchFamily="34" charset="0"/>
              </a:rPr>
              <a:t>Falase</a:t>
            </a:r>
            <a:r>
              <a:rPr lang="en-US" sz="2600" b="1" dirty="0">
                <a:solidFill>
                  <a:srgbClr val="0000FF"/>
                </a:solidFill>
                <a:effectLst>
                  <a:outerShdw blurRad="31750" dist="25400" dir="5400000" algn="tl" rotWithShape="0">
                    <a:srgbClr val="000000">
                      <a:alpha val="25000"/>
                    </a:srgbClr>
                  </a:outerShdw>
                </a:effectLst>
                <a:latin typeface="Candara" pitchFamily="34" charset="0"/>
              </a:rPr>
              <a:t>, A.O; </a:t>
            </a:r>
            <a:r>
              <a:rPr lang="en-US" sz="2600" b="1" dirty="0" err="1">
                <a:solidFill>
                  <a:srgbClr val="0000FF"/>
                </a:solidFill>
                <a:effectLst>
                  <a:outerShdw blurRad="31750" dist="25400" dir="5400000" algn="tl" rotWithShape="0">
                    <a:srgbClr val="000000">
                      <a:alpha val="25000"/>
                    </a:srgbClr>
                  </a:outerShdw>
                </a:effectLst>
                <a:latin typeface="Candara" pitchFamily="34" charset="0"/>
              </a:rPr>
              <a:t>Akinkugbe</a:t>
            </a:r>
            <a:r>
              <a:rPr lang="en-US" sz="2600" b="1" dirty="0">
                <a:solidFill>
                  <a:srgbClr val="0000FF"/>
                </a:solidFill>
                <a:effectLst>
                  <a:outerShdw blurRad="31750" dist="25400" dir="5400000" algn="tl" rotWithShape="0">
                    <a:srgbClr val="000000">
                      <a:alpha val="25000"/>
                    </a:srgbClr>
                  </a:outerShdw>
                </a:effectLst>
                <a:latin typeface="Candara" pitchFamily="34" charset="0"/>
              </a:rPr>
              <a:t>, O.O; (2007) "A compendium of clinical medicine" Spectrum Books Limited, Ibadan, Nigeria </a:t>
            </a:r>
            <a:r>
              <a:rPr lang="en-US" sz="2600" b="1" dirty="0" err="1">
                <a:solidFill>
                  <a:srgbClr val="0000FF"/>
                </a:solidFill>
                <a:effectLst>
                  <a:outerShdw blurRad="31750" dist="25400" dir="5400000" algn="tl" rotWithShape="0">
                    <a:srgbClr val="000000">
                      <a:alpha val="25000"/>
                    </a:srgbClr>
                  </a:outerShdw>
                </a:effectLst>
                <a:latin typeface="Candara" pitchFamily="34" charset="0"/>
              </a:rPr>
              <a:t>pgs</a:t>
            </a:r>
            <a:r>
              <a:rPr lang="en-US" sz="2600" b="1" dirty="0">
                <a:solidFill>
                  <a:srgbClr val="0000FF"/>
                </a:solidFill>
                <a:effectLst>
                  <a:outerShdw blurRad="31750" dist="25400" dir="5400000" algn="tl" rotWithShape="0">
                    <a:srgbClr val="000000">
                      <a:alpha val="25000"/>
                    </a:srgbClr>
                  </a:outerShdw>
                </a:effectLst>
                <a:latin typeface="Candara" pitchFamily="34" charset="0"/>
              </a:rPr>
              <a:t> </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668-9.</a:t>
            </a:r>
            <a:endParaRPr lang="en-US" sz="2600" b="1" dirty="0">
              <a:solidFill>
                <a:srgbClr val="0000FF"/>
              </a:solidFill>
              <a:effectLst>
                <a:outerShdw blurRad="31750" dist="25400" dir="5400000" algn="tl" rotWithShape="0">
                  <a:srgbClr val="000000">
                    <a:alpha val="25000"/>
                  </a:srgbClr>
                </a:outerShdw>
              </a:effectLst>
              <a:latin typeface="Candara" pitchFamily="34" charset="0"/>
            </a:endParaRPr>
          </a:p>
          <a:p>
            <a:pPr>
              <a:buFont typeface="Wingdings" panose="05000000000000000000" pitchFamily="2" charset="2"/>
              <a:buChar char="v"/>
            </a:pP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a:t>
            </a:r>
            <a:r>
              <a:rPr lang="en-US" sz="2600" b="1" dirty="0">
                <a:solidFill>
                  <a:srgbClr val="0000FF"/>
                </a:solidFill>
                <a:effectLst>
                  <a:outerShdw blurRad="31750" dist="25400" dir="5400000" algn="tl" rotWithShape="0">
                    <a:srgbClr val="000000">
                      <a:alpha val="25000"/>
                    </a:srgbClr>
                  </a:outerShdw>
                </a:effectLst>
                <a:latin typeface="Candara" pitchFamily="34" charset="0"/>
              </a:rPr>
              <a:t>Ebola Virus disease fact sheet" produced by Federal Ministry of Health, Health promotion Division in collaboration with Nigeria Centre for Disease Control, Abuja (August, 2014</a:t>
            </a:r>
            <a:r>
              <a:rPr lang="en-US" sz="2600" b="1" dirty="0" smtClean="0">
                <a:solidFill>
                  <a:srgbClr val="0000FF"/>
                </a:solidFill>
                <a:effectLst>
                  <a:outerShdw blurRad="31750" dist="25400" dir="5400000" algn="tl" rotWithShape="0">
                    <a:srgbClr val="000000">
                      <a:alpha val="25000"/>
                    </a:srgbClr>
                  </a:outerShdw>
                </a:effectLst>
                <a:latin typeface="Candara" pitchFamily="34" charset="0"/>
              </a:rPr>
              <a:t>).</a:t>
            </a:r>
            <a:endParaRPr lang="en-US" sz="2600" b="1" dirty="0">
              <a:solidFill>
                <a:srgbClr val="0000FF"/>
              </a:solidFill>
              <a:effectLst>
                <a:outerShdw blurRad="31750" dist="25400" dir="5400000" algn="tl" rotWithShape="0">
                  <a:srgbClr val="000000">
                    <a:alpha val="25000"/>
                  </a:srgbClr>
                </a:outerShdw>
              </a:effectLst>
              <a:latin typeface="Candara" pitchFamily="34" charset="0"/>
            </a:endParaRPr>
          </a:p>
        </p:txBody>
      </p:sp>
      <p:sp>
        <p:nvSpPr>
          <p:cNvPr id="4098" name="AutoShape 2" descr="data:image/jpeg;base64,/9j/4AAQSkZJRgABAQAAAQABAAD/2wCEAAkGBxQSEhUUExQWFhUXGBUYGBUYFxUXFxgZGhcXFxgYFhUYHSggGBolHBgVITEiJSksLi4uFx8zODMsNygtLisBCgoKDg0OGxAQGywkICQsLDAsLCwsLCwsLCwsLCwsLCwsLCwsLCwsLCwsLCwsLCwsLCwsLCwsLCwsLCwsLCwsLP/AABEIALsBDQMBEQACEQEDEQH/xAAcAAEAAgIDAQAAAAAAAAAAAAAABAUDBgECBwj/xABCEAABAwEEBAgMBQUAAwEAAAABAAIDEQQSITEFBkFRExQiYXGBkdEHMjNCQ1NykqGxssFSYoLC8BUjouHxJCVzFv/EABoBAQADAQEBAAAAAAAAAAAAAAABAgMEBQb/xAAxEQACAgEDAwIEBgICAwAAAAAAAQIDERIhMQQTQSJRYXGBsQUjMpGhwTPwQ9EUQmL/2gAMAwEAAhEDEQA/APYrDY4zGz+2zxG+a3cOZAZ+Ix+rZ7re5AOIx+rZ7re5AOIx+rZ7re5AOIx+rZ7re5AOIx+rZ7re5AOIx+rZ7re5AOIx+rZ7re5AOIx+rZ7re5AOIx+rZ7re5AOIx+rZ7re5AOIx+rZ7re5AOIx+rZ7re5AOIx+rZ7re5AOJR+rZ7re5AOJR+rZ7re5AOJR+rZ7re5AOIx+rZ7re5AOIx+rZ7re5AOIx+rZ7re5AOIx+rZ7re5AOIx+rZ7re5AOIx+rZ7re5AOIx+rZ7re5AOIx+rZ7re5AOIx+rZ7re5AOIx+rZ7re5AOIx+rZ7re5AOIx+rZ7re5AOIx+rZ7re5AOIx+rZ7re5AOIx+rZ7re5AOIx+rZ7re5AUmstmYODoxo8bJo/KgLvR/ko/YZ9IQEhAEAQBAEAQBAEAQBAEB1e8NBJIAGZOAHWgNL1j8JFms4IiPDPx8XxR0u29Sq5FlE89t3hPtriXNeGA+a1goMsi6vzUaicIq4fCBbgQBaH7xWhB241GKjLJwjYNG+Fi1B39xsbxtFC09TgfsmpjSjfdC+EWxz0Dn8E8+a/AV9rLtorKRVxZtcMzXi81wcN4II7QrFTIgCAIAgCAIAgCAIAgCAIAgCAodaPR/r/agLbR/ko/YZ9IQEhAEAQBAEAQBAEAQBAa/rbrMyxR/ild4jB8zuAUN4LJZPG9P64WqaIsllvNJqQAGjoNMxzLPLZphI1Sa0VAO6lN2XyU4KtkaargKnCpUg4o089Or/SgGZkrDgagqCSRQjI1G9QSW+g9ZbVZnVikI23a1a7mc0ploYTPZNSdeora0MfSOfazY7nYfstFIzccG4KxUIAgCAIAgCAIAgCAIAgCAodaPR/r/agLbR/ko/YZ9IQEhAEAQBAEAQBAEAQGta660CxR8kB0rvFbsA/E7m2KreC0Vk8S07p2S0yF8h5Ts9lAPNHas+XuacLY12V5cLoxxVkVaMMcdTTYCPkpIJIyA7QoLGOWP8I6TzoMGCVt4biKIRgy2VxLfgR91DJRIbHtBoVXJfSZrPM5pBBIcMQRgd6lMjB774ONZjbbNyyDNGbr8qkea+nOPiCtIsyksM2xWKhAEAQBAEAQBAEAQBAEBQ60ej/X+1AW2j/JR+wz6QgJCAIAgCAIAgCAIDglAfPmvOsnGLTI+tQDcZ7IJp259awlls3isI1KeUDr/wCkqRgjulL3XW4N+JThZGG3hE2SxcEwEihz5zXL7qqnkvKtpEVkl51OZXyZ4JFmkvYAVIVZPBaMW+C2g1ZmdywOTStd6zdqNlQSBqwbuGe7I1VO8adhGWx6uOLXXhQg9oVHbuXVKSIGlNGGMXjhz7itITyY2V4JWoGsfE7ax7zSN/8Abk3XXZO6jQ9FV0RZyyR9HtK1MjlAEAQBAEAQBAEAQBAEBQ60ej/X+1AW2j/JR+wz6QgJCAIAgCAIAgCAICk13thhsFpkBoWxPoekU+6h8Erk+WmSlzsenuWRqjZNDaDLqPftyHMuedvsdlVPllnZdXQxwcNmzpWbteMGyqSeS0tOrgndec85UoMKdCqrGuBKCfJj/wDwcQOEpA27+2qv3pGfZiXGh9WYIRRovbydqq5Nl4xUeC3hswjwblu2KhY4m6FBZEMjNULFVp2AOiNdy1g8MxsWUeYWg0dTnXejzpcn0/qPpDjFgs8hzMbQ72m8k/ELVcGT5LxSQEAQBAEAQBAEAQBAEBQ60ej/AF/tQFto/wAlH7DPpCAkIAgCAIAgCAIAgNX8Jxpoq1//ACPzCh8Erk+XrA+sjRsris5cGkH6j02wP5IpuXnyPViTI5DkqGhY2aoPMhRlhwe0AHpCtgqZDKRhkrA7srmVGCUYbS/mJJ2BVaJMXAuplRRhjKI1ps14EHapWxDPLNP2MxTOjO+oPMcV31yyjzrViR7t4GZi7RcdfNfK3scVtHgwlybyrFQgCAIAgCAIAgCAIAgKHWj0f6/2oC20f5KP2GfSEBIQBAEAQBAEAQBAa74Q7OZNGWxrRUmCQgdAvfZQyUfKljdQg86pLcvF4Z6PoiWrW9S8+a3PVrexcBuKoaEqKWhAUlS5s82w7RkrpFcmaoTBHJGtdsaxrnHAAVVlErqwaadbbTK4iCMXfxOFB0rTtxXJj3JP9KMzLJa5CHPtFK7G5KMx9iVGfll7Y4HtAa5xdzlZyS8Gikaf4Q7DQslHQfstaHjYxvWVk9X8Eb426OiY1wL/AO49zaioq87OinauuLXBxyi+TdlYoEAQBAEAQBAEAQBAEBQ60ej/AF/tQFto/wAlH7DPpCAkIAgCAIAgCAIAgOsjA4EHEEEHoKA+Sta9CvsdqlgcKXZCG87CTccOltFRl0bfodtAK7guCSPTgT7ZpSKPxnY7tqiNbZaVqiVNq1lJF2CMudv3LZUpcs55XuXCGidI2hjr0jx7NRgpk4+CYKb/AFG46Lt3DeLiVkbIi6dmDAQ7rClNkPBpU+nwH3fFGwNzWiryZStSZe2bSMdxji2Zt4Ag0Lhj7KrKvBaNuo2jRry4DOm9ZkyK7XKy37O8DMUcOog96tB4kROOYnGoVqdE6xmtGu5J56nGvV8lOrFpeMNXTvPse1LvPJCAIAgCAIAgCAIAgCAodaPR/r/agLbR/ko/YZ9IQEhAEAQBAEAQBAEAKA8A8Nz4pNIMLAb7WsjkOwkOc4dYDqLKUllmsYtJNmKNlAKLjZ3FXbHRxG88XirxbeyKSSW7I7LdJNyYonNZvpdB7MT8FpoS5K62+EdXWCQHG6Os17KKraL4l5N11Bs3Bkl2bt6yk9zWC2LrWTRIl6web47FCJaNXsWrDWOqYgSMicSOshaKTK6Y+xsdl0WMKNpRQ2yPkWrYLoos2Wiiv0iwEEHIiihFmUmiHcHdhcBWMgsOWWIUt5eTWMMQ2PabLMHsa4ZOAPaKr0k8rJ4clhtGVSQEAQBAEAQBAEAQBAUOtHo/1/tQFto/yUfsM+kICQgCAIAgCAIAgCAFAfPfhRg/9hO4ZB8XbdFSuVv1tHfp/JiyTZG1ouZm6RNm0KyQZCqJ4DSZIs2gy0eNh1K+SMHd+i2MF44kKGyyRH0dOeFFFQ1Rs+kK4FSVZxBKCFKGDOMMkyRhGOWRQSVltkwKhFZEeGxAu4QkVoAObDapNVJqOD0vV1pFnir+H7mi76v0I8e//IyyWhkEAQBAEAQBAEAQBAUOtHo/1/tQFto/yUfsM+kICQgCAIAgCAIAgCAFAeH+FCC9bJQBgXR3vcC47HiZ6lEdVSTKrR1pumh2LKSJgzY7NNULM1LSBwVkDDpJlWnoUkootEvuuq7DHDoQlm02i1Nc0KSuSLZWkHeqlkyfeQhkeV6EMgvYXuDB5xAHWaKYrcynLCNgsuqM14NeWBgzc0mpHMNhW66d53M5dZDGy3N2ijDQGjAAADoGAXWtjzm8vJ3QBAEAQBAEAQBAEAQFDrR6P9f7UBbaP8lH7DPpCAkIAgCAIAgCAIAgBQHmfhIsHB2hs1MJG3Sdl5u/pFOwrlvjh5O/pZtx0+x5za+S+owBWPg1ltLJbWC2KrRdM2Cxz1UFia4VCkk0jSkE/CUaaNrhQ4npFFdYKyZZWazSuZSQOHObza9ahjODYNDxBraFxdXaVXBbWmT3KARZnKCjONCtvWqEfnB7MfstalmSMbn6WenrvPOOUAQBAEAQBAEAQBAEAQFDrR6P9f7UBbaP8lH7DPpCAkIAgCAIAgCAIAgCAi6S0fHaGGOVoc07Mc9hBGIKhpNYZMZOLyjQfCHqtDDYg+GO6Y3tJNSXEO5GLjjSpasbIJR2Oiu2Up+o84seC5WzrRsFhmoFQ0JL7fhUuDQrpFG2ddHTtfK2jXEYkvIIbzAVzU8cl9LxubHpq3gRVpepTADHOmHarPDIjH3KFmloyaUc124gqvAcMcFhDPhRVZCOsjlBDY0LaQy0xOJwDhU7gcPutK9mmZWrKaPVGmq7zzzlAEAQBAEAQBAEAQBAEBQ60ej/AF/tQFto/wAlH7DPpCAkIAgCAIAgCAIAgCAICDpywiezyxHz2OA6aYHtooksrBMXh5Pn6zVGBwIJBG4jMLz2sM9JPKLSzyKuC6ZxPEwi85t47Ach1KybJSRP1Ve57nE5AgCvafsom8lnLJeaYqI+khQngJkCAGmOSZbEpHeMgZFCmTs8qUijZFpVx6FMtkI7s6ar67S2SQxSOMsLXFrmnyjB+Jv4hTGi9WCU4p8fY8uzMZNLf4eT2Kx2psrGvY4Oa4AgjaCqNNPDCaayjMoJCAIAgCAIAgCAIAgKHWj0f6/2oC20f5KP2GfSEBIQBAEAQBAEAQBAEAQBAeNeEjQRs1pMzR/amNeZr/OHXmOvcuayvfJ1VWbYNZbNhgscG+o6i1F1Ap0hT8G16sRhrC7nr8aLJ8mpa6XcODB5whK5KaS1CiskVkzDHNtqpwZ6hNaqmgVksEN5J1nio3nzWUnlmkVg0PXKLg7U1wN3hBga05QwpXeQQvR6O1adMjz+sqevVE9K8GOmnxxxxSnCQG7XJrwaEcwOHaF3SgpwyuUefrddml8P7non9TjBIc664Zg1w+y5+1N7pG/egnhvcyw2tj/Fe13QQVVwkuUWjZGXDM1VUucoAgCAIAgCAICh1o9H+v8AagLbR/ko/YZ9IQEhAEAQBAEAQBAEAQBACgPMfCXpQTOfZ2+hAeed20dQI7V1VU7Jy4ZyW3btR5W5oVkjAIL8W8G95FSK3Q7Coy5QC4r6lCeDvoudlakRiYXGrXmMnJr+U3qlaMOtvXtWTiaKe5vWrujJuAAu0qBQ1FHZ+KRgc1yyTydasjscazXorO7hAW3bueG0bUinks5rGUaloq0cZlEbDzk50AV5elZKL1G3y6uMu8lzgaZmhBPQqqZZ1orLFZrp59qSlkqlgtAqF0an4QLAJYK0xYa9WRWlUsSKWx1RJng8PDWB0dSZIXF7TtIrQivR9l7vTPCUvD2Z4PUx16oeVuj0GyaQM1nbO3ykfJlAwJbsdXft7Vro0z0Ph8GGvuVqxcrkx2i0NPKdGyQHJ+LD0EspitIxfCeP5MZSXLWfjwLJpG8aMMsbhlcc6Rp6Wux+KSrxu8NfsWjNt4jlP4bk+LTEh5PDtrWmMTr1egBZOiHOn+TVX2cal+xNfpSRhuufET+Zr2E/Ciy7MJbpP+Gau2cdm19djmfTkkYDnxAtOTmyAjqwULpoyeIy/gl9ROKy47fBnMetEJbUhzR0VHaofSTXDRK6yDWWmSodPQP8V4Pw+azfT2LlGkeog+CdHO05FZOLRqpJmWqgsUOtHo/1/tQFto/yUfsM+kICQgCAIAgCAIAgCAIAgMVqmDGOe7JoqVKWdiG8LLPENIPLLa8v855vV2h/+ivWSUqtjx2+31Dz5ZjtELY4Ji8E8GeDIBpVrpGHPYKA48683rI5xJHqdFLCcPZmPQukeEDo444oKUuujYL/AFyPq4nrXnuR6cK03uWuiDK4XZpHyFuHKcTjvx2rmm8s6FFLgm6z26Vlldde4Uu8+0Zg4UV6n6jOyKxsV2qM8soLpHVa00aAxjBXaaMaATliVN8vApjjc220SBrCdwJ+CyRqyjs9lc9t8UIOKkrg4JQFfpWO/G5p2gqUSUGodpNndeGTZHBw/KaV+a+h6OKnRj4nzPXT7XVKXjBv2iZxZrU5vopOy67LsJIW807K8+UZQaqucfDJT3GyzuYRWMnEHEFpyI5xv5lZLuwyuf7KSXanjx/RmtFluSgxmjsHMI84HEU39CRkpR9X1EouM/T9DNOxtpq9nJmaOWzK9+ZqpGTqel/p8F5RVq1R/UuTHZLdwzXQyYuDSY3HxgQPFqrThoanH6kVy7icJc+CLoSfhmyQOPjCrAdjhu/mxTctLViFD1p1v6fMaEtlxxhlxjfg4HzTvCXQytUeURTPS9MuGZuENktF08phGP5mH79yja6v4/2TvTZjx/R3tjOLStki8R3KbuI2tKiD7sXGXJM06pqUeGSpNLyMLXNc4xPqQMKinjNx3HYs1TFrDW6Lu+Saedmcac0kTcDqEgEhwNA4GlDQ5ZLllVjg7I2e5tWj/JR+wz6QsDYkIAgCAIAgCAIAgCAj2y2MiaXyODWjaftvUxi5PCKykorLNF1q1jdNEWM5LXdN8gYgncDTJd1VCi8s8+/qHKOImqaxMD2xTDzm0PSP4exdFHpbiYdV6lGxeTE6PheSfFmhofbbh2rG2C0tezOimx6k1/7L+UU2osBL3l+BYQ3rxr9l4XUR0T0n0HTS1x1G22Mf3HHe4rmfJ0Fw6zh4LXAEHAg4gjnRPDyMHSw2FkQDGCjR/M0bySkNNRF8bmNzcLvUcD8KoiGSLPCGMAGwUUJhlJaXct3SrlEQ7WeSUJRU6BsJDHuIoHSkY7cBQ9oK978Mn6Wj578XrzJSXyNhtALoY37YyY3dBxafmF3x2k17nnyzKtS9tv8AovJpOM2VsnpIuS7eW7/l8VlFduzT4ZvJ92pS8r7Hexv4Wzkekh5TTtubR1dymS0WfCX3Ij+ZVjzH7GSGW8BMzB7DR4HPtpuO3nUNY9D4fBEJf8i5XJX2+UMtrHjBri13vYO+60im6mvYibUb1JcPB0tMZs9pJGFHXm84OP8ApWjiyvDImnVblEzWGBtWzs8WTPmd/PkVnRJrMHyi/UwTasXDOtqJmszZM3R8l2+7sPySPosa9yZfmVKXlHfQ7xNE6Bx5Q5UZ3bx/N6ixOElNfUmrFkHW/oYbBV7JYjmyj27wRg4dimbxJSXkpWnKMoPxuYeHaY2tccWF4FfwmhHxqufqIvOUdPSyTjh+D0TR/ko/YZ9IXAdxIQBAEAQBAEAQBARrbahG0k4mho0Yk9AVox1PBSctKPO7TaGzTO4UyBwyjcM65UOF0dWxepBOMfTweXJqU/VnPt7lZpW2Nc64xuDcS78Ryw3BWjBpZZSyyMvTFcGKzxX7PLHtYb7ejPv7VEvTNS9y0FrplD24K6zykREjOJ4eOg4H40VrI+rfyUqn+XlcxefoZ7HZQJnubk8h46HCvzqvA/EP8i+R9J+Hv0P5k/R76HHevPZ3JFyZsKqCRDahXFCxma6pQq0Z3twRB8FS3R1Q4uzqaU3VwVymDBo/QzpiS6ojb4xyrTzW9+xb1VOTMbLVFEhkYe+aMAAFgLBs5BwA+HavW6f0NHk9Qu5BowaKbfvResbQe0OU09o+K9K3ZavY8un1Zg/P3JOrFpuSFj/FeCxw5zh88OtZ3RzHK8F+nliemXD2M1gebPaaOyDiw87ThX5FTNdyvKIg+1bhmY/+NaSD5M4Eb2O7vso/yV/H+yz/ACrcPj+mcaQsF5zovOGMbt9cQK7j8wkJ7av3InX6tH7HXSDjNZ2S+fHyX/Kvb81MPTPT7mlvrqU/K2Y0TJwsMkBzpeZ/On5patMlNEUPXB1v6GDV+03XmN3iyAtI58u8dam6OVqXgr00sScJcPYwUNnmP5HV6W/7CttZD5lHmqz5FpwgbbQ4eLKyva3H5fFc+7qx7HTsuoWOJI1+WokkbucR8So6j9Mf99itG05r/fJ6to/yUfsM+kLzT0yQgCAIAgCAIDHNO1gq4gDeVKi3sispKKyyh0nrG1pLWYECrnOHijZRu1x3Lph07e7OazqFwv39jUNYdNyOhZJGXAPJBJ8Y7rzuo4Ci66q0pOLRy9RY+2pxfJFsdpJg4RtC8uMbq4uFcrpOQoVfCU8P5mcW5VKa5zj4ldpGHgZCwk4UNd+G7pqtIvXHUYWx7c9BI0LKGzN3Oqw/ZZ2xzFm3TT02L47EeyWcMtDojk4vZ21p9lNj1VqRWlKFzg+HlHFgcWtcD5lW/ErxfxRLuRa8o9z8Jb7Ti/DwZYCRQ7ivIfJ7CLZzsFIZ0Y2pCEpkxhohDZ3EpQExkopRSQzPZHVjcK4NJ+OPevR6Z5ied1CxI1WPStLa2g5DTdLtlTs+69Wun0ZfLPKn1P5iS4W2SXpeyOhnq3AE3mfMgdBwXVVLXHc5L4Oq3K+hm0vZ+W2Vg5MrQ7od5w7VWp7aX4LXR3U4+fuTNJR8NGyYZ0uSdIyJ6VWp6ZOD+ha1a4qf7nOk28LAyXzmch/2P83pX6LHH3Fv5lan5WzOJ3mSzskB5URDHb6eaUS0zcfDEnqrU1zHYyQSN4QA+JaGmo2Xxg7tz61WXHxX2Nq2nJLxL7lJZ5DZ58fNdQ9H/F0ta4nHCTqs38GbTkPBy3m5O5QPz+KpU9UcMv1EXCeV53RJ0uOEijn20uu+33+CrX6ZOJpetcI2L5Mitmwsz9rHlh6CQR8CjW8kUUsquXs8GDSkVLRLzkHtFVhZvCP1N0sXT+h6jo/yUfsM+kLzj0SQgCAIAgCAq9YNMts0TnkXiKAN3k5V5lrTU7JYMbrVXHUaTpHWKTg43nx5bxB/CwYAMGwk7c1311Ry0uEefbdLQpPl/YhwWts8L46Ulab4O12/HfSvwWjThJN8FK2ra3BcrcxWB7ZonQHN2LDufu61eacZa/3K1yVkHX+3zKmBr2skYBi0h93nbgfgrTxlSMqtTjKHlb/sSraOHgZOcwbhO/cfjRRD0ScC1qdtat8rYjxOu0IzBB7CpazsZxeMMlaxMuzslbk4NeP52LOreDizfqvTarF5wyFbZ7r5W73V+NV4n4hF64v4Hu/hrWiS/wDozWaSraLyWeqiys0lWUOYQloyQnFSiCQXKSDkFQSZmupirFTFLb2xsdeNASMN+eA516f4fW5tpHm9fbGtapGqWu+TeIugnktxyxqQN2WK9/EU0vY+clqlFt+XsbnO/jNiZJ57MCduGfaPmuePotx7nZJ93p1Lyih01pWRlnha1wu8NdOAJF5pu0OwVBr0rVwxJyXsUrmpQUZcZKux6btcUzoS8Fjy0EFrcicKbj3K2iM4a/KKObrs7XhljonWeSOd8Lg1zXXm412ZdarbXmCmuSaJ4tdb4exK0XrIGSOiljq11WOFcM6B383qLK3KKkvmRVaoTcJfIkaQlLGAUuujkDm45hwOXYEralL5lrdVcd/DTX1M2sDA/g525PGPSP58FNO2Y+xPVLVixeTs6ThrL+aI/wCOXyp2KMaLPmJPuUZ8xGiH345YTtbeb0/yii1YkpE9O9UJVlNw1Gt5ng9gJ+y0azL6HNF4ivmibpk/3ydhawjoxXHL9C+v9Ho/8sn8F/Z6fo/yUfsM+kLzzuJCAIAgCAg6Xt/AsqBVxwY3e45dW9Xrg5vBnZPQsml8A6d8jpnUjDjjtcTgLg21p8F3wehYXJwzh3XmT2ITgzjLWyNLY7vBtDsC00oO1atPRlfMyUou1KSwsYIVq0e+CXnaag7x/wAWqasiZOEqrPkYdPWIxObPH4klDhsd/PupplqWiXgp1deiSthw/uWnCNlY21NHKHJlG8ZE/IrFpput/Q6lNSSvjzwzWbVbOAMtnPk3uD2HYKmvZ3LaMdWJeVszC2WmMq1w3lGdjasvc5b2io+6l/qMUvRkmWz+5ZYnD0ZuO6P4B2rFemxr3N7PXRGXtsVeskN2UkZODXDoI71w9ZDXQpeUeh0k+31Lh4ksmCxzZL5+S3PoovYubM7cqFibBmpIM8asVORmhDO7ipIZAtczGPDnAOcByWnxW73u+AC938Og+28eWeH+IzirE3u0tl/ZHnjdO9s0pPAt8d3i1bsbG3ppzr0WlBaY8nnJyteqf6V54/Ys9V5RV8DgRHLW7XmrQ9nyVLk1h+UadK08x8SNf1ojulsOdDeLt5FQKdGK6KpKW5ydQnXiJ10w27LBLvZGT1GpVal6ZR+ZbqXi2ufwRB0/ZDHaC8edR7T/ADn+atS9UME9StFupedyZpiCtyYZSNFekfz4KtLxmL8DqlnFi8oubW3hrLHJ5zOS7oy7u1Vh6ZuJpZ+ZTGflbE3Q54WF8JzHKZ05/P5qLPTJSL0fmVut/Qx6uTASFjsngtI5/wDlR1qb1mOV4M+klibi/JgsbjFaw3c4t6jgPspn66xX+X1GGQtMR3JXt2B1R1gkfNTB6opmV602NFhaoi9sTgRjG0dn/VxWPDa+LPUri5RUvgv7Nks+l5g1oD8AAPFbu6FwHWZP6zN+P/FvcgH9Zm/H/i3uQD+szfj/AMW9yAf1mb8f+Le5AVdq0nK5wq8nPcPkt4SaWxhOKb3K+0Wp7rpLiaEkdOC0VklwZ9uLSyc6dkMpBfiaDGgGWWSVWzisJi+mE2nJHNotDnxsvGtMBWlchtzSFsk3hlrKoySyjo6QmAsOLa5YYZZHMKe9PXnJXswdelrYj6L5F8NwDhiMwe1TZdNtNsimiuCaiuSu0jYmSAX21pWmJHyKsuosXD+xT/xq3jK/lkixRAQloyq04knLLE4qrvm3nJbsVqLWPJ2jjAje3Y4ioqUd09SeSFRXoccbP5nS3wNeGXhWjaDE5dSzlZJxkvc1VUdUZY3XBFisTAcB8T3rzZVQfg9ONs/cnwRgHBU7MPYt3p+5IYaKe1D2Hen7ndrynah7Ed2XucXyp7UPYjuy9zlsprmnaj7DuS9yFJA10oJFTXnoekZFejRZKEMRPNvqhZPMlklaVPCOa1+LQMG5N7BgtYWzS2ZW6mE2k1sYn+TFMCScRgcMsRjgods21lhVQUeCPaYGuDKitBQYn57VaF045wylvT1zS1Lx7s7WyFrmRgioaKDPLDtUxvsTeH9iLOnrkoprj4s7W2IPZHeFbooOjDaojdNN4ZayiuUUmuDkxgwhhHJDsBuz25p3p628kOit16cbGewm6yRo8UjEZ7OdRO6bknktXTCMWkjiwOuPBbgcVad03HdlaqYRllI6kUeXDO9WvPVT356cZI7FerOPuc2zlSlx8bDHLLoVY3TUcZLWUQc9TW40qL76uxNM8vkohdNLCYuohOWWjsZDcYK4AUCynOTeWb1xUYp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xQSEhUUExQWFhUXGBUYGBUYFxUXFxgZGhcXFxgYFhUYHSggGBolHBgVITEiJSksLi4uFx8zODMsNygtLisBCgoKDg0OGxAQGywkICQsLDAsLCwsLCwsLCwsLCwsLCwsLCwsLCwsLCwsLCwsLCwsLCwsLCwsLCwsLCwsLCwsLP/AABEIALsBDQMBEQACEQEDEQH/xAAcAAEAAgIDAQAAAAAAAAAAAAAABAUDBgECBwj/xABCEAABAwEEBAgMBQUAAwEAAAABAAIDEQQSITEFBkFRExQiYXGBkdEHMjNCQ1NykqGxssFSYoLC8BUjouHxJCVzFv/EABoBAQADAQEBAAAAAAAAAAAAAAABAgMEBQb/xAAxEQACAgEDAwIEBgICAwAAAAAAAQIDERIhMQQTQSJRYXGBsQUjMpGhwTPwQ9EUQmL/2gAMAwEAAhEDEQA/APYrDY4zGz+2zxG+a3cOZAZ+Ix+rZ7re5AOIx+rZ7re5AOIx+rZ7re5AOIx+rZ7re5AOIx+rZ7re5AOIx+rZ7re5AOIx+rZ7re5AOIx+rZ7re5AOIx+rZ7re5AOIx+rZ7re5AOIx+rZ7re5AOIx+rZ7re5AOIx+rZ7re5AOJR+rZ7re5AOJR+rZ7re5AOJR+rZ7re5AOIx+rZ7re5AOIx+rZ7re5AOIx+rZ7re5AOIx+rZ7re5AOIx+rZ7re5AOIx+rZ7re5AOIx+rZ7re5AOIx+rZ7re5AOIx+rZ7re5AOIx+rZ7re5AOIx+rZ7re5AOIx+rZ7re5AOIx+rZ7re5AOIx+rZ7re5AOIx+rZ7re5AOIx+rZ7re5AUmstmYODoxo8bJo/KgLvR/ko/YZ9IQEhAEAQBAEAQBAEAQBAEB1e8NBJIAGZOAHWgNL1j8JFms4IiPDPx8XxR0u29Sq5FlE89t3hPtriXNeGA+a1goMsi6vzUaicIq4fCBbgQBaH7xWhB241GKjLJwjYNG+Fi1B39xsbxtFC09TgfsmpjSjfdC+EWxz0Dn8E8+a/AV9rLtorKRVxZtcMzXi81wcN4II7QrFTIgCAIAgCAIAgCAIAgCAIAgCAodaPR/r/agLbR/ko/YZ9IQEhAEAQBAEAQBAEAQBAa/rbrMyxR/ild4jB8zuAUN4LJZPG9P64WqaIsllvNJqQAGjoNMxzLPLZphI1Sa0VAO6lN2XyU4KtkaargKnCpUg4o089Or/SgGZkrDgagqCSRQjI1G9QSW+g9ZbVZnVikI23a1a7mc0ploYTPZNSdeora0MfSOfazY7nYfstFIzccG4KxUIAgCAIAgCAIAgCAIAgCAodaPR/r/agLbR/ko/YZ9IQEhAEAQBAEAQBAEAQGta660CxR8kB0rvFbsA/E7m2KreC0Vk8S07p2S0yF8h5Ts9lAPNHas+XuacLY12V5cLoxxVkVaMMcdTTYCPkpIJIyA7QoLGOWP8I6TzoMGCVt4biKIRgy2VxLfgR91DJRIbHtBoVXJfSZrPM5pBBIcMQRgd6lMjB774ONZjbbNyyDNGbr8qkea+nOPiCtIsyksM2xWKhAEAQBAEAQBAEAQBAEBQ60ej/X+1AW2j/JR+wz6QgJCAIAgCAIAgCAIDglAfPmvOsnGLTI+tQDcZ7IJp259awlls3isI1KeUDr/wCkqRgjulL3XW4N+JThZGG3hE2SxcEwEihz5zXL7qqnkvKtpEVkl51OZXyZ4JFmkvYAVIVZPBaMW+C2g1ZmdywOTStd6zdqNlQSBqwbuGe7I1VO8adhGWx6uOLXXhQg9oVHbuXVKSIGlNGGMXjhz7itITyY2V4JWoGsfE7ax7zSN/8Abk3XXZO6jQ9FV0RZyyR9HtK1MjlAEAQBAEAQBAEAQBAEBQ60ej/X+1AW2j/JR+wz6QgJCAIAgCAIAgCAICk13thhsFpkBoWxPoekU+6h8Erk+WmSlzsenuWRqjZNDaDLqPftyHMuedvsdlVPllnZdXQxwcNmzpWbteMGyqSeS0tOrgndec85UoMKdCqrGuBKCfJj/wDwcQOEpA27+2qv3pGfZiXGh9WYIRRovbydqq5Nl4xUeC3hswjwblu2KhY4m6FBZEMjNULFVp2AOiNdy1g8MxsWUeYWg0dTnXejzpcn0/qPpDjFgs8hzMbQ72m8k/ELVcGT5LxSQEAQBAEAQBAEAQBAEBQ60ej/AF/tQFto/wAlH7DPpCAkIAgCAIAgCAIAgNX8Jxpoq1//ACPzCh8Erk+XrA+sjRsris5cGkH6j02wP5IpuXnyPViTI5DkqGhY2aoPMhRlhwe0AHpCtgqZDKRhkrA7srmVGCUYbS/mJJ2BVaJMXAuplRRhjKI1ps14EHapWxDPLNP2MxTOjO+oPMcV31yyjzrViR7t4GZi7RcdfNfK3scVtHgwlybyrFQgCAIAgCAIAgCAIAgKHWj0f6/2oC20f5KP2GfSEBIQBAEAQBAEAQBAa74Q7OZNGWxrRUmCQgdAvfZQyUfKljdQg86pLcvF4Z6PoiWrW9S8+a3PVrexcBuKoaEqKWhAUlS5s82w7RkrpFcmaoTBHJGtdsaxrnHAAVVlErqwaadbbTK4iCMXfxOFB0rTtxXJj3JP9KMzLJa5CHPtFK7G5KMx9iVGfll7Y4HtAa5xdzlZyS8Gikaf4Q7DQslHQfstaHjYxvWVk9X8Eb426OiY1wL/AO49zaioq87OinauuLXBxyi+TdlYoEAQBAEAQBAEAQBAEBQ60ej/AF/tQFto/wAlH7DPpCAkIAgCAIAgCAIAgOsjA4EHEEEHoKA+Sta9CvsdqlgcKXZCG87CTccOltFRl0bfodtAK7guCSPTgT7ZpSKPxnY7tqiNbZaVqiVNq1lJF2CMudv3LZUpcs55XuXCGidI2hjr0jx7NRgpk4+CYKb/AFG46Lt3DeLiVkbIi6dmDAQ7rClNkPBpU+nwH3fFGwNzWiryZStSZe2bSMdxji2Zt4Ag0Lhj7KrKvBaNuo2jRry4DOm9ZkyK7XKy37O8DMUcOog96tB4kROOYnGoVqdE6xmtGu5J56nGvV8lOrFpeMNXTvPse1LvPJCAIAgCAIAgCAIAgCAodaPR/r/agLbR/ko/YZ9IQEhAEAQBAEAQBAEAKA8A8Nz4pNIMLAb7WsjkOwkOc4dYDqLKUllmsYtJNmKNlAKLjZ3FXbHRxG88XirxbeyKSSW7I7LdJNyYonNZvpdB7MT8FpoS5K62+EdXWCQHG6Os17KKraL4l5N11Bs3Bkl2bt6yk9zWC2LrWTRIl6web47FCJaNXsWrDWOqYgSMicSOshaKTK6Y+xsdl0WMKNpRQ2yPkWrYLoos2Wiiv0iwEEHIiihFmUmiHcHdhcBWMgsOWWIUt5eTWMMQ2PabLMHsa4ZOAPaKr0k8rJ4clhtGVSQEAQBAEAQBAEAQBAUOtHo/1/tQFto/yUfsM+kICQgCAIAgCAIAgCAFAfPfhRg/9hO4ZB8XbdFSuVv1tHfp/JiyTZG1ouZm6RNm0KyQZCqJ4DSZIs2gy0eNh1K+SMHd+i2MF44kKGyyRH0dOeFFFQ1Rs+kK4FSVZxBKCFKGDOMMkyRhGOWRQSVltkwKhFZEeGxAu4QkVoAObDapNVJqOD0vV1pFnir+H7mi76v0I8e//IyyWhkEAQBAEAQBAEAQBAUOtHo/1/tQFto/yUfsM+kICQgCAIAgCAIAgCAFAeH+FCC9bJQBgXR3vcC47HiZ6lEdVSTKrR1pumh2LKSJgzY7NNULM1LSBwVkDDpJlWnoUkootEvuuq7DHDoQlm02i1Nc0KSuSLZWkHeqlkyfeQhkeV6EMgvYXuDB5xAHWaKYrcynLCNgsuqM14NeWBgzc0mpHMNhW66d53M5dZDGy3N2ijDQGjAAADoGAXWtjzm8vJ3QBAEAQBAEAQBAEAQFDrR6P9f7UBbaP8lH7DPpCAkIAgCAIAgCAIAgBQHmfhIsHB2hs1MJG3Sdl5u/pFOwrlvjh5O/pZtx0+x5za+S+owBWPg1ltLJbWC2KrRdM2Cxz1UFia4VCkk0jSkE/CUaaNrhQ4npFFdYKyZZWazSuZSQOHObza9ahjODYNDxBraFxdXaVXBbWmT3KARZnKCjONCtvWqEfnB7MfstalmSMbn6WenrvPOOUAQBAEAQBAEAQBAEAQFDrR6P9f7UBbaP8lH7DPpCAkIAgCAIAgCAIAgCAi6S0fHaGGOVoc07Mc9hBGIKhpNYZMZOLyjQfCHqtDDYg+GO6Y3tJNSXEO5GLjjSpasbIJR2Oiu2Up+o84seC5WzrRsFhmoFQ0JL7fhUuDQrpFG2ddHTtfK2jXEYkvIIbzAVzU8cl9LxubHpq3gRVpepTADHOmHarPDIjH3KFmloyaUc124gqvAcMcFhDPhRVZCOsjlBDY0LaQy0xOJwDhU7gcPutK9mmZWrKaPVGmq7zzzlAEAQBAEAQBAEAQBAEBQ60ej/AF/tQFto/wAlH7DPpCAkIAgCAIAgCAIAgCAICDpywiezyxHz2OA6aYHtooksrBMXh5Pn6zVGBwIJBG4jMLz2sM9JPKLSzyKuC6ZxPEwi85t47Ach1KybJSRP1Ve57nE5AgCvafsom8lnLJeaYqI+khQngJkCAGmOSZbEpHeMgZFCmTs8qUijZFpVx6FMtkI7s6ar67S2SQxSOMsLXFrmnyjB+Jv4hTGi9WCU4p8fY8uzMZNLf4eT2Kx2psrGvY4Oa4AgjaCqNNPDCaayjMoJCAIAgCAIAgCAIAgKHWj0f6/2oC20f5KP2GfSEBIQBAEAQBAEAQBAEAQBAeNeEjQRs1pMzR/amNeZr/OHXmOvcuayvfJ1VWbYNZbNhgscG+o6i1F1Ap0hT8G16sRhrC7nr8aLJ8mpa6XcODB5whK5KaS1CiskVkzDHNtqpwZ6hNaqmgVksEN5J1nio3nzWUnlmkVg0PXKLg7U1wN3hBga05QwpXeQQvR6O1adMjz+sqevVE9K8GOmnxxxxSnCQG7XJrwaEcwOHaF3SgpwyuUefrddml8P7non9TjBIc664Zg1w+y5+1N7pG/egnhvcyw2tj/Fe13QQVVwkuUWjZGXDM1VUucoAgCAIAgCAICh1o9H+v8AagLbR/ko/YZ9IQEhAEAQBAEAQBAEAQBACgPMfCXpQTOfZ2+hAeed20dQI7V1VU7Jy4ZyW3btR5W5oVkjAIL8W8G95FSK3Q7Coy5QC4r6lCeDvoudlakRiYXGrXmMnJr+U3qlaMOtvXtWTiaKe5vWrujJuAAu0qBQ1FHZ+KRgc1yyTydasjscazXorO7hAW3bueG0bUinks5rGUaloq0cZlEbDzk50AV5elZKL1G3y6uMu8lzgaZmhBPQqqZZ1orLFZrp59qSlkqlgtAqF0an4QLAJYK0xYa9WRWlUsSKWx1RJng8PDWB0dSZIXF7TtIrQivR9l7vTPCUvD2Z4PUx16oeVuj0GyaQM1nbO3ykfJlAwJbsdXft7Vro0z0Ph8GGvuVqxcrkx2i0NPKdGyQHJ+LD0EspitIxfCeP5MZSXLWfjwLJpG8aMMsbhlcc6Rp6Wux+KSrxu8NfsWjNt4jlP4bk+LTEh5PDtrWmMTr1egBZOiHOn+TVX2cal+xNfpSRhuufET+Zr2E/Ciy7MJbpP+Gau2cdm19djmfTkkYDnxAtOTmyAjqwULpoyeIy/gl9ROKy47fBnMetEJbUhzR0VHaofSTXDRK6yDWWmSodPQP8V4Pw+azfT2LlGkeog+CdHO05FZOLRqpJmWqgsUOtHo/1/tQFto/yUfsM+kICQgCAIAgCAIAgCAIAgMVqmDGOe7JoqVKWdiG8LLPENIPLLa8v855vV2h/+ivWSUqtjx2+31Dz5ZjtELY4Ji8E8GeDIBpVrpGHPYKA48683rI5xJHqdFLCcPZmPQukeEDo444oKUuujYL/AFyPq4nrXnuR6cK03uWuiDK4XZpHyFuHKcTjvx2rmm8s6FFLgm6z26Vlldde4Uu8+0Zg4UV6n6jOyKxsV2qM8soLpHVa00aAxjBXaaMaATliVN8vApjjc220SBrCdwJ+CyRqyjs9lc9t8UIOKkrg4JQFfpWO/G5p2gqUSUGodpNndeGTZHBw/KaV+a+h6OKnRj4nzPXT7XVKXjBv2iZxZrU5vopOy67LsJIW807K8+UZQaqucfDJT3GyzuYRWMnEHEFpyI5xv5lZLuwyuf7KSXanjx/RmtFluSgxmjsHMI84HEU39CRkpR9X1EouM/T9DNOxtpq9nJmaOWzK9+ZqpGTqel/p8F5RVq1R/UuTHZLdwzXQyYuDSY3HxgQPFqrThoanH6kVy7icJc+CLoSfhmyQOPjCrAdjhu/mxTctLViFD1p1v6fMaEtlxxhlxjfg4HzTvCXQytUeURTPS9MuGZuENktF08phGP5mH79yja6v4/2TvTZjx/R3tjOLStki8R3KbuI2tKiD7sXGXJM06pqUeGSpNLyMLXNc4xPqQMKinjNx3HYs1TFrDW6Lu+Saedmcac0kTcDqEgEhwNA4GlDQ5ZLllVjg7I2e5tWj/JR+wz6QsDYkIAgCAIAgCAIAgCAj2y2MiaXyODWjaftvUxi5PCKykorLNF1q1jdNEWM5LXdN8gYgncDTJd1VCi8s8+/qHKOImqaxMD2xTDzm0PSP4exdFHpbiYdV6lGxeTE6PheSfFmhofbbh2rG2C0tezOimx6k1/7L+UU2osBL3l+BYQ3rxr9l4XUR0T0n0HTS1x1G22Mf3HHe4rmfJ0Fw6zh4LXAEHAg4gjnRPDyMHSw2FkQDGCjR/M0bySkNNRF8bmNzcLvUcD8KoiGSLPCGMAGwUUJhlJaXct3SrlEQ7WeSUJRU6BsJDHuIoHSkY7cBQ9oK978Mn6Wj578XrzJSXyNhtALoY37YyY3dBxafmF3x2k17nnyzKtS9tv8AovJpOM2VsnpIuS7eW7/l8VlFduzT4ZvJ92pS8r7Hexv4Wzkekh5TTtubR1dymS0WfCX3Ij+ZVjzH7GSGW8BMzB7DR4HPtpuO3nUNY9D4fBEJf8i5XJX2+UMtrHjBri13vYO+60im6mvYibUb1JcPB0tMZs9pJGFHXm84OP8ApWjiyvDImnVblEzWGBtWzs8WTPmd/PkVnRJrMHyi/UwTasXDOtqJmszZM3R8l2+7sPySPosa9yZfmVKXlHfQ7xNE6Bx5Q5UZ3bx/N6ixOElNfUmrFkHW/oYbBV7JYjmyj27wRg4dimbxJSXkpWnKMoPxuYeHaY2tccWF4FfwmhHxqufqIvOUdPSyTjh+D0TR/ko/YZ9IXAdxIQBAEAQBAEAQBARrbahG0k4mho0Yk9AVox1PBSctKPO7TaGzTO4UyBwyjcM65UOF0dWxepBOMfTweXJqU/VnPt7lZpW2Nc64xuDcS78Ryw3BWjBpZZSyyMvTFcGKzxX7PLHtYb7ejPv7VEvTNS9y0FrplD24K6zykREjOJ4eOg4H40VrI+rfyUqn+XlcxefoZ7HZQJnubk8h46HCvzqvA/EP8i+R9J+Hv0P5k/R76HHevPZ3JFyZsKqCRDahXFCxma6pQq0Z3twRB8FS3R1Q4uzqaU3VwVymDBo/QzpiS6ojb4xyrTzW9+xb1VOTMbLVFEhkYe+aMAAFgLBs5BwA+HavW6f0NHk9Qu5BowaKbfvResbQe0OU09o+K9K3ZavY8un1Zg/P3JOrFpuSFj/FeCxw5zh88OtZ3RzHK8F+nliemXD2M1gebPaaOyDiw87ThX5FTNdyvKIg+1bhmY/+NaSD5M4Eb2O7vso/yV/H+yz/ACrcPj+mcaQsF5zovOGMbt9cQK7j8wkJ7av3InX6tH7HXSDjNZ2S+fHyX/Kvb81MPTPT7mlvrqU/K2Y0TJwsMkBzpeZ/On5patMlNEUPXB1v6GDV+03XmN3iyAtI58u8dam6OVqXgr00sScJcPYwUNnmP5HV6W/7CttZD5lHmqz5FpwgbbQ4eLKyva3H5fFc+7qx7HTsuoWOJI1+WokkbucR8So6j9Mf99itG05r/fJ6to/yUfsM+kLzT0yQgCAIAgCAIDHNO1gq4gDeVKi3sispKKyyh0nrG1pLWYECrnOHijZRu1x3Lph07e7OazqFwv39jUNYdNyOhZJGXAPJBJ8Y7rzuo4Ci66q0pOLRy9RY+2pxfJFsdpJg4RtC8uMbq4uFcrpOQoVfCU8P5mcW5VKa5zj4ldpGHgZCwk4UNd+G7pqtIvXHUYWx7c9BI0LKGzN3Oqw/ZZ2xzFm3TT02L47EeyWcMtDojk4vZ21p9lNj1VqRWlKFzg+HlHFgcWtcD5lW/ErxfxRLuRa8o9z8Jb7Ti/DwZYCRQ7ivIfJ7CLZzsFIZ0Y2pCEpkxhohDZ3EpQExkopRSQzPZHVjcK4NJ+OPevR6Z5ied1CxI1WPStLa2g5DTdLtlTs+69Wun0ZfLPKn1P5iS4W2SXpeyOhnq3AE3mfMgdBwXVVLXHc5L4Oq3K+hm0vZ+W2Vg5MrQ7od5w7VWp7aX4LXR3U4+fuTNJR8NGyYZ0uSdIyJ6VWp6ZOD+ha1a4qf7nOk28LAyXzmch/2P83pX6LHH3Fv5lan5WzOJ3mSzskB5URDHb6eaUS0zcfDEnqrU1zHYyQSN4QA+JaGmo2Xxg7tz61WXHxX2Nq2nJLxL7lJZ5DZ58fNdQ9H/F0ta4nHCTqs38GbTkPBy3m5O5QPz+KpU9UcMv1EXCeV53RJ0uOEijn20uu+33+CrX6ZOJpetcI2L5Mitmwsz9rHlh6CQR8CjW8kUUsquXs8GDSkVLRLzkHtFVhZvCP1N0sXT+h6jo/yUfsM+kLzj0SQgCAIAgCAq9YNMts0TnkXiKAN3k5V5lrTU7JYMbrVXHUaTpHWKTg43nx5bxB/CwYAMGwk7c1311Ry0uEefbdLQpPl/YhwWts8L46Ulab4O12/HfSvwWjThJN8FK2ra3BcrcxWB7ZonQHN2LDufu61eacZa/3K1yVkHX+3zKmBr2skYBi0h93nbgfgrTxlSMqtTjKHlb/sSraOHgZOcwbhO/cfjRRD0ScC1qdtat8rYjxOu0IzBB7CpazsZxeMMlaxMuzslbk4NeP52LOreDizfqvTarF5wyFbZ7r5W73V+NV4n4hF64v4Hu/hrWiS/wDozWaSraLyWeqiys0lWUOYQloyQnFSiCQXKSDkFQSZmupirFTFLb2xsdeNASMN+eA516f4fW5tpHm9fbGtapGqWu+TeIugnktxyxqQN2WK9/EU0vY+clqlFt+XsbnO/jNiZJ57MCduGfaPmuePotx7nZJ93p1Lyih01pWRlnha1wu8NdOAJF5pu0OwVBr0rVwxJyXsUrmpQUZcZKux6btcUzoS8Fjy0EFrcicKbj3K2iM4a/KKObrs7XhljonWeSOd8Lg1zXXm412ZdarbXmCmuSaJ4tdb4exK0XrIGSOiljq11WOFcM6B383qLK3KKkvmRVaoTcJfIkaQlLGAUuujkDm45hwOXYEralL5lrdVcd/DTX1M2sDA/g525PGPSP58FNO2Y+xPVLVixeTs6ThrL+aI/wCOXyp2KMaLPmJPuUZ8xGiH345YTtbeb0/yii1YkpE9O9UJVlNw1Gt5ng9gJ+y0azL6HNF4ivmibpk/3ydhawjoxXHL9C+v9Ho/8sn8F/Z6fo/yUfsM+kLzzuJCAIAgCAg6Xt/AsqBVxwY3e45dW9Xrg5vBnZPQsml8A6d8jpnUjDjjtcTgLg21p8F3wehYXJwzh3XmT2ITgzjLWyNLY7vBtDsC00oO1atPRlfMyUou1KSwsYIVq0e+CXnaag7x/wAWqasiZOEqrPkYdPWIxObPH4klDhsd/PupplqWiXgp1deiSthw/uWnCNlY21NHKHJlG8ZE/IrFpput/Q6lNSSvjzwzWbVbOAMtnPk3uD2HYKmvZ3LaMdWJeVszC2WmMq1w3lGdjasvc5b2io+6l/qMUvRkmWz+5ZYnD0ZuO6P4B2rFemxr3N7PXRGXtsVeskN2UkZODXDoI71w9ZDXQpeUeh0k+31Lh4ksmCxzZL5+S3PoovYubM7cqFibBmpIM8asVORmhDO7ipIZAtczGPDnAOcByWnxW73u+AC938Og+28eWeH+IzirE3u0tl/ZHnjdO9s0pPAt8d3i1bsbG3ppzr0WlBaY8nnJyteqf6V54/Ys9V5RV8DgRHLW7XmrQ9nyVLk1h+UadK08x8SNf1ojulsOdDeLt5FQKdGK6KpKW5ydQnXiJ10w27LBLvZGT1GpVal6ZR+ZbqXi2ufwRB0/ZDHaC8edR7T/ADn+atS9UME9StFupedyZpiCtyYZSNFekfz4KtLxmL8DqlnFi8oubW3hrLHJ5zOS7oy7u1Vh6ZuJpZ+ZTGflbE3Q54WF8JzHKZ05/P5qLPTJSL0fmVut/Qx6uTASFjsngtI5/wDlR1qb1mOV4M+klibi/JgsbjFaw3c4t6jgPspn66xX+X1GGQtMR3JXt2B1R1gkfNTB6opmV602NFhaoi9sTgRjG0dn/VxWPDa+LPUri5RUvgv7Nks+l5g1oD8AAPFbu6FwHWZP6zN+P/FvcgH9Zm/H/i3uQD+szfj/AMW9yAf1mb8f+Le5AVdq0nK5wq8nPcPkt4SaWxhOKb3K+0Wp7rpLiaEkdOC0VklwZ9uLSyc6dkMpBfiaDGgGWWSVWzisJi+mE2nJHNotDnxsvGtMBWlchtzSFsk3hlrKoySyjo6QmAsOLa5YYZZHMKe9PXnJXswdelrYj6L5F8NwDhiMwe1TZdNtNsimiuCaiuSu0jYmSAX21pWmJHyKsuosXD+xT/xq3jK/lkixRAQloyq04knLLE4qrvm3nJbsVqLWPJ2jjAje3Y4ioqUd09SeSFRXoccbP5nS3wNeGXhWjaDE5dSzlZJxkvc1VUdUZY3XBFisTAcB8T3rzZVQfg9ONs/cnwRgHBU7MPYt3p+5IYaKe1D2Hen7ndrynah7Ed2XucXyp7UPYjuy9zlsprmnaj7DuS9yFJA10oJFTXnoekZFejRZKEMRPNvqhZPMlklaVPCOa1+LQMG5N7BgtYWzS2ZW6mE2k1sYn+TFMCScRgcMsRjgods21lhVQUeCPaYGuDKitBQYn57VaF045wylvT1zS1Lx7s7WyFrmRgioaKDPLDtUxvsTeH9iLOnrkoprj4s7W2IPZHeFbooOjDaojdNN4ZayiuUUmuDkxgwhhHJDsBuz25p3p628kOit16cbGewm6yRo8UjEZ7OdRO6bknktXTCMWkjiwOuPBbgcVad03HdlaqYRllI6kUeXDO9WvPVT356cZI7FerOPuc2zlSlx8bDHLLoVY3TUcZLWUQc9TW40qL76uxNM8vkohdNLCYuohOWWjsZDcYK4AUCynOTeWb1xUYp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eg;base64,/9j/4AAQSkZJRgABAQAAAQABAAD/2wCEAAkGBxQSEhUUExQWFhUXGBUYGBUYFxUXFxgZGhcXFxgYFhUYHSggGBolHBgVITEiJSksLi4uFx8zODMsNygtLisBCgoKDg0OGxAQGywkICQsLDAsLCwsLCwsLCwsLCwsLCwsLCwsLCwsLCwsLCwsLCwsLCwsLCwsLCwsLCwsLCwsLP/AABEIALsBDQMBEQACEQEDEQH/xAAcAAEAAgIDAQAAAAAAAAAAAAAABAUDBgECBwj/xABCEAABAwEEBAgMBQUAAwEAAAABAAIDEQQSITEFBkFRExQiYXGBkdEHMjNCQ1NykqGxssFSYoLC8BUjouHxJCVzFv/EABoBAQADAQEBAAAAAAAAAAAAAAABAgMEBQb/xAAxEQACAgEDAwIEBgICAwAAAAAAAQIDERIhMQQTQSJRYXGBsQUjMpGhwTPwQ9EUQmL/2gAMAwEAAhEDEQA/APYrDY4zGz+2zxG+a3cOZAZ+Ix+rZ7re5AOIx+rZ7re5AOIx+rZ7re5AOIx+rZ7re5AOIx+rZ7re5AOIx+rZ7re5AOIx+rZ7re5AOIx+rZ7re5AOIx+rZ7re5AOIx+rZ7re5AOIx+rZ7re5AOIx+rZ7re5AOIx+rZ7re5AOJR+rZ7re5AOJR+rZ7re5AOJR+rZ7re5AOIx+rZ7re5AOIx+rZ7re5AOIx+rZ7re5AOIx+rZ7re5AOIx+rZ7re5AOIx+rZ7re5AOIx+rZ7re5AOIx+rZ7re5AOIx+rZ7re5AOIx+rZ7re5AOIx+rZ7re5AOIx+rZ7re5AOIx+rZ7re5AOIx+rZ7re5AOIx+rZ7re5AOIx+rZ7re5AUmstmYODoxo8bJo/KgLvR/ko/YZ9IQEhAEAQBAEAQBAEAQBAEB1e8NBJIAGZOAHWgNL1j8JFms4IiPDPx8XxR0u29Sq5FlE89t3hPtriXNeGA+a1goMsi6vzUaicIq4fCBbgQBaH7xWhB241GKjLJwjYNG+Fi1B39xsbxtFC09TgfsmpjSjfdC+EWxz0Dn8E8+a/AV9rLtorKRVxZtcMzXi81wcN4II7QrFTIgCAIAgCAIAgCAIAgCAIAgCAodaPR/r/agLbR/ko/YZ9IQEhAEAQBAEAQBAEAQBAa/rbrMyxR/ild4jB8zuAUN4LJZPG9P64WqaIsllvNJqQAGjoNMxzLPLZphI1Sa0VAO6lN2XyU4KtkaargKnCpUg4o089Or/SgGZkrDgagqCSRQjI1G9QSW+g9ZbVZnVikI23a1a7mc0ploYTPZNSdeora0MfSOfazY7nYfstFIzccG4KxUIAgCAIAgCAIAgCAIAgCAodaPR/r/agLbR/ko/YZ9IQEhAEAQBAEAQBAEAQGta660CxR8kB0rvFbsA/E7m2KreC0Vk8S07p2S0yF8h5Ts9lAPNHas+XuacLY12V5cLoxxVkVaMMcdTTYCPkpIJIyA7QoLGOWP8I6TzoMGCVt4biKIRgy2VxLfgR91DJRIbHtBoVXJfSZrPM5pBBIcMQRgd6lMjB774ONZjbbNyyDNGbr8qkea+nOPiCtIsyksM2xWKhAEAQBAEAQBAEAQBAEBQ60ej/X+1AW2j/JR+wz6QgJCAIAgCAIAgCAIDglAfPmvOsnGLTI+tQDcZ7IJp259awlls3isI1KeUDr/wCkqRgjulL3XW4N+JThZGG3hE2SxcEwEihz5zXL7qqnkvKtpEVkl51OZXyZ4JFmkvYAVIVZPBaMW+C2g1ZmdywOTStd6zdqNlQSBqwbuGe7I1VO8adhGWx6uOLXXhQg9oVHbuXVKSIGlNGGMXjhz7itITyY2V4JWoGsfE7ax7zSN/8Abk3XXZO6jQ9FV0RZyyR9HtK1MjlAEAQBAEAQBAEAQBAEBQ60ej/X+1AW2j/JR+wz6QgJCAIAgCAIAgCAICk13thhsFpkBoWxPoekU+6h8Erk+WmSlzsenuWRqjZNDaDLqPftyHMuedvsdlVPllnZdXQxwcNmzpWbteMGyqSeS0tOrgndec85UoMKdCqrGuBKCfJj/wDwcQOEpA27+2qv3pGfZiXGh9WYIRRovbydqq5Nl4xUeC3hswjwblu2KhY4m6FBZEMjNULFVp2AOiNdy1g8MxsWUeYWg0dTnXejzpcn0/qPpDjFgs8hzMbQ72m8k/ELVcGT5LxSQEAQBAEAQBAEAQBAEBQ60ej/AF/tQFto/wAlH7DPpCAkIAgCAIAgCAIAgNX8Jxpoq1//ACPzCh8Erk+XrA+sjRsris5cGkH6j02wP5IpuXnyPViTI5DkqGhY2aoPMhRlhwe0AHpCtgqZDKRhkrA7srmVGCUYbS/mJJ2BVaJMXAuplRRhjKI1ps14EHapWxDPLNP2MxTOjO+oPMcV31yyjzrViR7t4GZi7RcdfNfK3scVtHgwlybyrFQgCAIAgCAIAgCAIAgKHWj0f6/2oC20f5KP2GfSEBIQBAEAQBAEAQBAa74Q7OZNGWxrRUmCQgdAvfZQyUfKljdQg86pLcvF4Z6PoiWrW9S8+a3PVrexcBuKoaEqKWhAUlS5s82w7RkrpFcmaoTBHJGtdsaxrnHAAVVlErqwaadbbTK4iCMXfxOFB0rTtxXJj3JP9KMzLJa5CHPtFK7G5KMx9iVGfll7Y4HtAa5xdzlZyS8Gikaf4Q7DQslHQfstaHjYxvWVk9X8Eb426OiY1wL/AO49zaioq87OinauuLXBxyi+TdlYoEAQBAEAQBAEAQBAEBQ60ej/AF/tQFto/wAlH7DPpCAkIAgCAIAgCAIAgOsjA4EHEEEHoKA+Sta9CvsdqlgcKXZCG87CTccOltFRl0bfodtAK7guCSPTgT7ZpSKPxnY7tqiNbZaVqiVNq1lJF2CMudv3LZUpcs55XuXCGidI2hjr0jx7NRgpk4+CYKb/AFG46Lt3DeLiVkbIi6dmDAQ7rClNkPBpU+nwH3fFGwNzWiryZStSZe2bSMdxji2Zt4Ag0Lhj7KrKvBaNuo2jRry4DOm9ZkyK7XKy37O8DMUcOog96tB4kROOYnGoVqdE6xmtGu5J56nGvV8lOrFpeMNXTvPse1LvPJCAIAgCAIAgCAIAgCAodaPR/r/agLbR/ko/YZ9IQEhAEAQBAEAQBAEAKA8A8Nz4pNIMLAb7WsjkOwkOc4dYDqLKUllmsYtJNmKNlAKLjZ3FXbHRxG88XirxbeyKSSW7I7LdJNyYonNZvpdB7MT8FpoS5K62+EdXWCQHG6Os17KKraL4l5N11Bs3Bkl2bt6yk9zWC2LrWTRIl6web47FCJaNXsWrDWOqYgSMicSOshaKTK6Y+xsdl0WMKNpRQ2yPkWrYLoos2Wiiv0iwEEHIiihFmUmiHcHdhcBWMgsOWWIUt5eTWMMQ2PabLMHsa4ZOAPaKr0k8rJ4clhtGVSQEAQBAEAQBAEAQBAUOtHo/1/tQFto/yUfsM+kICQgCAIAgCAIAgCAFAfPfhRg/9hO4ZB8XbdFSuVv1tHfp/JiyTZG1ouZm6RNm0KyQZCqJ4DSZIs2gy0eNh1K+SMHd+i2MF44kKGyyRH0dOeFFFQ1Rs+kK4FSVZxBKCFKGDOMMkyRhGOWRQSVltkwKhFZEeGxAu4QkVoAObDapNVJqOD0vV1pFnir+H7mi76v0I8e//IyyWhkEAQBAEAQBAEAQBAUOtHo/1/tQFto/yUfsM+kICQgCAIAgCAIAgCAFAeH+FCC9bJQBgXR3vcC47HiZ6lEdVSTKrR1pumh2LKSJgzY7NNULM1LSBwVkDDpJlWnoUkootEvuuq7DHDoQlm02i1Nc0KSuSLZWkHeqlkyfeQhkeV6EMgvYXuDB5xAHWaKYrcynLCNgsuqM14NeWBgzc0mpHMNhW66d53M5dZDGy3N2ijDQGjAAADoGAXWtjzm8vJ3QBAEAQBAEAQBAEAQFDrR6P9f7UBbaP8lH7DPpCAkIAgCAIAgCAIAgBQHmfhIsHB2hs1MJG3Sdl5u/pFOwrlvjh5O/pZtx0+x5za+S+owBWPg1ltLJbWC2KrRdM2Cxz1UFia4VCkk0jSkE/CUaaNrhQ4npFFdYKyZZWazSuZSQOHObza9ahjODYNDxBraFxdXaVXBbWmT3KARZnKCjONCtvWqEfnB7MfstalmSMbn6WenrvPOOUAQBAEAQBAEAQBAEAQFDrR6P9f7UBbaP8lH7DPpCAkIAgCAIAgCAIAgCAi6S0fHaGGOVoc07Mc9hBGIKhpNYZMZOLyjQfCHqtDDYg+GO6Y3tJNSXEO5GLjjSpasbIJR2Oiu2Up+o84seC5WzrRsFhmoFQ0JL7fhUuDQrpFG2ddHTtfK2jXEYkvIIbzAVzU8cl9LxubHpq3gRVpepTADHOmHarPDIjH3KFmloyaUc124gqvAcMcFhDPhRVZCOsjlBDY0LaQy0xOJwDhU7gcPutK9mmZWrKaPVGmq7zzzlAEAQBAEAQBAEAQBAEBQ60ej/AF/tQFto/wAlH7DPpCAkIAgCAIAgCAIAgCAICDpywiezyxHz2OA6aYHtooksrBMXh5Pn6zVGBwIJBG4jMLz2sM9JPKLSzyKuC6ZxPEwi85t47Ach1KybJSRP1Ve57nE5AgCvafsom8lnLJeaYqI+khQngJkCAGmOSZbEpHeMgZFCmTs8qUijZFpVx6FMtkI7s6ar67S2SQxSOMsLXFrmnyjB+Jv4hTGi9WCU4p8fY8uzMZNLf4eT2Kx2psrGvY4Oa4AgjaCqNNPDCaayjMoJCAIAgCAIAgCAIAgKHWj0f6/2oC20f5KP2GfSEBIQBAEAQBAEAQBAEAQBAeNeEjQRs1pMzR/amNeZr/OHXmOvcuayvfJ1VWbYNZbNhgscG+o6i1F1Ap0hT8G16sRhrC7nr8aLJ8mpa6XcODB5whK5KaS1CiskVkzDHNtqpwZ6hNaqmgVksEN5J1nio3nzWUnlmkVg0PXKLg7U1wN3hBga05QwpXeQQvR6O1adMjz+sqevVE9K8GOmnxxxxSnCQG7XJrwaEcwOHaF3SgpwyuUefrddml8P7non9TjBIc664Zg1w+y5+1N7pG/egnhvcyw2tj/Fe13QQVVwkuUWjZGXDM1VUucoAgCAIAgCAICh1o9H+v8AagLbR/ko/YZ9IQEhAEAQBAEAQBAEAQBACgPMfCXpQTOfZ2+hAeed20dQI7V1VU7Jy4ZyW3btR5W5oVkjAIL8W8G95FSK3Q7Coy5QC4r6lCeDvoudlakRiYXGrXmMnJr+U3qlaMOtvXtWTiaKe5vWrujJuAAu0qBQ1FHZ+KRgc1yyTydasjscazXorO7hAW3bueG0bUinks5rGUaloq0cZlEbDzk50AV5elZKL1G3y6uMu8lzgaZmhBPQqqZZ1orLFZrp59qSlkqlgtAqF0an4QLAJYK0xYa9WRWlUsSKWx1RJng8PDWB0dSZIXF7TtIrQivR9l7vTPCUvD2Z4PUx16oeVuj0GyaQM1nbO3ykfJlAwJbsdXft7Vro0z0Ph8GGvuVqxcrkx2i0NPKdGyQHJ+LD0EspitIxfCeP5MZSXLWfjwLJpG8aMMsbhlcc6Rp6Wux+KSrxu8NfsWjNt4jlP4bk+LTEh5PDtrWmMTr1egBZOiHOn+TVX2cal+xNfpSRhuufET+Zr2E/Ciy7MJbpP+Gau2cdm19djmfTkkYDnxAtOTmyAjqwULpoyeIy/gl9ROKy47fBnMetEJbUhzR0VHaofSTXDRK6yDWWmSodPQP8V4Pw+azfT2LlGkeog+CdHO05FZOLRqpJmWqgsUOtHo/1/tQFto/yUfsM+kICQgCAIAgCAIAgCAIAgMVqmDGOe7JoqVKWdiG8LLPENIPLLa8v855vV2h/+ivWSUqtjx2+31Dz5ZjtELY4Ji8E8GeDIBpVrpGHPYKA48683rI5xJHqdFLCcPZmPQukeEDo444oKUuujYL/AFyPq4nrXnuR6cK03uWuiDK4XZpHyFuHKcTjvx2rmm8s6FFLgm6z26Vlldde4Uu8+0Zg4UV6n6jOyKxsV2qM8soLpHVa00aAxjBXaaMaATliVN8vApjjc220SBrCdwJ+CyRqyjs9lc9t8UIOKkrg4JQFfpWO/G5p2gqUSUGodpNndeGTZHBw/KaV+a+h6OKnRj4nzPXT7XVKXjBv2iZxZrU5vopOy67LsJIW807K8+UZQaqucfDJT3GyzuYRWMnEHEFpyI5xv5lZLuwyuf7KSXanjx/RmtFluSgxmjsHMI84HEU39CRkpR9X1EouM/T9DNOxtpq9nJmaOWzK9+ZqpGTqel/p8F5RVq1R/UuTHZLdwzXQyYuDSY3HxgQPFqrThoanH6kVy7icJc+CLoSfhmyQOPjCrAdjhu/mxTctLViFD1p1v6fMaEtlxxhlxjfg4HzTvCXQytUeURTPS9MuGZuENktF08phGP5mH79yja6v4/2TvTZjx/R3tjOLStki8R3KbuI2tKiD7sXGXJM06pqUeGSpNLyMLXNc4xPqQMKinjNx3HYs1TFrDW6Lu+Saedmcac0kTcDqEgEhwNA4GlDQ5ZLllVjg7I2e5tWj/JR+wz6QsDYkIAgCAIAgCAIAgCAj2y2MiaXyODWjaftvUxi5PCKykorLNF1q1jdNEWM5LXdN8gYgncDTJd1VCi8s8+/qHKOImqaxMD2xTDzm0PSP4exdFHpbiYdV6lGxeTE6PheSfFmhofbbh2rG2C0tezOimx6k1/7L+UU2osBL3l+BYQ3rxr9l4XUR0T0n0HTS1x1G22Mf3HHe4rmfJ0Fw6zh4LXAEHAg4gjnRPDyMHSw2FkQDGCjR/M0bySkNNRF8bmNzcLvUcD8KoiGSLPCGMAGwUUJhlJaXct3SrlEQ7WeSUJRU6BsJDHuIoHSkY7cBQ9oK978Mn6Wj578XrzJSXyNhtALoY37YyY3dBxafmF3x2k17nnyzKtS9tv8AovJpOM2VsnpIuS7eW7/l8VlFduzT4ZvJ92pS8r7Hexv4Wzkekh5TTtubR1dymS0WfCX3Ij+ZVjzH7GSGW8BMzB7DR4HPtpuO3nUNY9D4fBEJf8i5XJX2+UMtrHjBri13vYO+60im6mvYibUb1JcPB0tMZs9pJGFHXm84OP8ApWjiyvDImnVblEzWGBtWzs8WTPmd/PkVnRJrMHyi/UwTasXDOtqJmszZM3R8l2+7sPySPosa9yZfmVKXlHfQ7xNE6Bx5Q5UZ3bx/N6ixOElNfUmrFkHW/oYbBV7JYjmyj27wRg4dimbxJSXkpWnKMoPxuYeHaY2tccWF4FfwmhHxqufqIvOUdPSyTjh+D0TR/ko/YZ9IXAdxIQBAEAQBAEAQBARrbahG0k4mho0Yk9AVox1PBSctKPO7TaGzTO4UyBwyjcM65UOF0dWxepBOMfTweXJqU/VnPt7lZpW2Nc64xuDcS78Ryw3BWjBpZZSyyMvTFcGKzxX7PLHtYb7ejPv7VEvTNS9y0FrplD24K6zykREjOJ4eOg4H40VrI+rfyUqn+XlcxefoZ7HZQJnubk8h46HCvzqvA/EP8i+R9J+Hv0P5k/R76HHevPZ3JFyZsKqCRDahXFCxma6pQq0Z3twRB8FS3R1Q4uzqaU3VwVymDBo/QzpiS6ojb4xyrTzW9+xb1VOTMbLVFEhkYe+aMAAFgLBs5BwA+HavW6f0NHk9Qu5BowaKbfvResbQe0OU09o+K9K3ZavY8un1Zg/P3JOrFpuSFj/FeCxw5zh88OtZ3RzHK8F+nliemXD2M1gebPaaOyDiw87ThX5FTNdyvKIg+1bhmY/+NaSD5M4Eb2O7vso/yV/H+yz/ACrcPj+mcaQsF5zovOGMbt9cQK7j8wkJ7av3InX6tH7HXSDjNZ2S+fHyX/Kvb81MPTPT7mlvrqU/K2Y0TJwsMkBzpeZ/On5patMlNEUPXB1v6GDV+03XmN3iyAtI58u8dam6OVqXgr00sScJcPYwUNnmP5HV6W/7CttZD5lHmqz5FpwgbbQ4eLKyva3H5fFc+7qx7HTsuoWOJI1+WokkbucR8So6j9Mf99itG05r/fJ6to/yUfsM+kLzT0yQgCAIAgCAIDHNO1gq4gDeVKi3sispKKyyh0nrG1pLWYECrnOHijZRu1x3Lph07e7OazqFwv39jUNYdNyOhZJGXAPJBJ8Y7rzuo4Ci66q0pOLRy9RY+2pxfJFsdpJg4RtC8uMbq4uFcrpOQoVfCU8P5mcW5VKa5zj4ldpGHgZCwk4UNd+G7pqtIvXHUYWx7c9BI0LKGzN3Oqw/ZZ2xzFm3TT02L47EeyWcMtDojk4vZ21p9lNj1VqRWlKFzg+HlHFgcWtcD5lW/ErxfxRLuRa8o9z8Jb7Ti/DwZYCRQ7ivIfJ7CLZzsFIZ0Y2pCEpkxhohDZ3EpQExkopRSQzPZHVjcK4NJ+OPevR6Z5ied1CxI1WPStLa2g5DTdLtlTs+69Wun0ZfLPKn1P5iS4W2SXpeyOhnq3AE3mfMgdBwXVVLXHc5L4Oq3K+hm0vZ+W2Vg5MrQ7od5w7VWp7aX4LXR3U4+fuTNJR8NGyYZ0uSdIyJ6VWp6ZOD+ha1a4qf7nOk28LAyXzmch/2P83pX6LHH3Fv5lan5WzOJ3mSzskB5URDHb6eaUS0zcfDEnqrU1zHYyQSN4QA+JaGmo2Xxg7tz61WXHxX2Nq2nJLxL7lJZ5DZ58fNdQ9H/F0ta4nHCTqs38GbTkPBy3m5O5QPz+KpU9UcMv1EXCeV53RJ0uOEijn20uu+33+CrX6ZOJpetcI2L5Mitmwsz9rHlh6CQR8CjW8kUUsquXs8GDSkVLRLzkHtFVhZvCP1N0sXT+h6jo/yUfsM+kLzj0SQgCAIAgCAq9YNMts0TnkXiKAN3k5V5lrTU7JYMbrVXHUaTpHWKTg43nx5bxB/CwYAMGwk7c1311Ry0uEefbdLQpPl/YhwWts8L46Ulab4O12/HfSvwWjThJN8FK2ra3BcrcxWB7ZonQHN2LDufu61eacZa/3K1yVkHX+3zKmBr2skYBi0h93nbgfgrTxlSMqtTjKHlb/sSraOHgZOcwbhO/cfjRRD0ScC1qdtat8rYjxOu0IzBB7CpazsZxeMMlaxMuzslbk4NeP52LOreDizfqvTarF5wyFbZ7r5W73V+NV4n4hF64v4Hu/hrWiS/wDozWaSraLyWeqiys0lWUOYQloyQnFSiCQXKSDkFQSZmupirFTFLb2xsdeNASMN+eA516f4fW5tpHm9fbGtapGqWu+TeIugnktxyxqQN2WK9/EU0vY+clqlFt+XsbnO/jNiZJ57MCduGfaPmuePotx7nZJ93p1Lyih01pWRlnha1wu8NdOAJF5pu0OwVBr0rVwxJyXsUrmpQUZcZKux6btcUzoS8Fjy0EFrcicKbj3K2iM4a/KKObrs7XhljonWeSOd8Lg1zXXm412ZdarbXmCmuSaJ4tdb4exK0XrIGSOiljq11WOFcM6B383qLK3KKkvmRVaoTcJfIkaQlLGAUuujkDm45hwOXYEralL5lrdVcd/DTX1M2sDA/g525PGPSP58FNO2Y+xPVLVixeTs6ThrL+aI/wCOXyp2KMaLPmJPuUZ8xGiH345YTtbeb0/yii1YkpE9O9UJVlNw1Gt5ng9gJ+y0azL6HNF4ivmibpk/3ydhawjoxXHL9C+v9Ho/8sn8F/Z6fo/yUfsM+kLzzuJCAIAgCAg6Xt/AsqBVxwY3e45dW9Xrg5vBnZPQsml8A6d8jpnUjDjjtcTgLg21p8F3wehYXJwzh3XmT2ITgzjLWyNLY7vBtDsC00oO1atPRlfMyUou1KSwsYIVq0e+CXnaag7x/wAWqasiZOEqrPkYdPWIxObPH4klDhsd/PupplqWiXgp1deiSthw/uWnCNlY21NHKHJlG8ZE/IrFpput/Q6lNSSvjzwzWbVbOAMtnPk3uD2HYKmvZ3LaMdWJeVszC2WmMq1w3lGdjasvc5b2io+6l/qMUvRkmWz+5ZYnD0ZuO6P4B2rFemxr3N7PXRGXtsVeskN2UkZODXDoI71w9ZDXQpeUeh0k+31Lh4ksmCxzZL5+S3PoovYubM7cqFibBmpIM8asVORmhDO7ipIZAtczGPDnAOcByWnxW73u+AC938Og+28eWeH+IzirE3u0tl/ZHnjdO9s0pPAt8d3i1bsbG3ppzr0WlBaY8nnJyteqf6V54/Ys9V5RV8DgRHLW7XmrQ9nyVLk1h+UadK08x8SNf1ojulsOdDeLt5FQKdGK6KpKW5ydQnXiJ10w27LBLvZGT1GpVal6ZR+ZbqXi2ufwRB0/ZDHaC8edR7T/ADn+atS9UME9StFupedyZpiCtyYZSNFekfz4KtLxmL8DqlnFi8oubW3hrLHJ5zOS7oy7u1Vh6ZuJpZ+ZTGflbE3Q54WF8JzHKZ05/P5qLPTJSL0fmVut/Qx6uTASFjsngtI5/wDlR1qb1mOV4M+klibi/JgsbjFaw3c4t6jgPspn66xX+X1GGQtMR3JXt2B1R1gkfNTB6opmV602NFhaoi9sTgRjG0dn/VxWPDa+LPUri5RUvgv7Nks+l5g1oD8AAPFbu6FwHWZP6zN+P/FvcgH9Zm/H/i3uQD+szfj/AMW9yAf1mb8f+Le5AVdq0nK5wq8nPcPkt4SaWxhOKb3K+0Wp7rpLiaEkdOC0VklwZ9uLSyc6dkMpBfiaDGgGWWSVWzisJi+mE2nJHNotDnxsvGtMBWlchtzSFsk3hlrKoySyjo6QmAsOLa5YYZZHMKe9PXnJXswdelrYj6L5F8NwDhiMwe1TZdNtNsimiuCaiuSu0jYmSAX21pWmJHyKsuosXD+xT/xq3jK/lkixRAQloyq04knLLE4qrvm3nJbsVqLWPJ2jjAje3Y4ioqUd09SeSFRXoccbP5nS3wNeGXhWjaDE5dSzlZJxkvc1VUdUZY3XBFisTAcB8T3rzZVQfg9ONs/cnwRgHBU7MPYt3p+5IYaKe1D2Hen7ndrynah7Ed2XucXyp7UPYjuy9zlsprmnaj7DuS9yFJA10oJFTXnoekZFejRZKEMRPNvqhZPMlklaVPCOa1+LQMG5N7BgtYWzS2ZW6mE2k1sYn+TFMCScRgcMsRjgods21lhVQUeCPaYGuDKitBQYn57VaF045wylvT1zS1Lx7s7WyFrmRgioaKDPLDtUxvsTeH9iLOnrkoprj4s7W2IPZHeFbooOjDaojdNN4ZayiuUUmuDkxgwhhHJDsBuz25p3p628kOit16cbGewm6yRo8UjEZ7OdRO6bknktXTCMWkjiwOuPBbgcVad03HdlaqYRllI6kUeXDO9WvPVT356cZI7FerOPuc2zlSlx8bDHLLoVY3TUcZLWUQc9TW40qL76uxNM8vkohdNLCYuohOWWjsZDcYK4AUCynOTeWb1xUYp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4416818"/>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Image result for thank you images"/>
          <p:cNvSpPr>
            <a:spLocks noChangeAspect="1" noChangeArrowheads="1"/>
          </p:cNvSpPr>
          <p:nvPr/>
        </p:nvSpPr>
        <p:spPr bwMode="auto">
          <a:xfrm>
            <a:off x="155575" y="-547688"/>
            <a:ext cx="172402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180" name="Picture 4" descr="https://encrypted-tbn1.gstatic.com/images?q=tbn:ANd9GcTFUIelc8z_b60q59Qkf70DYWQtbCu5tIAeW4vR4iLtOc-oWMvqbuffpKI"/>
          <p:cNvPicPr>
            <a:picLocks noChangeAspect="1" noChangeArrowheads="1"/>
          </p:cNvPicPr>
          <p:nvPr/>
        </p:nvPicPr>
        <p:blipFill>
          <a:blip r:embed="rId2"/>
          <a:srcRect/>
          <a:stretch>
            <a:fillRect/>
          </a:stretch>
        </p:blipFill>
        <p:spPr bwMode="auto">
          <a:xfrm>
            <a:off x="0" y="0"/>
            <a:ext cx="5181600" cy="3886200"/>
          </a:xfrm>
          <a:prstGeom prst="rect">
            <a:avLst/>
          </a:prstGeom>
          <a:noFill/>
        </p:spPr>
      </p:pic>
      <p:pic>
        <p:nvPicPr>
          <p:cNvPr id="4" name="Picture 2" descr="http://resources3.news.com.au/images/2008/09/04/va1237328468019/Monkeys-in-wedding-ceremony-6234199.jpg"/>
          <p:cNvPicPr>
            <a:picLocks noChangeAspect="1" noChangeArrowheads="1"/>
          </p:cNvPicPr>
          <p:nvPr/>
        </p:nvPicPr>
        <p:blipFill>
          <a:blip r:embed="rId3" cstate="print"/>
          <a:srcRect/>
          <a:stretch>
            <a:fillRect/>
          </a:stretch>
        </p:blipFill>
        <p:spPr bwMode="auto">
          <a:xfrm>
            <a:off x="5541659" y="2362200"/>
            <a:ext cx="3590309" cy="4616116"/>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763000" cy="4525963"/>
          </a:xfrm>
        </p:spPr>
        <p:txBody>
          <a:bodyPr/>
          <a:lstStyle/>
          <a:p>
            <a:pPr marL="109728" indent="0" algn="just">
              <a:buClr>
                <a:srgbClr val="0000FF"/>
              </a:buClr>
              <a:buSzPct val="100000"/>
              <a:buNone/>
            </a:pPr>
            <a:r>
              <a:rPr lang="en-US" sz="3200" b="1" dirty="0" smtClean="0">
                <a:solidFill>
                  <a:srgbClr val="FF0000"/>
                </a:solidFill>
                <a:effectLst>
                  <a:outerShdw blurRad="31750" dist="25400" dir="5400000" algn="tl" rotWithShape="0">
                    <a:srgbClr val="000000">
                      <a:alpha val="25000"/>
                    </a:srgbClr>
                  </a:outerShdw>
                </a:effectLst>
                <a:latin typeface="Candara" pitchFamily="34" charset="0"/>
              </a:rPr>
              <a:t>INTRODUCTION CONTD.</a:t>
            </a:r>
            <a:endParaRPr lang="en-US" sz="3200" b="1" dirty="0">
              <a:solidFill>
                <a:srgbClr val="FF0000"/>
              </a:solidFill>
              <a:effectLst>
                <a:outerShdw blurRad="31750" dist="25400" dir="5400000" algn="tl" rotWithShape="0">
                  <a:srgbClr val="000000">
                    <a:alpha val="25000"/>
                  </a:srgbClr>
                </a:outerShdw>
              </a:effectLst>
              <a:latin typeface="Candara" pitchFamily="34" charset="0"/>
            </a:endParaRPr>
          </a:p>
          <a:p>
            <a:pPr lvl="0" algn="just">
              <a:buClr>
                <a:srgbClr val="0000FF"/>
              </a:buClr>
              <a:buSzPct val="100000"/>
              <a:buFont typeface="Wingdings" pitchFamily="2" charset="2"/>
              <a:buChar char="v"/>
            </a:pP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Ebola virus is an RNA virus which is from the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Filoviruses</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family. it is morphologically identical but </a:t>
            </a:r>
            <a:r>
              <a:rPr lang="en-US"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immunogically</a:t>
            </a:r>
            <a:r>
              <a:rPr lang="en-US"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distinct from Marburg virus.</a:t>
            </a:r>
          </a:p>
          <a:p>
            <a:endParaRPr lang="en-US" dirty="0"/>
          </a:p>
        </p:txBody>
      </p:sp>
      <p:sp>
        <p:nvSpPr>
          <p:cNvPr id="15362" name="AutoShape 2" descr="data:image/jpeg;base64,/9j/4AAQSkZJRgABAQAAAQABAAD/2wCEAAkGBxQTEhUUExQWFRQXGBgXGBgYFx0aGxgYGhwXFxoaFx0aHCggGBwlHBcXITEhJSkrLi4uFx8zODMsNygtLisBCgoKDg0OGxAQGiwkICQtLCwsLyw0LSwsLCwsLCwsLCwsLCwsLCwsLCwsLCwsLCwsLCwsLCwsLCwsLCwsLCwsLP/AABEIAMIBAwMBIgACEQEDEQH/xAAbAAACAwEBAQAAAAAAAAAAAAADBAIFBgABB//EAEAQAAEDAgMFBAgEBgEDBQAAAAEAAhEDIQQxQQUSUWGBBnGR8BMiMqGxwdHhFUJS8RQWM3KCkmIjstIkQ0RTov/EABoBAAMBAQEBAAAAAAAAAAAAAAECAwAEBQb/xAA2EQACAQMBAwkIAQQDAAAAAAAAAQIDBBEhBRIxE0FRcYGRodHwFBUiMkJhscHhM1JT8SND0v/aAAwDAQACEQMRAD8A1VNs6otSmYsh0OSdaeOa5kezJ4E6dJHcd0TCnUbwQcQbQiDORf0t/oh1Kh4W+aMWDRegRHd+3egUyiNJ8x3JltgT4JM1AMvMLxuMLjeL8MkMgcWznVgXZdUpicUAY8Uw1zZKVr4Ul0ieaDKRSzqGoV95vnNTwleDc2QaNPdAE9CvXUJPuWC0i6FYRohVKoGtilGuQqrpOcdybJJQLFxBChhql0tSEZ5ZIzHjRYDQ5TqEm4heVaUobsTEI4qgiyYnqiNMEAyhOxMGwRnJOBPNAKWeIUVLor3GM0vu28+YQqlbTIec0Bt3J5Udfn5ylRgxqQpvbA0MiV5TZKA4X+HBZkEOjSaIgGdTKcoGLcUGsy9h5hNgRPmLDDiy9D4lK4evZFFSU2STiFe6beKCcGCj0TZTi+iwuWuAnVpbqDTZdPloOaiKQGVkMDKegZosvF4Kq5MJhlXQGsptjVW0axHinKRISIvJMO/glqrf3TO7K4QAiKngrDTQsQ0+/wAU29/BLVRJi/T7pCyYjXFu5Gw1H1Uc4fz71Oo8AGVsDuWmEVzvaPn91LE1/Vt50U3NBnxS2LqgNPRKOtWJnGkG5zjxT7caA0yZWM2ptOHW42XrMLiajZIDRwJgx3fVGnCdR4gslK3JU4p1JJGvO0mgzNiEahjQTbuAWWZ2dqnKuyRpB8hBf6fDEekHqnJwu09VSdGtTWZR0I06ttVe7Tmm+1fk23pLRP2UTVIGaqNn47fA1VtToTH1U08hlHd4k2uLreeqsMK4i3kKvLYTdCuJnVFEprKHRcQh1KNrTKLTcJ5lGMlORzgrIXVmACdPPnomqlncl7UaCLoYH3hCjTBdzTFRhHzUKbS3Wyi+qXOA0CAeLItcQb5hTDpzzUawUBUvF1g4yN0mbpmF6Ko/dRL7XQSbxcoi4yPYeqpvqQ6NLKubIPL3ptr5grZFcR4MEKJgKNNykRqUxIlZco2XLGKHfjJN0aocEqKYlPMoCAkR0yaCufZeelkZLxwgXQt2xRyTwhf0Z3iZTLWBDpshCqYqDAQH1fAarMtZVeLdzTbsQIz/AHVViK/qnNBsenFi9bG7sgnL4H4rNbe2zIhtkXbOIiYKodlUvS1S53ssv3nQe6UKcJVZqEec66k4W9J1ZcxfbFwG4BUeAajrifyfdIbS7SBjiKcvdNyT6s/NQ7T7W3QKbPacLngOXfdVGzsKDnZepc3CtYqlS48/rpPFs7SV9N16/B8PXR0DlHtNWbm1pHC48LrV7D2/TrsLXNBbEOa7zlzWJxkDkjdkQfTOd+UNv42+ClZ3dWpUUJ6pldpbPo0ae/DRo0tVpw2I3RO471mT+k6dLhaXD4okW4LKbdxG9VoibgGbcStFssjIg5fdclxBU60oo7bebq20KkuOPw8FtTBcNfPBeikQbTCKx4A5KQcIskEbDYRx6pySq9tXdv1Un4yI5pkyTi2xlzkGoZtwQRUBErxtaSYQyFRCYhsN85IVBsTx0XV3HLNQoVgc7LDJPBOs08LqFGneZtl3e5Nh3FCqNnKyxk+Y8zyQovBzTFKnACjU7vN1jJnPcFLDP9bIpeq4AedUbCO43WM1oWLDqo4iuAFLRKGiXG9o1TEUlnUaDuq5DFFo4LljaCFMcP3TRrQLpYMy8ZlGeLRCUq8A6+JAbKQbi3AgkQDkP3RMXh5tko0MDeS6eCGpSKikP0na38FX4l8mY5Kw3bJPGbsHJZiw4i76sDoqDau0QLglR27tPcmDyiVky19aTO6z9R+AGqEYTqS3ILLOpunRhylR4QrtrahdKlgsUadNukjePeePSF1fBsBG6Jvmde/RP45wAIhnCbL3LKylQzKTWcHzm0doK5xGKeDMHFF7y43JyHLQK3wtOq6zabvAj3lHwlZrfzMHcQnzt5gF3E6QJPVQlY0m96pUXgXo7Rrwju0qf5f6Ef5fqvu8ho75MdwV1g8JTw7M91ouSbyfOiRq9pQf6dKTxdb3BIVTUrEF5mMgLAdEOXtrZf8AFrL160KK0vL2Wa3wx9etSwwDXYisXeE2gDKYWvwjyBGoI+miz2yabWRfrMK4p4wZT5715Lm5ycpcWe46ahFU4rRLBctqz3jVSoPg8Zj39VVU9qMBGSKNotzkW82RyRdN9BdPM/NGFAFt1VYbabOqbZtFsZpsojKEkNNpWAnJGp0Yukm40HUfREGNHijoK4yC1TP3S7XtHTzqo1sUIskXVwMzmg2NGDLIYgHrkvH4iAbKoqY8QATIbkOE/dJYvbLQDe+nNLvFFRbLzD48TBzNwuxO0W/txWH/ABR7nRTaXnkJ8YyRaeAxdWcm6eseuQBTQjUn8sWw1I0aT/5Jpdv6L+vtxotIN01szaLHZHz81Rs7NNYP+o4veeFmt+fnJFx+xadCm6ox7g4EeqTx0HHxXQ7OtGG+8HKr61nPk4t66J40f78DaUKwIRDiALQs1sjGuLRKs3unW/Vc6kUlSw8MtDiBwK5Jh65NknukHVBEgyOSJTriPtrwQAyBmh027s3CUphA342TEax54Jmi66Qq7u8DryRRiQPl90MjuOmhZufCpNp4mGnicvPVe43aYAmfPJY3b22Mx4fuhKRSjRecsp9r4r0lUNJsTc8Bqp47abWU4AsLNCpaDX1KkgWM30Vpi9nNAYXO3uXA62XsbPpTjRcoL4nzs8PalxGpcKMn8K5kVLcRUq1G5kTkMhqnNo4d8NsLnirDD0RvWFgNYAQNr45ocAINsh3rpdCNOlLlZceLOHlpVKseSjw4Ir6OAqHLd8Ud2Bqtu6mSOIuPcp0ceRcN9+Stdn7dbk8Rz+4yXEqNlPRTw/XSj0+W2hS+JwyvXQynoVADGSN+IQtPWoUKl3Na8nO1+MyMwV5TxGHo3Aps6et9Ur2S08uehZbeeMKnr6+xSYeniKl2U3RxIgeJT9HY+JNy5rdPa48YUqvadgHqhzz4D3/RJntBVPssa2/ElK6FlT+aWfX28xldbSrawgkvXT5FkNhVNaw6AlEp9n3EA+nGX6fuqh+18Sf0j/H6r0bVxP6v/wAhLv2C+l+PmPye1X9a8P8AyWv4HXHs1WGeMj5KVXZuKaBLmH/LL3KoO0sTOY/1CO3buKGjT/j9ClzYvmkvXWPu7UXPF+upDf8AD4sZDf8A7XA/GF5+I12WdTqD/E/Rdhe0dRvtUWkciR9VaUu1jBc0qgPIj42QdK0l8s2uv/RuX2hH56KfV/t/gqxtSs47oY88t05+Cl6LFuP9JwHOB1uU8e1bCZNN4PQ++V47tXqKLieZA+qKoWqWXU9dzFd1ft4jQS6/9oXbseu67nsYObp+CZw3Z6nvS9zqsZx6jB3mZOWiTxG269UQKbW3kZk2Q34GtWM1HEj9OQHcBZHlLSnrGLk/vw8fI3JbRq6VJqC+2M+HmXn4thsOC0ODv+LGj5fMqtrdqnmRSo7s6ucT7h9UTC7BAEkKww+y2zl7vgknfVpfLiK+waezLWGs8yf3/jzZnn4rF1c3uHJo3fhdM4DZDpG+Se8/VaulgQAuFKD1K5pSnP5m2dkJU4LFOKXUguAwzW5wPorGjTbpml6AzHz6J6hTRSOWbJCkOAXqK2rzC9TEssqPSADlKrsdiwAePHkkNq7TDBn0WUxeNrVDDGuI4gW8clPWTxFZZ3Rpxit+bwvuWWL2tB5zxS1XtBZVtPY9Rwl7wNYAk/ISrTAbLpNIBYah4uuPDJddPZ1efFY6zmrbXtaekfi6hEYitiPYHq8TYIw2GwAGoXVSZhrTA+pHgn8dtSnT9UkEjJjBMfIKjxmLq1QQBuNOYBuRzK6eTtLb53vS6PX7OPlr690prch65+L7Ae0q7WGzmCPysvu8pCCzFh7YA66g/JL1dnkJehRLKgjWxRo7SlOootaPTQncbH5Km5p6rXUtBQcxsuJcTry07lRYm9Qmcreequ6+NDQ55sbAWtwS2C3ahya74rruKKnFUoPB51vXcJurNZ6tANKNUR1QEwArlux6ZHsno7z5KNS2JTbDw4yNDlPPK1l5z2VWzxR7cdt0d3g/XaGwjfRUIdZzQXEHQZgLKNYXkuOZKt+0lZwDQZgk7x4kaJfAsBR2lU3XGiuEUDY9FVHKtLjJsNT2YA1rt4GdBmFdYLZwIuETZ2BaQScxkIz49yvMPSAAjqvLSye1KaisIqhs8CTGkoTKDZV7iKVrFVQw1xAOd+aLQsZ5Ds2eDePOi9/DBwVjSpHI/Fda2fBHBPfZXt2W0tOU5Rx5hSbsYJ5xjP6JymRAJnmthCupJFL+DNI0UPwxo0Wggcl4yheQPPcjug5Z85VYTAcpCtKWDjSyK6mBdHa5FInOo2JVGgZ9I4rqFOYumq+lkvT1hECeUWbAIQatKDIS9DEHTu88EZvm6OSeGguHAB55JgEhIvqgFcMZNgtkDi2Ph44efFckYPNcjkG6Y/b9ICo0keqCN6OE3XmP2zQIhjw2MpBHyWk2tgg4fBZfG9nLBxbYmJ5hUoXM7dvdSeR69rSu1HfbTXDBU4nbDR7MvP8Axlo8T9ECma9WxJa3g23icyr3C9n2yLXV1hdmgack1a9r1dG8L7Go2Frb6pbz6Xr/AAZrAbCFrK4p7MbwHBXQw8G4UzShcm6dUq7ZjdsYKBOSzOBol9aOAPjYfVb3bEFrrTw08VkdlNd6ZwaL26AErpsop3EUyG0Jv2Ob9a6Fb2kpbpazvPySNDAEq17R3xMf8Rr3p/Z+HFtU+0KjdeWCGyraLoKUirpMqtye+O8ordoVmO9Yl7P0uHm60lLBjOEpitnyI1XPC4qweVJndUsreosOKDPZTxFKbuac/wBTTbPuWbrYd1B8Gd05HiPqm6JfQfvASNWnIj5HmtEz0WIpGLtPtD8zT8jzHBepvU76nh6TXru/B4jhV2ZV3lrTfrv/ACKbIxwtfLJX+HrAidFhsXg34d2rmTZw+fAq32ZtMHMryJwlSluyR70KkLiG/TeTWNk5DVMMZ1PRVOGxs93fkrKnX8ysiUotDTac5qBoCbWg2Xoqi9/PFesqtHfmiT1F8XSzMCV2GEG0xAz4otWvpn1S1GsbgGyAyzgfbBiEUVCEtSq3JMIrq9kxNoHWrmcuaYoP4pY1QonFCPPyWyFx04HuNeT9vh7lGi/v6pOrjRxhJ19rgTcJclVTbWC63oMoz6/O1gsi7b4jWJ4WHJe0duN8OaG8M7eRqqh3kKk0tcs83bo4++Uant1vGEd5G5GSNc1xi3w+65Zb+YR+r3rkd5EvZ5l+6tI5KrfVO8BeJmE9gsMdy5M/NMNoxdbGQJqICh8fPgmg8Ae/qgVhAQGVzMac/giDGdR4HeIz083U3UrTn3qdIWn5IT6pnzaUSfUUe2KcArHbIqbtdwiZbpyIWz2lSJaYk8eCxjT6PEAmIhwPh9QE9rLduIP7/nQpcx37Sovtnu1Fu02Hisx2jm/A/dO7PFhHnxXdqqe82m8aEjxA+YR9jXAHNU2jHFwxdkTzar7FzhGeHhKYGGztBm0ace9e0mcO8z8k7RI86+5cmDqlIqMVsqRfNZjFUX0Km8yx4aRz4rfucDwVPtDDB0yEVmLzHiGLU04TWUyowGPbXBa6Gu/Qcnd0m/cg4zs5F6TodeWHLofqkcfgINlPC7dq0vVqD0jednDuOvVelC9pV47lwu08mrs6vbS5S1lp0euJD09SkYqNLY45dOKsMLtyAPqmqO2qNURvAT+V9ul7Jersqi6Tulmd2G3QXHghLZm98VGaaDDbW78NxTaf28n/ACO0tt2zCkdsCFWfy60gFlYieIB+iVr7De0gF4jKYyPO6g9n3K+nxR0ratk+fHYy9p7VB1vyRxtRoyPVZansqppUb71J+zawj1mnuP2SuyuV9I62hZP6zUUtqga/BTq7Ybx+SzH4LiTcFl/+X2XN2HW/M9o7iSfggrS4em6wyvrNa75cYnb44pDE7f3gGtBm8mc+FtF2H2DSPtOc++lvurAehoCWhlO2Z9o9xMldMNl1XrNpI5J7ZoR0pxcn3eu4RwuFxFaLbjf1Pt7symx2aYP6lcniGgC/KZ+CBU7SMYIpg1HRmbAfMqrqbWxDzZ26ODWj4kSmcbKjo/ifrqQintK51itxd3mzR0th0I3Ife93Zxlko1dgUA6zX9H5lZwPrnOo/wAT0XsVjb0j/wDY/VD2y15qXghvd1+9XW8WaCl2dpXlr9PzFdS7P0SSCX9wIPxVCBXH/uVP9j9UX/1AJcKj5NpmVva7R8aXgje779cK3iy8/l2kLb9XwC5U7Mbio/qv8fsuS+0Wf+N+HmP7HtL/ADLvfkfU6dG+anWoWXtOsApufK5AtvJWVKfLJetpA5p9+G11QTTMxl8PshgdTBl0WH7pPEPg3NuKbq0OHuQa1IefBBjRaF6zCRw90rFbfw+5UDoFiDGcrYVqxEwLDzZUO3qG+1K3jVHTSWdHwZ3aHCA4VwaBYB45RB+BVJsPEWAWk2VUFbDQRLmjceJvGQPcQsPXY7DvIOU+qeP3Xo38eUjGtHhjU8vZNRUZztqjw86G6pVxE2lMfxkDPxWGp7YgZ+9RdthxNpJOgXmJs9lwjxbRs620AJEi54+ZVVjdrDiqingMQ8aDvN/cmKPZhzj6z3dBHxXVCyuJ/Tjr0OKe0bSl9WerUVxW0xe9lVYjFArU0eyVOQDJPeffEJ7+VaLL7gP92Q8VeOy6nO167Dlnt2nwjF+u0+euM2CJh21hdgeBymPBbuv6GkLGi08iCY7gDdJP2tRafVD3D+2AqxtaVN/HVw/toc0rqvXXwUW191lfgoaNXGAWa497QuNfFk+sw9W/daVnaOm3Kk+Omfiur9oaThApO8B9VZVaK4Vn3/wRdvcvV267v5M2NoYgD+mDGcA/Wyj+P1R7VMdZWgZtugBG47/UfVSZtHDOPtFnItMfBU5SL0jX78EnRqR1nb92f5KFvaF1juAR/wAj9OaDV7SVCSQAO+Tb3LRVtm0Ko9X0Zvm0j38Em/ss0ge03P38ZF1pU7trMaifh+jKrZp4lTaff+/0UtTalZ2byAc931fGLobGyfWMnmVeUeyYi73DwnoLJmn2UpmxxDgRxZb/ALlw1bO6n82vaejb7Qs6fBY7CpotaE1TqNGSth2Npj/5LjzFI/MotPsdScJ/iyL609Ohz5Ln931+g7/fNr0+DK+jWb3pllVvAdU2/sIfyYyn/kxwS9bsXim/06tGrwh+6dNHBI7SsuMR47StJvSf5JUw3KZ+mqPQpg5kKlxWzMZSMPoVALXA3hyiJQW46q3NjhHFp+ik6c48Ys6FVpT+WafaaY4dnH3D6rlmHbYPNcl7A4X9x9V3Ysj4cXj91Ok1uqa9GALdFZI8qUiTSOig6F6BCXrVITCJHlSnIN0i+mB56Jk1psoVBqlZWOUJPohKbSwzSIOqZNa8QvK8k8UjLxbTMSKj8NVNRgsbOacnDgnv+jiW+rBn2mOzHT5hW2O2eHCwVJV7OajP5/JdFtdzofDjMegnd2VK6xLO7Lp8wH8s4feIh05wHT90er6HDgeq1ulon6lL1Nh1P1uP+Rv9VGh2bv6xuun3hCH9Omkzk90zn/VrZXb+2Qq9oDcUaduLrDoAlztDFO1A7m5eMrR4bYgAtkjDBNBHqyAb3j9lyzvLib1ljq0O2nYWdNYUM9epl/Q4ipd1V/QkfBHZsNzvaLj3kn4rZYXAtOkDTuTH8JBy/ZQbnLi2yynThpCKXYY/D7CaDoT0VnR2C2Mr8vsr8YKdLpihQ3dP3QUDSuGzO/gLNG30+yEdgg+C1W5JXj6EggZ/HojuoRXEukyB2A3ghV+zoiI6wtbh6BFjJ85qdWnYIbiH9olk+b4jYBaTuzPgV6xmJYPVqPjKCZ+MrfMw8kxwQK2DAjrf5ox3o/K2gynCek4p9aMb/F4vV089xv0Uji8VYSP9QtW3Bg6Lw4Ns5cFRV6y+t95N0LV/9ce5GQGMxPKf7elpyU/4/Fa7rh/bp0WwfssRl+2XzXUtmgTadMkfaK/97F5C0x/TXcZZm2sSBBaDzuE23tO/81DkYd9lf1dntOg8jkl37NbknV5cL6vwTdlZy+jxfmVFPtJTJ9cVAObQYnuzVhS7RYctg1Y72vHySGN2WJyzXYbYrXqi2jW50vXaTlsi0aynJdq8h522sL/93ud/4rkqdgN4Lk3vKt0Lx8yfue2/vl4eRsGs1Jz707hCeKVotJ49URji08lyIrLUfck8UwpthkKGIcDbVMycXhlaBF/PSFCrULsuKJiGyNUv7M+fBIXRA+qePvXNIN5CaqUpEkfZAbSA8UBk0eUgQLhEbT5efoo18hBnuRMMSWogfDIJ2HGqCGhpmJ+SljKr4JiwN7IeCqjeG8JAzEkE8LoDrOMjdFog/RJ4nDSZHem3vgWCEcVxv325rAjnOUDoPcDEW8VYh1o93xQMMRmjOd+6KFlqwT6sG1wi4aoHaQoUWTM+QvAQ11svisDQe9EBovWRC8Yd4IbqbhN0SYR8aJfEU94c+CNTZN5U6wgLGTwyvwdOLZckxXw8jz70RrB1CIKq2BnJ5yiqxFAAz51yUxRBAI10U8YDPLjPghCeJEC3MpR03gLubsSoDEB2Ry5r0vlsR605zklXUiDOnh4rBSzxGqQ6qdOhrzQsPWbMao7KsGEQPJV7SwZLvJumNnYMtF9PHqVatp7xE5TeFNwFwL58rLboHVeN0TLwPP2XibNMcAuWwLvIWc6MvOt0QGQCq0S52n28OSZqu0mFsjOJY0HWzQqjo1koFEEzmlqhIdcZI5FUdR6RE6pYuDkJ2JAz10HBN0KbSJHnvQGxukmm0FLPaZ+yb3fBE/h0cC7yRXFoImdYj59yYpMgWtxU6tCMil6jzMaIBzkBiaeczGedioU2NHHJL7R3s7xGnHRSwlQ2nKBml5y2PhHd0wUr/Cl3u8hWVO4sPFLlxae/7o4JqTAgET5zRqeYsen2XMZvQiMplpsY5jmiZsnhjzUaoBIMTBy4oTKZa7yVJxADjMG0CFgY10GqNTdaT8FzsTvCyVw7wQQT7vMqTIB85LZBu6h3vgIDXEiV5WnSdI+q9pEx096xktCWHcdZmPPenGMlKU2R3ymm1kULL7HtXDg5pOo6DGYVgawPJIVBLsslmCGec9oDiva9GVIGdZUi4TF1hs6lUzClpsMvejtZBz/dMVXx5hAqtLh1QwUy3xH6JtooCrEoVCi4Dkp7s9OKJPCInHclyGcKF4gHETmC7eq8xo9b/ZcuWCuIWkVOoPj9Fy5YHOVuK9seeCbwJt4rlyC4lJfKOYPXvHyTNbIrlydcDmlxFGn1fFL0fa6lcuQKIhjRdCpC3QfFcuS85RfKNYfNSqhcuREfEHQPnqiH2fBcuWM+J60WSn5ly5ZhiLuPrEcwmMLl4LxcgPLgM69PkpgZLlyYmdVNh54pdvtdSvVyDMh0eyOnwS1X2R0+a9XIixOHtdSi014uWRmBrZlMMHqjzovFyyC+Aer7I7kuwX6rlyLFiTpNELly5Y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CEAAkGBxQTEhUUExQWFRQXGBgXGBgYFx0aGxgYGhwXFxoaFx0aHCggGBwlHBcXITEhJSkrLi4uFx8zODMsNygtLisBCgoKDg0OGxAQGiwkICQtLCwsLyw0LSwsLCwsLCwsLCwsLCwsLCwsLCwsLCwsLCwsLCwsLCwsLCwsLCwsLCwsLP/AABEIAMIBAwMBIgACEQEDEQH/xAAbAAACAwEBAQAAAAAAAAAAAAADBAIFBgABB//EAEAQAAEDAgMFBAgEBgEDBQAAAAEAAhEDIQQxQQUSUWGBBnGR8BMiMqGxwdHhFUJS8RQWM3KCkmIjstIkQ0RTov/EABoBAAMBAQEBAAAAAAAAAAAAAAECAwAEBQb/xAA2EQACAQMBAwkIAQQDAAAAAAAAAQIDBBEhBRIxE0FRcYGRodHwFBUiMkJhscHhM1JT8SND0v/aAAwDAQACEQMRAD8A1VNs6otSmYsh0OSdaeOa5kezJ4E6dJHcd0TCnUbwQcQbQiDORf0t/oh1Kh4W+aMWDRegRHd+3egUyiNJ8x3JltgT4JM1AMvMLxuMLjeL8MkMgcWznVgXZdUpicUAY8Uw1zZKVr4Ul0ieaDKRSzqGoV95vnNTwleDc2QaNPdAE9CvXUJPuWC0i6FYRohVKoGtilGuQqrpOcdybJJQLFxBChhql0tSEZ5ZIzHjRYDQ5TqEm4heVaUobsTEI4qgiyYnqiNMEAyhOxMGwRnJOBPNAKWeIUVLor3GM0vu28+YQqlbTIec0Bt3J5Udfn5ylRgxqQpvbA0MiV5TZKA4X+HBZkEOjSaIgGdTKcoGLcUGsy9h5hNgRPmLDDiy9D4lK4evZFFSU2STiFe6beKCcGCj0TZTi+iwuWuAnVpbqDTZdPloOaiKQGVkMDKegZosvF4Kq5MJhlXQGsptjVW0axHinKRISIvJMO/glqrf3TO7K4QAiKngrDTQsQ0+/wAU29/BLVRJi/T7pCyYjXFu5Gw1H1Uc4fz71Oo8AGVsDuWmEVzvaPn91LE1/Vt50U3NBnxS2LqgNPRKOtWJnGkG5zjxT7caA0yZWM2ptOHW42XrMLiajZIDRwJgx3fVGnCdR4gslK3JU4p1JJGvO0mgzNiEahjQTbuAWWZ2dqnKuyRpB8hBf6fDEekHqnJwu09VSdGtTWZR0I06ttVe7Tmm+1fk23pLRP2UTVIGaqNn47fA1VtToTH1U08hlHd4k2uLreeqsMK4i3kKvLYTdCuJnVFEprKHRcQh1KNrTKLTcJ5lGMlORzgrIXVmACdPPnomqlncl7UaCLoYH3hCjTBdzTFRhHzUKbS3Wyi+qXOA0CAeLItcQb5hTDpzzUawUBUvF1g4yN0mbpmF6Ko/dRL7XQSbxcoi4yPYeqpvqQ6NLKubIPL3ptr5grZFcR4MEKJgKNNykRqUxIlZco2XLGKHfjJN0aocEqKYlPMoCAkR0yaCufZeelkZLxwgXQt2xRyTwhf0Z3iZTLWBDpshCqYqDAQH1fAarMtZVeLdzTbsQIz/AHVViK/qnNBsenFi9bG7sgnL4H4rNbe2zIhtkXbOIiYKodlUvS1S53ssv3nQe6UKcJVZqEec66k4W9J1ZcxfbFwG4BUeAajrifyfdIbS7SBjiKcvdNyT6s/NQ7T7W3QKbPacLngOXfdVGzsKDnZepc3CtYqlS48/rpPFs7SV9N16/B8PXR0DlHtNWbm1pHC48LrV7D2/TrsLXNBbEOa7zlzWJxkDkjdkQfTOd+UNv42+ClZ3dWpUUJ6pldpbPo0ae/DRo0tVpw2I3RO471mT+k6dLhaXD4okW4LKbdxG9VoibgGbcStFssjIg5fdclxBU60oo7bebq20KkuOPw8FtTBcNfPBeikQbTCKx4A5KQcIskEbDYRx6pySq9tXdv1Un4yI5pkyTi2xlzkGoZtwQRUBErxtaSYQyFRCYhsN85IVBsTx0XV3HLNQoVgc7LDJPBOs08LqFGneZtl3e5Nh3FCqNnKyxk+Y8zyQovBzTFKnACjU7vN1jJnPcFLDP9bIpeq4AedUbCO43WM1oWLDqo4iuAFLRKGiXG9o1TEUlnUaDuq5DFFo4LljaCFMcP3TRrQLpYMy8ZlGeLRCUq8A6+JAbKQbi3AgkQDkP3RMXh5tko0MDeS6eCGpSKikP0na38FX4l8mY5Kw3bJPGbsHJZiw4i76sDoqDau0QLglR27tPcmDyiVky19aTO6z9R+AGqEYTqS3ILLOpunRhylR4QrtrahdKlgsUadNukjePeePSF1fBsBG6Jvmde/RP45wAIhnCbL3LKylQzKTWcHzm0doK5xGKeDMHFF7y43JyHLQK3wtOq6zabvAj3lHwlZrfzMHcQnzt5gF3E6QJPVQlY0m96pUXgXo7Rrwju0qf5f6Ef5fqvu8ho75MdwV1g8JTw7M91ouSbyfOiRq9pQf6dKTxdb3BIVTUrEF5mMgLAdEOXtrZf8AFrL160KK0vL2Wa3wx9etSwwDXYisXeE2gDKYWvwjyBGoI+miz2yabWRfrMK4p4wZT5715Lm5ycpcWe46ahFU4rRLBctqz3jVSoPg8Zj39VVU9qMBGSKNotzkW82RyRdN9BdPM/NGFAFt1VYbabOqbZtFsZpsojKEkNNpWAnJGp0Yukm40HUfREGNHijoK4yC1TP3S7XtHTzqo1sUIskXVwMzmg2NGDLIYgHrkvH4iAbKoqY8QATIbkOE/dJYvbLQDe+nNLvFFRbLzD48TBzNwuxO0W/txWH/ABR7nRTaXnkJ8YyRaeAxdWcm6eseuQBTQjUn8sWw1I0aT/5Jpdv6L+vtxotIN01szaLHZHz81Rs7NNYP+o4veeFmt+fnJFx+xadCm6ox7g4EeqTx0HHxXQ7OtGG+8HKr61nPk4t66J40f78DaUKwIRDiALQs1sjGuLRKs3unW/Vc6kUlSw8MtDiBwK5Jh65NknukHVBEgyOSJTriPtrwQAyBmh027s3CUphA342TEax54Jmi66Qq7u8DryRRiQPl90MjuOmhZufCpNp4mGnicvPVe43aYAmfPJY3b22Mx4fuhKRSjRecsp9r4r0lUNJsTc8Bqp47abWU4AsLNCpaDX1KkgWM30Vpi9nNAYXO3uXA62XsbPpTjRcoL4nzs8PalxGpcKMn8K5kVLcRUq1G5kTkMhqnNo4d8NsLnirDD0RvWFgNYAQNr45ocAINsh3rpdCNOlLlZceLOHlpVKseSjw4Ir6OAqHLd8Ud2Bqtu6mSOIuPcp0ceRcN9+Stdn7dbk8Rz+4yXEqNlPRTw/XSj0+W2hS+JwyvXQynoVADGSN+IQtPWoUKl3Na8nO1+MyMwV5TxGHo3Aps6et9Ur2S08uehZbeeMKnr6+xSYeniKl2U3RxIgeJT9HY+JNy5rdPa48YUqvadgHqhzz4D3/RJntBVPssa2/ElK6FlT+aWfX28xldbSrawgkvXT5FkNhVNaw6AlEp9n3EA+nGX6fuqh+18Sf0j/H6r0bVxP6v/wAhLv2C+l+PmPye1X9a8P8AyWv4HXHs1WGeMj5KVXZuKaBLmH/LL3KoO0sTOY/1CO3buKGjT/j9ClzYvmkvXWPu7UXPF+upDf8AD4sZDf8A7XA/GF5+I12WdTqD/E/Rdhe0dRvtUWkciR9VaUu1jBc0qgPIj42QdK0l8s2uv/RuX2hH56KfV/t/gqxtSs47oY88t05+Cl6LFuP9JwHOB1uU8e1bCZNN4PQ++V47tXqKLieZA+qKoWqWXU9dzFd1ft4jQS6/9oXbseu67nsYObp+CZw3Z6nvS9zqsZx6jB3mZOWiTxG269UQKbW3kZk2Q34GtWM1HEj9OQHcBZHlLSnrGLk/vw8fI3JbRq6VJqC+2M+HmXn4thsOC0ODv+LGj5fMqtrdqnmRSo7s6ucT7h9UTC7BAEkKww+y2zl7vgknfVpfLiK+waezLWGs8yf3/jzZnn4rF1c3uHJo3fhdM4DZDpG+Se8/VaulgQAuFKD1K5pSnP5m2dkJU4LFOKXUguAwzW5wPorGjTbpml6AzHz6J6hTRSOWbJCkOAXqK2rzC9TEssqPSADlKrsdiwAePHkkNq7TDBn0WUxeNrVDDGuI4gW8clPWTxFZZ3Rpxit+bwvuWWL2tB5zxS1XtBZVtPY9Rwl7wNYAk/ISrTAbLpNIBYah4uuPDJddPZ1efFY6zmrbXtaekfi6hEYitiPYHq8TYIw2GwAGoXVSZhrTA+pHgn8dtSnT9UkEjJjBMfIKjxmLq1QQBuNOYBuRzK6eTtLb53vS6PX7OPlr690prch65+L7Ae0q7WGzmCPysvu8pCCzFh7YA66g/JL1dnkJehRLKgjWxRo7SlOootaPTQncbH5Km5p6rXUtBQcxsuJcTry07lRYm9Qmcreequ6+NDQ55sbAWtwS2C3ahya74rruKKnFUoPB51vXcJurNZ6tANKNUR1QEwArlux6ZHsno7z5KNS2JTbDw4yNDlPPK1l5z2VWzxR7cdt0d3g/XaGwjfRUIdZzQXEHQZgLKNYXkuOZKt+0lZwDQZgk7x4kaJfAsBR2lU3XGiuEUDY9FVHKtLjJsNT2YA1rt4GdBmFdYLZwIuETZ2BaQScxkIz49yvMPSAAjqvLSye1KaisIqhs8CTGkoTKDZV7iKVrFVQw1xAOd+aLQsZ5Ds2eDePOi9/DBwVjSpHI/Fda2fBHBPfZXt2W0tOU5Rx5hSbsYJ5xjP6JymRAJnmthCupJFL+DNI0UPwxo0Wggcl4yheQPPcjug5Z85VYTAcpCtKWDjSyK6mBdHa5FInOo2JVGgZ9I4rqFOYumq+lkvT1hECeUWbAIQatKDIS9DEHTu88EZvm6OSeGguHAB55JgEhIvqgFcMZNgtkDi2Ph44efFckYPNcjkG6Y/b9ICo0keqCN6OE3XmP2zQIhjw2MpBHyWk2tgg4fBZfG9nLBxbYmJ5hUoXM7dvdSeR69rSu1HfbTXDBU4nbDR7MvP8Axlo8T9ECma9WxJa3g23icyr3C9n2yLXV1hdmgack1a9r1dG8L7Go2Frb6pbz6Xr/AAZrAbCFrK4p7MbwHBXQw8G4UzShcm6dUq7ZjdsYKBOSzOBol9aOAPjYfVb3bEFrrTw08VkdlNd6ZwaL26AErpsop3EUyG0Jv2Ob9a6Fb2kpbpazvPySNDAEq17R3xMf8Rr3p/Z+HFtU+0KjdeWCGyraLoKUirpMqtye+O8ordoVmO9Yl7P0uHm60lLBjOEpitnyI1XPC4qweVJndUsreosOKDPZTxFKbuac/wBTTbPuWbrYd1B8Gd05HiPqm6JfQfvASNWnIj5HmtEz0WIpGLtPtD8zT8jzHBepvU76nh6TXru/B4jhV2ZV3lrTfrv/ACKbIxwtfLJX+HrAidFhsXg34d2rmTZw+fAq32ZtMHMryJwlSluyR70KkLiG/TeTWNk5DVMMZ1PRVOGxs93fkrKnX8ysiUotDTac5qBoCbWg2Xoqi9/PFesqtHfmiT1F8XSzMCV2GEG0xAz4otWvpn1S1GsbgGyAyzgfbBiEUVCEtSq3JMIrq9kxNoHWrmcuaYoP4pY1QonFCPPyWyFx04HuNeT9vh7lGi/v6pOrjRxhJ19rgTcJclVTbWC63oMoz6/O1gsi7b4jWJ4WHJe0duN8OaG8M7eRqqh3kKk0tcs83bo4++Uant1vGEd5G5GSNc1xi3w+65Zb+YR+r3rkd5EvZ5l+6tI5KrfVO8BeJmE9gsMdy5M/NMNoxdbGQJqICh8fPgmg8Ae/qgVhAQGVzMac/giDGdR4HeIz083U3UrTn3qdIWn5IT6pnzaUSfUUe2KcArHbIqbtdwiZbpyIWz2lSJaYk8eCxjT6PEAmIhwPh9QE9rLduIP7/nQpcx37Sovtnu1Fu02Hisx2jm/A/dO7PFhHnxXdqqe82m8aEjxA+YR9jXAHNU2jHFwxdkTzar7FzhGeHhKYGGztBm0ace9e0mcO8z8k7RI86+5cmDqlIqMVsqRfNZjFUX0Km8yx4aRz4rfucDwVPtDDB0yEVmLzHiGLU04TWUyowGPbXBa6Gu/Qcnd0m/cg4zs5F6TodeWHLofqkcfgINlPC7dq0vVqD0jednDuOvVelC9pV47lwu08mrs6vbS5S1lp0euJD09SkYqNLY45dOKsMLtyAPqmqO2qNURvAT+V9ul7Jersqi6Tulmd2G3QXHghLZm98VGaaDDbW78NxTaf28n/ACO0tt2zCkdsCFWfy60gFlYieIB+iVr7De0gF4jKYyPO6g9n3K+nxR0ratk+fHYy9p7VB1vyRxtRoyPVZansqppUb71J+zawj1mnuP2SuyuV9I62hZP6zUUtqga/BTq7Ybx+SzH4LiTcFl/+X2XN2HW/M9o7iSfggrS4em6wyvrNa75cYnb44pDE7f3gGtBm8mc+FtF2H2DSPtOc++lvurAehoCWhlO2Z9o9xMldMNl1XrNpI5J7ZoR0pxcn3eu4RwuFxFaLbjf1Pt7symx2aYP6lcniGgC/KZ+CBU7SMYIpg1HRmbAfMqrqbWxDzZ26ODWj4kSmcbKjo/ifrqQintK51itxd3mzR0th0I3Ife93Zxlko1dgUA6zX9H5lZwPrnOo/wAT0XsVjb0j/wDY/VD2y15qXghvd1+9XW8WaCl2dpXlr9PzFdS7P0SSCX9wIPxVCBXH/uVP9j9UX/1AJcKj5NpmVva7R8aXgje779cK3iy8/l2kLb9XwC5U7Mbio/qv8fsuS+0Wf+N+HmP7HtL/ADLvfkfU6dG+anWoWXtOsApufK5AtvJWVKfLJetpA5p9+G11QTTMxl8PshgdTBl0WH7pPEPg3NuKbq0OHuQa1IefBBjRaF6zCRw90rFbfw+5UDoFiDGcrYVqxEwLDzZUO3qG+1K3jVHTSWdHwZ3aHCA4VwaBYB45RB+BVJsPEWAWk2VUFbDQRLmjceJvGQPcQsPXY7DvIOU+qeP3Xo38eUjGtHhjU8vZNRUZztqjw86G6pVxE2lMfxkDPxWGp7YgZ+9RdthxNpJOgXmJs9lwjxbRs620AJEi54+ZVVjdrDiqingMQ8aDvN/cmKPZhzj6z3dBHxXVCyuJ/Tjr0OKe0bSl9WerUVxW0xe9lVYjFArU0eyVOQDJPeffEJ7+VaLL7gP92Q8VeOy6nO167Dlnt2nwjF+u0+euM2CJh21hdgeBymPBbuv6GkLGi08iCY7gDdJP2tRafVD3D+2AqxtaVN/HVw/toc0rqvXXwUW191lfgoaNXGAWa497QuNfFk+sw9W/daVnaOm3Kk+Omfiur9oaThApO8B9VZVaK4Vn3/wRdvcvV267v5M2NoYgD+mDGcA/Wyj+P1R7VMdZWgZtugBG47/UfVSZtHDOPtFnItMfBU5SL0jX78EnRqR1nb92f5KFvaF1juAR/wAj9OaDV7SVCSQAO+Tb3LRVtm0Ko9X0Zvm0j38Em/ss0ge03P38ZF1pU7trMaifh+jKrZp4lTaff+/0UtTalZ2byAc931fGLobGyfWMnmVeUeyYi73DwnoLJmn2UpmxxDgRxZb/ALlw1bO6n82vaejb7Qs6fBY7CpotaE1TqNGSth2Npj/5LjzFI/MotPsdScJ/iyL609Ohz5Ln931+g7/fNr0+DK+jWb3pllVvAdU2/sIfyYyn/kxwS9bsXim/06tGrwh+6dNHBI7SsuMR47StJvSf5JUw3KZ+mqPQpg5kKlxWzMZSMPoVALXA3hyiJQW46q3NjhHFp+ik6c48Ys6FVpT+WafaaY4dnH3D6rlmHbYPNcl7A4X9x9V3Ysj4cXj91Ok1uqa9GALdFZI8qUiTSOig6F6BCXrVITCJHlSnIN0i+mB56Jk1psoVBqlZWOUJPohKbSwzSIOqZNa8QvK8k8UjLxbTMSKj8NVNRgsbOacnDgnv+jiW+rBn2mOzHT5hW2O2eHCwVJV7OajP5/JdFtdzofDjMegnd2VK6xLO7Lp8wH8s4feIh05wHT90er6HDgeq1ulon6lL1Nh1P1uP+Rv9VGh2bv6xuun3hCH9Omkzk90zn/VrZXb+2Qq9oDcUaduLrDoAlztDFO1A7m5eMrR4bYgAtkjDBNBHqyAb3j9lyzvLib1ljq0O2nYWdNYUM9epl/Q4ipd1V/QkfBHZsNzvaLj3kn4rZYXAtOkDTuTH8JBy/ZQbnLi2yynThpCKXYY/D7CaDoT0VnR2C2Mr8vsr8YKdLpihQ3dP3QUDSuGzO/gLNG30+yEdgg+C1W5JXj6EggZ/HojuoRXEukyB2A3ghV+zoiI6wtbh6BFjJ85qdWnYIbiH9olk+b4jYBaTuzPgV6xmJYPVqPjKCZ+MrfMw8kxwQK2DAjrf5ox3o/K2gynCek4p9aMb/F4vV089xv0Uji8VYSP9QtW3Bg6Lw4Ns5cFRV6y+t95N0LV/9ce5GQGMxPKf7elpyU/4/Fa7rh/bp0WwfssRl+2XzXUtmgTadMkfaK/97F5C0x/TXcZZm2sSBBaDzuE23tO/81DkYd9lf1dntOg8jkl37NbknV5cL6vwTdlZy+jxfmVFPtJTJ9cVAObQYnuzVhS7RYctg1Y72vHySGN2WJyzXYbYrXqi2jW50vXaTlsi0aynJdq8h522sL/93ud/4rkqdgN4Lk3vKt0Lx8yfue2/vl4eRsGs1Jz707hCeKVotJ49URji08lyIrLUfck8UwpthkKGIcDbVMycXhlaBF/PSFCrULsuKJiGyNUv7M+fBIXRA+qePvXNIN5CaqUpEkfZAbSA8UBk0eUgQLhEbT5efoo18hBnuRMMSWogfDIJ2HGqCGhpmJ+SljKr4JiwN7IeCqjeG8JAzEkE8LoDrOMjdFog/RJ4nDSZHem3vgWCEcVxv325rAjnOUDoPcDEW8VYh1o93xQMMRmjOd+6KFlqwT6sG1wi4aoHaQoUWTM+QvAQ11svisDQe9EBovWRC8Yd4IbqbhN0SYR8aJfEU94c+CNTZN5U6wgLGTwyvwdOLZckxXw8jz70RrB1CIKq2BnJ5yiqxFAAz51yUxRBAI10U8YDPLjPghCeJEC3MpR03gLubsSoDEB2Ry5r0vlsR605zklXUiDOnh4rBSzxGqQ6qdOhrzQsPWbMao7KsGEQPJV7SwZLvJumNnYMtF9PHqVatp7xE5TeFNwFwL58rLboHVeN0TLwPP2XibNMcAuWwLvIWc6MvOt0QGQCq0S52n28OSZqu0mFsjOJY0HWzQqjo1koFEEzmlqhIdcZI5FUdR6RE6pYuDkJ2JAz10HBN0KbSJHnvQGxukmm0FLPaZ+yb3fBE/h0cC7yRXFoImdYj59yYpMgWtxU6tCMil6jzMaIBzkBiaeczGedioU2NHHJL7R3s7xGnHRSwlQ2nKBml5y2PhHd0wUr/Cl3u8hWVO4sPFLlxae/7o4JqTAgET5zRqeYsen2XMZvQiMplpsY5jmiZsnhjzUaoBIMTBy4oTKZa7yVJxADjMG0CFgY10GqNTdaT8FzsTvCyVw7wQQT7vMqTIB85LZBu6h3vgIDXEiV5WnSdI+q9pEx096xktCWHcdZmPPenGMlKU2R3ymm1kULL7HtXDg5pOo6DGYVgawPJIVBLsslmCGec9oDiva9GVIGdZUi4TF1hs6lUzClpsMvejtZBz/dMVXx5hAqtLh1QwUy3xH6JtooCrEoVCi4Dkp7s9OKJPCInHclyGcKF4gHETmC7eq8xo9b/ZcuWCuIWkVOoPj9Fy5YHOVuK9seeCbwJt4rlyC4lJfKOYPXvHyTNbIrlydcDmlxFGn1fFL0fa6lcuQKIhjRdCpC3QfFcuS85RfKNYfNSqhcuREfEHQPnqiH2fBcuWM+J60WSn5ly5ZhiLuPrEcwmMLl4LxcgPLgM69PkpgZLlyYmdVNh54pdvtdSvVyDMh0eyOnwS1X2R0+a9XIixOHtdSi014uWRmBrZlMMHqjzovFyyC+Aer7I7kuwX6rlyLFiTpNELly5Y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eg;base64,/9j/4AAQSkZJRgABAQAAAQABAAD/2wCEAAkGBxQTEhUUExQWFRQXGBgXGBgYFx0aGxgYGhwXFxoaFx0aHCggGBwlHBcXITEhJSkrLi4uFx8zODMsNygtLisBCgoKDg0OGxAQGiwkICQtLCwsLyw0LSwsLCwsLCwsLCwsLCwsLCwsLCwsLCwsLCwsLCwsLCwsLCwsLCwsLCwsLP/AABEIAMIBAwMBIgACEQEDEQH/xAAbAAACAwEBAQAAAAAAAAAAAAADBAIFBgABB//EAEAQAAEDAgMFBAgEBgEDBQAAAAEAAhEDIQQxQQUSUWGBBnGR8BMiMqGxwdHhFUJS8RQWM3KCkmIjstIkQ0RTov/EABoBAAMBAQEBAAAAAAAAAAAAAAECAwAEBQb/xAA2EQACAQMBAwkIAQQDAAAAAAAAAQIDBBEhBRIxE0FRcYGRodHwFBUiMkJhscHhM1JT8SND0v/aAAwDAQACEQMRAD8A1VNs6otSmYsh0OSdaeOa5kezJ4E6dJHcd0TCnUbwQcQbQiDORf0t/oh1Kh4W+aMWDRegRHd+3egUyiNJ8x3JltgT4JM1AMvMLxuMLjeL8MkMgcWznVgXZdUpicUAY8Uw1zZKVr4Ul0ieaDKRSzqGoV95vnNTwleDc2QaNPdAE9CvXUJPuWC0i6FYRohVKoGtilGuQqrpOcdybJJQLFxBChhql0tSEZ5ZIzHjRYDQ5TqEm4heVaUobsTEI4qgiyYnqiNMEAyhOxMGwRnJOBPNAKWeIUVLor3GM0vu28+YQqlbTIec0Bt3J5Udfn5ylRgxqQpvbA0MiV5TZKA4X+HBZkEOjSaIgGdTKcoGLcUGsy9h5hNgRPmLDDiy9D4lK4evZFFSU2STiFe6beKCcGCj0TZTi+iwuWuAnVpbqDTZdPloOaiKQGVkMDKegZosvF4Kq5MJhlXQGsptjVW0axHinKRISIvJMO/glqrf3TO7K4QAiKngrDTQsQ0+/wAU29/BLVRJi/T7pCyYjXFu5Gw1H1Uc4fz71Oo8AGVsDuWmEVzvaPn91LE1/Vt50U3NBnxS2LqgNPRKOtWJnGkG5zjxT7caA0yZWM2ptOHW42XrMLiajZIDRwJgx3fVGnCdR4gslK3JU4p1JJGvO0mgzNiEahjQTbuAWWZ2dqnKuyRpB8hBf6fDEekHqnJwu09VSdGtTWZR0I06ttVe7Tmm+1fk23pLRP2UTVIGaqNn47fA1VtToTH1U08hlHd4k2uLreeqsMK4i3kKvLYTdCuJnVFEprKHRcQh1KNrTKLTcJ5lGMlORzgrIXVmACdPPnomqlncl7UaCLoYH3hCjTBdzTFRhHzUKbS3Wyi+qXOA0CAeLItcQb5hTDpzzUawUBUvF1g4yN0mbpmF6Ko/dRL7XQSbxcoi4yPYeqpvqQ6NLKubIPL3ptr5grZFcR4MEKJgKNNykRqUxIlZco2XLGKHfjJN0aocEqKYlPMoCAkR0yaCufZeelkZLxwgXQt2xRyTwhf0Z3iZTLWBDpshCqYqDAQH1fAarMtZVeLdzTbsQIz/AHVViK/qnNBsenFi9bG7sgnL4H4rNbe2zIhtkXbOIiYKodlUvS1S53ssv3nQe6UKcJVZqEec66k4W9J1ZcxfbFwG4BUeAajrifyfdIbS7SBjiKcvdNyT6s/NQ7T7W3QKbPacLngOXfdVGzsKDnZepc3CtYqlS48/rpPFs7SV9N16/B8PXR0DlHtNWbm1pHC48LrV7D2/TrsLXNBbEOa7zlzWJxkDkjdkQfTOd+UNv42+ClZ3dWpUUJ6pldpbPo0ae/DRo0tVpw2I3RO471mT+k6dLhaXD4okW4LKbdxG9VoibgGbcStFssjIg5fdclxBU60oo7bebq20KkuOPw8FtTBcNfPBeikQbTCKx4A5KQcIskEbDYRx6pySq9tXdv1Un4yI5pkyTi2xlzkGoZtwQRUBErxtaSYQyFRCYhsN85IVBsTx0XV3HLNQoVgc7LDJPBOs08LqFGneZtl3e5Nh3FCqNnKyxk+Y8zyQovBzTFKnACjU7vN1jJnPcFLDP9bIpeq4AedUbCO43WM1oWLDqo4iuAFLRKGiXG9o1TEUlnUaDuq5DFFo4LljaCFMcP3TRrQLpYMy8ZlGeLRCUq8A6+JAbKQbi3AgkQDkP3RMXh5tko0MDeS6eCGpSKikP0na38FX4l8mY5Kw3bJPGbsHJZiw4i76sDoqDau0QLglR27tPcmDyiVky19aTO6z9R+AGqEYTqS3ILLOpunRhylR4QrtrahdKlgsUadNukjePeePSF1fBsBG6Jvmde/RP45wAIhnCbL3LKylQzKTWcHzm0doK5xGKeDMHFF7y43JyHLQK3wtOq6zabvAj3lHwlZrfzMHcQnzt5gF3E6QJPVQlY0m96pUXgXo7Rrwju0qf5f6Ef5fqvu8ho75MdwV1g8JTw7M91ouSbyfOiRq9pQf6dKTxdb3BIVTUrEF5mMgLAdEOXtrZf8AFrL160KK0vL2Wa3wx9etSwwDXYisXeE2gDKYWvwjyBGoI+miz2yabWRfrMK4p4wZT5715Lm5ycpcWe46ahFU4rRLBctqz3jVSoPg8Zj39VVU9qMBGSKNotzkW82RyRdN9BdPM/NGFAFt1VYbabOqbZtFsZpsojKEkNNpWAnJGp0Yukm40HUfREGNHijoK4yC1TP3S7XtHTzqo1sUIskXVwMzmg2NGDLIYgHrkvH4iAbKoqY8QATIbkOE/dJYvbLQDe+nNLvFFRbLzD48TBzNwuxO0W/txWH/ABR7nRTaXnkJ8YyRaeAxdWcm6eseuQBTQjUn8sWw1I0aT/5Jpdv6L+vtxotIN01szaLHZHz81Rs7NNYP+o4veeFmt+fnJFx+xadCm6ox7g4EeqTx0HHxXQ7OtGG+8HKr61nPk4t66J40f78DaUKwIRDiALQs1sjGuLRKs3unW/Vc6kUlSw8MtDiBwK5Jh65NknukHVBEgyOSJTriPtrwQAyBmh027s3CUphA342TEax54Jmi66Qq7u8DryRRiQPl90MjuOmhZufCpNp4mGnicvPVe43aYAmfPJY3b22Mx4fuhKRSjRecsp9r4r0lUNJsTc8Bqp47abWU4AsLNCpaDX1KkgWM30Vpi9nNAYXO3uXA62XsbPpTjRcoL4nzs8PalxGpcKMn8K5kVLcRUq1G5kTkMhqnNo4d8NsLnirDD0RvWFgNYAQNr45ocAINsh3rpdCNOlLlZceLOHlpVKseSjw4Ir6OAqHLd8Ud2Bqtu6mSOIuPcp0ceRcN9+Stdn7dbk8Rz+4yXEqNlPRTw/XSj0+W2hS+JwyvXQynoVADGSN+IQtPWoUKl3Na8nO1+MyMwV5TxGHo3Aps6et9Ur2S08uehZbeeMKnr6+xSYeniKl2U3RxIgeJT9HY+JNy5rdPa48YUqvadgHqhzz4D3/RJntBVPssa2/ElK6FlT+aWfX28xldbSrawgkvXT5FkNhVNaw6AlEp9n3EA+nGX6fuqh+18Sf0j/H6r0bVxP6v/wAhLv2C+l+PmPye1X9a8P8AyWv4HXHs1WGeMj5KVXZuKaBLmH/LL3KoO0sTOY/1CO3buKGjT/j9ClzYvmkvXWPu7UXPF+upDf8AD4sZDf8A7XA/GF5+I12WdTqD/E/Rdhe0dRvtUWkciR9VaUu1jBc0qgPIj42QdK0l8s2uv/RuX2hH56KfV/t/gqxtSs47oY88t05+Cl6LFuP9JwHOB1uU8e1bCZNN4PQ++V47tXqKLieZA+qKoWqWXU9dzFd1ft4jQS6/9oXbseu67nsYObp+CZw3Z6nvS9zqsZx6jB3mZOWiTxG269UQKbW3kZk2Q34GtWM1HEj9OQHcBZHlLSnrGLk/vw8fI3JbRq6VJqC+2M+HmXn4thsOC0ODv+LGj5fMqtrdqnmRSo7s6ucT7h9UTC7BAEkKww+y2zl7vgknfVpfLiK+waezLWGs8yf3/jzZnn4rF1c3uHJo3fhdM4DZDpG+Se8/VaulgQAuFKD1K5pSnP5m2dkJU4LFOKXUguAwzW5wPorGjTbpml6AzHz6J6hTRSOWbJCkOAXqK2rzC9TEssqPSADlKrsdiwAePHkkNq7TDBn0WUxeNrVDDGuI4gW8clPWTxFZZ3Rpxit+bwvuWWL2tB5zxS1XtBZVtPY9Rwl7wNYAk/ISrTAbLpNIBYah4uuPDJddPZ1efFY6zmrbXtaekfi6hEYitiPYHq8TYIw2GwAGoXVSZhrTA+pHgn8dtSnT9UkEjJjBMfIKjxmLq1QQBuNOYBuRzK6eTtLb53vS6PX7OPlr690prch65+L7Ae0q7WGzmCPysvu8pCCzFh7YA66g/JL1dnkJehRLKgjWxRo7SlOootaPTQncbH5Km5p6rXUtBQcxsuJcTry07lRYm9Qmcreequ6+NDQ55sbAWtwS2C3ahya74rruKKnFUoPB51vXcJurNZ6tANKNUR1QEwArlux6ZHsno7z5KNS2JTbDw4yNDlPPK1l5z2VWzxR7cdt0d3g/XaGwjfRUIdZzQXEHQZgLKNYXkuOZKt+0lZwDQZgk7x4kaJfAsBR2lU3XGiuEUDY9FVHKtLjJsNT2YA1rt4GdBmFdYLZwIuETZ2BaQScxkIz49yvMPSAAjqvLSye1KaisIqhs8CTGkoTKDZV7iKVrFVQw1xAOd+aLQsZ5Ds2eDePOi9/DBwVjSpHI/Fda2fBHBPfZXt2W0tOU5Rx5hSbsYJ5xjP6JymRAJnmthCupJFL+DNI0UPwxo0Wggcl4yheQPPcjug5Z85VYTAcpCtKWDjSyK6mBdHa5FInOo2JVGgZ9I4rqFOYumq+lkvT1hECeUWbAIQatKDIS9DEHTu88EZvm6OSeGguHAB55JgEhIvqgFcMZNgtkDi2Ph44efFckYPNcjkG6Y/b9ICo0keqCN6OE3XmP2zQIhjw2MpBHyWk2tgg4fBZfG9nLBxbYmJ5hUoXM7dvdSeR69rSu1HfbTXDBU4nbDR7MvP8Axlo8T9ECma9WxJa3g23icyr3C9n2yLXV1hdmgack1a9r1dG8L7Go2Frb6pbz6Xr/AAZrAbCFrK4p7MbwHBXQw8G4UzShcm6dUq7ZjdsYKBOSzOBol9aOAPjYfVb3bEFrrTw08VkdlNd6ZwaL26AErpsop3EUyG0Jv2Ob9a6Fb2kpbpazvPySNDAEq17R3xMf8Rr3p/Z+HFtU+0KjdeWCGyraLoKUirpMqtye+O8ordoVmO9Yl7P0uHm60lLBjOEpitnyI1XPC4qweVJndUsreosOKDPZTxFKbuac/wBTTbPuWbrYd1B8Gd05HiPqm6JfQfvASNWnIj5HmtEz0WIpGLtPtD8zT8jzHBepvU76nh6TXru/B4jhV2ZV3lrTfrv/ACKbIxwtfLJX+HrAidFhsXg34d2rmTZw+fAq32ZtMHMryJwlSluyR70KkLiG/TeTWNk5DVMMZ1PRVOGxs93fkrKnX8ysiUotDTac5qBoCbWg2Xoqi9/PFesqtHfmiT1F8XSzMCV2GEG0xAz4otWvpn1S1GsbgGyAyzgfbBiEUVCEtSq3JMIrq9kxNoHWrmcuaYoP4pY1QonFCPPyWyFx04HuNeT9vh7lGi/v6pOrjRxhJ19rgTcJclVTbWC63oMoz6/O1gsi7b4jWJ4WHJe0duN8OaG8M7eRqqh3kKk0tcs83bo4++Uant1vGEd5G5GSNc1xi3w+65Zb+YR+r3rkd5EvZ5l+6tI5KrfVO8BeJmE9gsMdy5M/NMNoxdbGQJqICh8fPgmg8Ae/qgVhAQGVzMac/giDGdR4HeIz083U3UrTn3qdIWn5IT6pnzaUSfUUe2KcArHbIqbtdwiZbpyIWz2lSJaYk8eCxjT6PEAmIhwPh9QE9rLduIP7/nQpcx37Sovtnu1Fu02Hisx2jm/A/dO7PFhHnxXdqqe82m8aEjxA+YR9jXAHNU2jHFwxdkTzar7FzhGeHhKYGGztBm0ace9e0mcO8z8k7RI86+5cmDqlIqMVsqRfNZjFUX0Km8yx4aRz4rfucDwVPtDDB0yEVmLzHiGLU04TWUyowGPbXBa6Gu/Qcnd0m/cg4zs5F6TodeWHLofqkcfgINlPC7dq0vVqD0jednDuOvVelC9pV47lwu08mrs6vbS5S1lp0euJD09SkYqNLY45dOKsMLtyAPqmqO2qNURvAT+V9ul7Jersqi6Tulmd2G3QXHghLZm98VGaaDDbW78NxTaf28n/ACO0tt2zCkdsCFWfy60gFlYieIB+iVr7De0gF4jKYyPO6g9n3K+nxR0ratk+fHYy9p7VB1vyRxtRoyPVZansqppUb71J+zawj1mnuP2SuyuV9I62hZP6zUUtqga/BTq7Ybx+SzH4LiTcFl/+X2XN2HW/M9o7iSfggrS4em6wyvrNa75cYnb44pDE7f3gGtBm8mc+FtF2H2DSPtOc++lvurAehoCWhlO2Z9o9xMldMNl1XrNpI5J7ZoR0pxcn3eu4RwuFxFaLbjf1Pt7symx2aYP6lcniGgC/KZ+CBU7SMYIpg1HRmbAfMqrqbWxDzZ26ODWj4kSmcbKjo/ifrqQintK51itxd3mzR0th0I3Ife93Zxlko1dgUA6zX9H5lZwPrnOo/wAT0XsVjb0j/wDY/VD2y15qXghvd1+9XW8WaCl2dpXlr9PzFdS7P0SSCX9wIPxVCBXH/uVP9j9UX/1AJcKj5NpmVva7R8aXgje779cK3iy8/l2kLb9XwC5U7Mbio/qv8fsuS+0Wf+N+HmP7HtL/ADLvfkfU6dG+anWoWXtOsApufK5AtvJWVKfLJetpA5p9+G11QTTMxl8PshgdTBl0WH7pPEPg3NuKbq0OHuQa1IefBBjRaF6zCRw90rFbfw+5UDoFiDGcrYVqxEwLDzZUO3qG+1K3jVHTSWdHwZ3aHCA4VwaBYB45RB+BVJsPEWAWk2VUFbDQRLmjceJvGQPcQsPXY7DvIOU+qeP3Xo38eUjGtHhjU8vZNRUZztqjw86G6pVxE2lMfxkDPxWGp7YgZ+9RdthxNpJOgXmJs9lwjxbRs620AJEi54+ZVVjdrDiqingMQ8aDvN/cmKPZhzj6z3dBHxXVCyuJ/Tjr0OKe0bSl9WerUVxW0xe9lVYjFArU0eyVOQDJPeffEJ7+VaLL7gP92Q8VeOy6nO167Dlnt2nwjF+u0+euM2CJh21hdgeBymPBbuv6GkLGi08iCY7gDdJP2tRafVD3D+2AqxtaVN/HVw/toc0rqvXXwUW191lfgoaNXGAWa497QuNfFk+sw9W/daVnaOm3Kk+Omfiur9oaThApO8B9VZVaK4Vn3/wRdvcvV267v5M2NoYgD+mDGcA/Wyj+P1R7VMdZWgZtugBG47/UfVSZtHDOPtFnItMfBU5SL0jX78EnRqR1nb92f5KFvaF1juAR/wAj9OaDV7SVCSQAO+Tb3LRVtm0Ko9X0Zvm0j38Em/ss0ge03P38ZF1pU7trMaifh+jKrZp4lTaff+/0UtTalZ2byAc931fGLobGyfWMnmVeUeyYi73DwnoLJmn2UpmxxDgRxZb/ALlw1bO6n82vaejb7Qs6fBY7CpotaE1TqNGSth2Npj/5LjzFI/MotPsdScJ/iyL609Ohz5Ln931+g7/fNr0+DK+jWb3pllVvAdU2/sIfyYyn/kxwS9bsXim/06tGrwh+6dNHBI7SsuMR47StJvSf5JUw3KZ+mqPQpg5kKlxWzMZSMPoVALXA3hyiJQW46q3NjhHFp+ik6c48Ys6FVpT+WafaaY4dnH3D6rlmHbYPNcl7A4X9x9V3Ysj4cXj91Ok1uqa9GALdFZI8qUiTSOig6F6BCXrVITCJHlSnIN0i+mB56Jk1psoVBqlZWOUJPohKbSwzSIOqZNa8QvK8k8UjLxbTMSKj8NVNRgsbOacnDgnv+jiW+rBn2mOzHT5hW2O2eHCwVJV7OajP5/JdFtdzofDjMegnd2VK6xLO7Lp8wH8s4feIh05wHT90er6HDgeq1ulon6lL1Nh1P1uP+Rv9VGh2bv6xuun3hCH9Omkzk90zn/VrZXb+2Qq9oDcUaduLrDoAlztDFO1A7m5eMrR4bYgAtkjDBNBHqyAb3j9lyzvLib1ljq0O2nYWdNYUM9epl/Q4ipd1V/QkfBHZsNzvaLj3kn4rZYXAtOkDTuTH8JBy/ZQbnLi2yynThpCKXYY/D7CaDoT0VnR2C2Mr8vsr8YKdLpihQ3dP3QUDSuGzO/gLNG30+yEdgg+C1W5JXj6EggZ/HojuoRXEukyB2A3ghV+zoiI6wtbh6BFjJ85qdWnYIbiH9olk+b4jYBaTuzPgV6xmJYPVqPjKCZ+MrfMw8kxwQK2DAjrf5ox3o/K2gynCek4p9aMb/F4vV089xv0Uji8VYSP9QtW3Bg6Lw4Ns5cFRV6y+t95N0LV/9ce5GQGMxPKf7elpyU/4/Fa7rh/bp0WwfssRl+2XzXUtmgTadMkfaK/97F5C0x/TXcZZm2sSBBaDzuE23tO/81DkYd9lf1dntOg8jkl37NbknV5cL6vwTdlZy+jxfmVFPtJTJ9cVAObQYnuzVhS7RYctg1Y72vHySGN2WJyzXYbYrXqi2jW50vXaTlsi0aynJdq8h522sL/93ud/4rkqdgN4Lk3vKt0Lx8yfue2/vl4eRsGs1Jz707hCeKVotJ49URji08lyIrLUfck8UwpthkKGIcDbVMycXhlaBF/PSFCrULsuKJiGyNUv7M+fBIXRA+qePvXNIN5CaqUpEkfZAbSA8UBk0eUgQLhEbT5efoo18hBnuRMMSWogfDIJ2HGqCGhpmJ+SljKr4JiwN7IeCqjeG8JAzEkE8LoDrOMjdFog/RJ4nDSZHem3vgWCEcVxv325rAjnOUDoPcDEW8VYh1o93xQMMRmjOd+6KFlqwT6sG1wi4aoHaQoUWTM+QvAQ11svisDQe9EBovWRC8Yd4IbqbhN0SYR8aJfEU94c+CNTZN5U6wgLGTwyvwdOLZckxXw8jz70RrB1CIKq2BnJ5yiqxFAAz51yUxRBAI10U8YDPLjPghCeJEC3MpR03gLubsSoDEB2Ry5r0vlsR605zklXUiDOnh4rBSzxGqQ6qdOhrzQsPWbMao7KsGEQPJV7SwZLvJumNnYMtF9PHqVatp7xE5TeFNwFwL58rLboHVeN0TLwPP2XibNMcAuWwLvIWc6MvOt0QGQCq0S52n28OSZqu0mFsjOJY0HWzQqjo1koFEEzmlqhIdcZI5FUdR6RE6pYuDkJ2JAz10HBN0KbSJHnvQGxukmm0FLPaZ+yb3fBE/h0cC7yRXFoImdYj59yYpMgWtxU6tCMil6jzMaIBzkBiaeczGedioU2NHHJL7R3s7xGnHRSwlQ2nKBml5y2PhHd0wUr/Cl3u8hWVO4sPFLlxae/7o4JqTAgET5zRqeYsen2XMZvQiMplpsY5jmiZsnhjzUaoBIMTBy4oTKZa7yVJxADjMG0CFgY10GqNTdaT8FzsTvCyVw7wQQT7vMqTIB85LZBu6h3vgIDXEiV5WnSdI+q9pEx096xktCWHcdZmPPenGMlKU2R3ymm1kULL7HtXDg5pOo6DGYVgawPJIVBLsslmCGec9oDiva9GVIGdZUi4TF1hs6lUzClpsMvejtZBz/dMVXx5hAqtLh1QwUy3xH6JtooCrEoVCi4Dkp7s9OKJPCInHclyGcKF4gHETmC7eq8xo9b/ZcuWCuIWkVOoPj9Fy5YHOVuK9seeCbwJt4rlyC4lJfKOYPXvHyTNbIrlydcDmlxFGn1fFL0fa6lcuQKIhjRdCpC3QfFcuS85RfKNYfNSqhcuREfEHQPnqiH2fBcuWM+J60WSn5ly5ZhiLuPrEcwmMLl4LxcgPLgM69PkpgZLlyYmdVNh54pdvtdSvVyDMh0eyOnwS1X2R0+a9XIixOHtdSi014uWRmBrZlMMHqjzovFyyC+Aer7I7kuwX6rlyLFiTpNELly5Y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data:image/jpeg;base64,/9j/4AAQSkZJRgABAQAAAQABAAD/2wCEAAkGBxQTEhUUExQWFRQXGBgXGBgYFx0aGxgYGhwXFxoaFx0aHCggGBwlHBcXITEhJSkrLi4uFx8zODMsNygtLisBCgoKDg0OGxAQGiwkICQtLCwsLyw0LSwsLCwsLCwsLCwsLCwsLCwsLCwsLCwsLCwsLCwsLCwsLCwsLCwsLCwsLP/AABEIAMIBAwMBIgACEQEDEQH/xAAbAAACAwEBAQAAAAAAAAAAAAADBAIFBgABB//EAEAQAAEDAgMFBAgEBgEDBQAAAAEAAhEDIQQxQQUSUWGBBnGR8BMiMqGxwdHhFUJS8RQWM3KCkmIjstIkQ0RTov/EABoBAAMBAQEBAAAAAAAAAAAAAAECAwAEBQb/xAA2EQACAQMBAwkIAQQDAAAAAAAAAQIDBBEhBRIxE0FRcYGRodHwFBUiMkJhscHhM1JT8SND0v/aAAwDAQACEQMRAD8A1VNs6otSmYsh0OSdaeOa5kezJ4E6dJHcd0TCnUbwQcQbQiDORf0t/oh1Kh4W+aMWDRegRHd+3egUyiNJ8x3JltgT4JM1AMvMLxuMLjeL8MkMgcWznVgXZdUpicUAY8Uw1zZKVr4Ul0ieaDKRSzqGoV95vnNTwleDc2QaNPdAE9CvXUJPuWC0i6FYRohVKoGtilGuQqrpOcdybJJQLFxBChhql0tSEZ5ZIzHjRYDQ5TqEm4heVaUobsTEI4qgiyYnqiNMEAyhOxMGwRnJOBPNAKWeIUVLor3GM0vu28+YQqlbTIec0Bt3J5Udfn5ylRgxqQpvbA0MiV5TZKA4X+HBZkEOjSaIgGdTKcoGLcUGsy9h5hNgRPmLDDiy9D4lK4evZFFSU2STiFe6beKCcGCj0TZTi+iwuWuAnVpbqDTZdPloOaiKQGVkMDKegZosvF4Kq5MJhlXQGsptjVW0axHinKRISIvJMO/glqrf3TO7K4QAiKngrDTQsQ0+/wAU29/BLVRJi/T7pCyYjXFu5Gw1H1Uc4fz71Oo8AGVsDuWmEVzvaPn91LE1/Vt50U3NBnxS2LqgNPRKOtWJnGkG5zjxT7caA0yZWM2ptOHW42XrMLiajZIDRwJgx3fVGnCdR4gslK3JU4p1JJGvO0mgzNiEahjQTbuAWWZ2dqnKuyRpB8hBf6fDEekHqnJwu09VSdGtTWZR0I06ttVe7Tmm+1fk23pLRP2UTVIGaqNn47fA1VtToTH1U08hlHd4k2uLreeqsMK4i3kKvLYTdCuJnVFEprKHRcQh1KNrTKLTcJ5lGMlORzgrIXVmACdPPnomqlncl7UaCLoYH3hCjTBdzTFRhHzUKbS3Wyi+qXOA0CAeLItcQb5hTDpzzUawUBUvF1g4yN0mbpmF6Ko/dRL7XQSbxcoi4yPYeqpvqQ6NLKubIPL3ptr5grZFcR4MEKJgKNNykRqUxIlZco2XLGKHfjJN0aocEqKYlPMoCAkR0yaCufZeelkZLxwgXQt2xRyTwhf0Z3iZTLWBDpshCqYqDAQH1fAarMtZVeLdzTbsQIz/AHVViK/qnNBsenFi9bG7sgnL4H4rNbe2zIhtkXbOIiYKodlUvS1S53ssv3nQe6UKcJVZqEec66k4W9J1ZcxfbFwG4BUeAajrifyfdIbS7SBjiKcvdNyT6s/NQ7T7W3QKbPacLngOXfdVGzsKDnZepc3CtYqlS48/rpPFs7SV9N16/B8PXR0DlHtNWbm1pHC48LrV7D2/TrsLXNBbEOa7zlzWJxkDkjdkQfTOd+UNv42+ClZ3dWpUUJ6pldpbPo0ae/DRo0tVpw2I3RO471mT+k6dLhaXD4okW4LKbdxG9VoibgGbcStFssjIg5fdclxBU60oo7bebq20KkuOPw8FtTBcNfPBeikQbTCKx4A5KQcIskEbDYRx6pySq9tXdv1Un4yI5pkyTi2xlzkGoZtwQRUBErxtaSYQyFRCYhsN85IVBsTx0XV3HLNQoVgc7LDJPBOs08LqFGneZtl3e5Nh3FCqNnKyxk+Y8zyQovBzTFKnACjU7vN1jJnPcFLDP9bIpeq4AedUbCO43WM1oWLDqo4iuAFLRKGiXG9o1TEUlnUaDuq5DFFo4LljaCFMcP3TRrQLpYMy8ZlGeLRCUq8A6+JAbKQbi3AgkQDkP3RMXh5tko0MDeS6eCGpSKikP0na38FX4l8mY5Kw3bJPGbsHJZiw4i76sDoqDau0QLglR27tPcmDyiVky19aTO6z9R+AGqEYTqS3ILLOpunRhylR4QrtrahdKlgsUadNukjePeePSF1fBsBG6Jvmde/RP45wAIhnCbL3LKylQzKTWcHzm0doK5xGKeDMHFF7y43JyHLQK3wtOq6zabvAj3lHwlZrfzMHcQnzt5gF3E6QJPVQlY0m96pUXgXo7Rrwju0qf5f6Ef5fqvu8ho75MdwV1g8JTw7M91ouSbyfOiRq9pQf6dKTxdb3BIVTUrEF5mMgLAdEOXtrZf8AFrL160KK0vL2Wa3wx9etSwwDXYisXeE2gDKYWvwjyBGoI+miz2yabWRfrMK4p4wZT5715Lm5ycpcWe46ahFU4rRLBctqz3jVSoPg8Zj39VVU9qMBGSKNotzkW82RyRdN9BdPM/NGFAFt1VYbabOqbZtFsZpsojKEkNNpWAnJGp0Yukm40HUfREGNHijoK4yC1TP3S7XtHTzqo1sUIskXVwMzmg2NGDLIYgHrkvH4iAbKoqY8QATIbkOE/dJYvbLQDe+nNLvFFRbLzD48TBzNwuxO0W/txWH/ABR7nRTaXnkJ8YyRaeAxdWcm6eseuQBTQjUn8sWw1I0aT/5Jpdv6L+vtxotIN01szaLHZHz81Rs7NNYP+o4veeFmt+fnJFx+xadCm6ox7g4EeqTx0HHxXQ7OtGG+8HKr61nPk4t66J40f78DaUKwIRDiALQs1sjGuLRKs3unW/Vc6kUlSw8MtDiBwK5Jh65NknukHVBEgyOSJTriPtrwQAyBmh027s3CUphA342TEax54Jmi66Qq7u8DryRRiQPl90MjuOmhZufCpNp4mGnicvPVe43aYAmfPJY3b22Mx4fuhKRSjRecsp9r4r0lUNJsTc8Bqp47abWU4AsLNCpaDX1KkgWM30Vpi9nNAYXO3uXA62XsbPpTjRcoL4nzs8PalxGpcKMn8K5kVLcRUq1G5kTkMhqnNo4d8NsLnirDD0RvWFgNYAQNr45ocAINsh3rpdCNOlLlZceLOHlpVKseSjw4Ir6OAqHLd8Ud2Bqtu6mSOIuPcp0ceRcN9+Stdn7dbk8Rz+4yXEqNlPRTw/XSj0+W2hS+JwyvXQynoVADGSN+IQtPWoUKl3Na8nO1+MyMwV5TxGHo3Aps6et9Ur2S08uehZbeeMKnr6+xSYeniKl2U3RxIgeJT9HY+JNy5rdPa48YUqvadgHqhzz4D3/RJntBVPssa2/ElK6FlT+aWfX28xldbSrawgkvXT5FkNhVNaw6AlEp9n3EA+nGX6fuqh+18Sf0j/H6r0bVxP6v/wAhLv2C+l+PmPye1X9a8P8AyWv4HXHs1WGeMj5KVXZuKaBLmH/LL3KoO0sTOY/1CO3buKGjT/j9ClzYvmkvXWPu7UXPF+upDf8AD4sZDf8A7XA/GF5+I12WdTqD/E/Rdhe0dRvtUWkciR9VaUu1jBc0qgPIj42QdK0l8s2uv/RuX2hH56KfV/t/gqxtSs47oY88t05+Cl6LFuP9JwHOB1uU8e1bCZNN4PQ++V47tXqKLieZA+qKoWqWXU9dzFd1ft4jQS6/9oXbseu67nsYObp+CZw3Z6nvS9zqsZx6jB3mZOWiTxG269UQKbW3kZk2Q34GtWM1HEj9OQHcBZHlLSnrGLk/vw8fI3JbRq6VJqC+2M+HmXn4thsOC0ODv+LGj5fMqtrdqnmRSo7s6ucT7h9UTC7BAEkKww+y2zl7vgknfVpfLiK+waezLWGs8yf3/jzZnn4rF1c3uHJo3fhdM4DZDpG+Se8/VaulgQAuFKD1K5pSnP5m2dkJU4LFOKXUguAwzW5wPorGjTbpml6AzHz6J6hTRSOWbJCkOAXqK2rzC9TEssqPSADlKrsdiwAePHkkNq7TDBn0WUxeNrVDDGuI4gW8clPWTxFZZ3Rpxit+bwvuWWL2tB5zxS1XtBZVtPY9Rwl7wNYAk/ISrTAbLpNIBYah4uuPDJddPZ1efFY6zmrbXtaekfi6hEYitiPYHq8TYIw2GwAGoXVSZhrTA+pHgn8dtSnT9UkEjJjBMfIKjxmLq1QQBuNOYBuRzK6eTtLb53vS6PX7OPlr690prch65+L7Ae0q7WGzmCPysvu8pCCzFh7YA66g/JL1dnkJehRLKgjWxRo7SlOootaPTQncbH5Km5p6rXUtBQcxsuJcTry07lRYm9Qmcreequ6+NDQ55sbAWtwS2C3ahya74rruKKnFUoPB51vXcJurNZ6tANKNUR1QEwArlux6ZHsno7z5KNS2JTbDw4yNDlPPK1l5z2VWzxR7cdt0d3g/XaGwjfRUIdZzQXEHQZgLKNYXkuOZKt+0lZwDQZgk7x4kaJfAsBR2lU3XGiuEUDY9FVHKtLjJsNT2YA1rt4GdBmFdYLZwIuETZ2BaQScxkIz49yvMPSAAjqvLSye1KaisIqhs8CTGkoTKDZV7iKVrFVQw1xAOd+aLQsZ5Ds2eDePOi9/DBwVjSpHI/Fda2fBHBPfZXt2W0tOU5Rx5hSbsYJ5xjP6JymRAJnmthCupJFL+DNI0UPwxo0Wggcl4yheQPPcjug5Z85VYTAcpCtKWDjSyK6mBdHa5FInOo2JVGgZ9I4rqFOYumq+lkvT1hECeUWbAIQatKDIS9DEHTu88EZvm6OSeGguHAB55JgEhIvqgFcMZNgtkDi2Ph44efFckYPNcjkG6Y/b9ICo0keqCN6OE3XmP2zQIhjw2MpBHyWk2tgg4fBZfG9nLBxbYmJ5hUoXM7dvdSeR69rSu1HfbTXDBU4nbDR7MvP8Axlo8T9ECma9WxJa3g23icyr3C9n2yLXV1hdmgack1a9r1dG8L7Go2Frb6pbz6Xr/AAZrAbCFrK4p7MbwHBXQw8G4UzShcm6dUq7ZjdsYKBOSzOBol9aOAPjYfVb3bEFrrTw08VkdlNd6ZwaL26AErpsop3EUyG0Jv2Ob9a6Fb2kpbpazvPySNDAEq17R3xMf8Rr3p/Z+HFtU+0KjdeWCGyraLoKUirpMqtye+O8ordoVmO9Yl7P0uHm60lLBjOEpitnyI1XPC4qweVJndUsreosOKDPZTxFKbuac/wBTTbPuWbrYd1B8Gd05HiPqm6JfQfvASNWnIj5HmtEz0WIpGLtPtD8zT8jzHBepvU76nh6TXru/B4jhV2ZV3lrTfrv/ACKbIxwtfLJX+HrAidFhsXg34d2rmTZw+fAq32ZtMHMryJwlSluyR70KkLiG/TeTWNk5DVMMZ1PRVOGxs93fkrKnX8ysiUotDTac5qBoCbWg2Xoqi9/PFesqtHfmiT1F8XSzMCV2GEG0xAz4otWvpn1S1GsbgGyAyzgfbBiEUVCEtSq3JMIrq9kxNoHWrmcuaYoP4pY1QonFCPPyWyFx04HuNeT9vh7lGi/v6pOrjRxhJ19rgTcJclVTbWC63oMoz6/O1gsi7b4jWJ4WHJe0duN8OaG8M7eRqqh3kKk0tcs83bo4++Uant1vGEd5G5GSNc1xi3w+65Zb+YR+r3rkd5EvZ5l+6tI5KrfVO8BeJmE9gsMdy5M/NMNoxdbGQJqICh8fPgmg8Ae/qgVhAQGVzMac/giDGdR4HeIz083U3UrTn3qdIWn5IT6pnzaUSfUUe2KcArHbIqbtdwiZbpyIWz2lSJaYk8eCxjT6PEAmIhwPh9QE9rLduIP7/nQpcx37Sovtnu1Fu02Hisx2jm/A/dO7PFhHnxXdqqe82m8aEjxA+YR9jXAHNU2jHFwxdkTzar7FzhGeHhKYGGztBm0ace9e0mcO8z8k7RI86+5cmDqlIqMVsqRfNZjFUX0Km8yx4aRz4rfucDwVPtDDB0yEVmLzHiGLU04TWUyowGPbXBa6Gu/Qcnd0m/cg4zs5F6TodeWHLofqkcfgINlPC7dq0vVqD0jednDuOvVelC9pV47lwu08mrs6vbS5S1lp0euJD09SkYqNLY45dOKsMLtyAPqmqO2qNURvAT+V9ul7Jersqi6Tulmd2G3QXHghLZm98VGaaDDbW78NxTaf28n/ACO0tt2zCkdsCFWfy60gFlYieIB+iVr7De0gF4jKYyPO6g9n3K+nxR0ratk+fHYy9p7VB1vyRxtRoyPVZansqppUb71J+zawj1mnuP2SuyuV9I62hZP6zUUtqga/BTq7Ybx+SzH4LiTcFl/+X2XN2HW/M9o7iSfggrS4em6wyvrNa75cYnb44pDE7f3gGtBm8mc+FtF2H2DSPtOc++lvurAehoCWhlO2Z9o9xMldMNl1XrNpI5J7ZoR0pxcn3eu4RwuFxFaLbjf1Pt7symx2aYP6lcniGgC/KZ+CBU7SMYIpg1HRmbAfMqrqbWxDzZ26ODWj4kSmcbKjo/ifrqQintK51itxd3mzR0th0I3Ife93Zxlko1dgUA6zX9H5lZwPrnOo/wAT0XsVjb0j/wDY/VD2y15qXghvd1+9XW8WaCl2dpXlr9PzFdS7P0SSCX9wIPxVCBXH/uVP9j9UX/1AJcKj5NpmVva7R8aXgje779cK3iy8/l2kLb9XwC5U7Mbio/qv8fsuS+0Wf+N+HmP7HtL/ADLvfkfU6dG+anWoWXtOsApufK5AtvJWVKfLJetpA5p9+G11QTTMxl8PshgdTBl0WH7pPEPg3NuKbq0OHuQa1IefBBjRaF6zCRw90rFbfw+5UDoFiDGcrYVqxEwLDzZUO3qG+1K3jVHTSWdHwZ3aHCA4VwaBYB45RB+BVJsPEWAWk2VUFbDQRLmjceJvGQPcQsPXY7DvIOU+qeP3Xo38eUjGtHhjU8vZNRUZztqjw86G6pVxE2lMfxkDPxWGp7YgZ+9RdthxNpJOgXmJs9lwjxbRs620AJEi54+ZVVjdrDiqingMQ8aDvN/cmKPZhzj6z3dBHxXVCyuJ/Tjr0OKe0bSl9WerUVxW0xe9lVYjFArU0eyVOQDJPeffEJ7+VaLL7gP92Q8VeOy6nO167Dlnt2nwjF+u0+euM2CJh21hdgeBymPBbuv6GkLGi08iCY7gDdJP2tRafVD3D+2AqxtaVN/HVw/toc0rqvXXwUW191lfgoaNXGAWa497QuNfFk+sw9W/daVnaOm3Kk+Omfiur9oaThApO8B9VZVaK4Vn3/wRdvcvV267v5M2NoYgD+mDGcA/Wyj+P1R7VMdZWgZtugBG47/UfVSZtHDOPtFnItMfBU5SL0jX78EnRqR1nb92f5KFvaF1juAR/wAj9OaDV7SVCSQAO+Tb3LRVtm0Ko9X0Zvm0j38Em/ss0ge03P38ZF1pU7trMaifh+jKrZp4lTaff+/0UtTalZ2byAc931fGLobGyfWMnmVeUeyYi73DwnoLJmn2UpmxxDgRxZb/ALlw1bO6n82vaejb7Qs6fBY7CpotaE1TqNGSth2Npj/5LjzFI/MotPsdScJ/iyL609Ohz5Ln931+g7/fNr0+DK+jWb3pllVvAdU2/sIfyYyn/kxwS9bsXim/06tGrwh+6dNHBI7SsuMR47StJvSf5JUw3KZ+mqPQpg5kKlxWzMZSMPoVALXA3hyiJQW46q3NjhHFp+ik6c48Ys6FVpT+WafaaY4dnH3D6rlmHbYPNcl7A4X9x9V3Ysj4cXj91Ok1uqa9GALdFZI8qUiTSOig6F6BCXrVITCJHlSnIN0i+mB56Jk1psoVBqlZWOUJPohKbSwzSIOqZNa8QvK8k8UjLxbTMSKj8NVNRgsbOacnDgnv+jiW+rBn2mOzHT5hW2O2eHCwVJV7OajP5/JdFtdzofDjMegnd2VK6xLO7Lp8wH8s4feIh05wHT90er6HDgeq1ulon6lL1Nh1P1uP+Rv9VGh2bv6xuun3hCH9Omkzk90zn/VrZXb+2Qq9oDcUaduLrDoAlztDFO1A7m5eMrR4bYgAtkjDBNBHqyAb3j9lyzvLib1ljq0O2nYWdNYUM9epl/Q4ipd1V/QkfBHZsNzvaLj3kn4rZYXAtOkDTuTH8JBy/ZQbnLi2yynThpCKXYY/D7CaDoT0VnR2C2Mr8vsr8YKdLpihQ3dP3QUDSuGzO/gLNG30+yEdgg+C1W5JXj6EggZ/HojuoRXEukyB2A3ghV+zoiI6wtbh6BFjJ85qdWnYIbiH9olk+b4jYBaTuzPgV6xmJYPVqPjKCZ+MrfMw8kxwQK2DAjrf5ox3o/K2gynCek4p9aMb/F4vV089xv0Uji8VYSP9QtW3Bg6Lw4Ns5cFRV6y+t95N0LV/9ce5GQGMxPKf7elpyU/4/Fa7rh/bp0WwfssRl+2XzXUtmgTadMkfaK/97F5C0x/TXcZZm2sSBBaDzuE23tO/81DkYd9lf1dntOg8jkl37NbknV5cL6vwTdlZy+jxfmVFPtJTJ9cVAObQYnuzVhS7RYctg1Y72vHySGN2WJyzXYbYrXqi2jW50vXaTlsi0aynJdq8h522sL/93ud/4rkqdgN4Lk3vKt0Lx8yfue2/vl4eRsGs1Jz707hCeKVotJ49URji08lyIrLUfck8UwpthkKGIcDbVMycXhlaBF/PSFCrULsuKJiGyNUv7M+fBIXRA+qePvXNIN5CaqUpEkfZAbSA8UBk0eUgQLhEbT5efoo18hBnuRMMSWogfDIJ2HGqCGhpmJ+SljKr4JiwN7IeCqjeG8JAzEkE8LoDrOMjdFog/RJ4nDSZHem3vgWCEcVxv325rAjnOUDoPcDEW8VYh1o93xQMMRmjOd+6KFlqwT6sG1wi4aoHaQoUWTM+QvAQ11svisDQe9EBovWRC8Yd4IbqbhN0SYR8aJfEU94c+CNTZN5U6wgLGTwyvwdOLZckxXw8jz70RrB1CIKq2BnJ5yiqxFAAz51yUxRBAI10U8YDPLjPghCeJEC3MpR03gLubsSoDEB2Ry5r0vlsR605zklXUiDOnh4rBSzxGqQ6qdOhrzQsPWbMao7KsGEQPJV7SwZLvJumNnYMtF9PHqVatp7xE5TeFNwFwL58rLboHVeN0TLwPP2XibNMcAuWwLvIWc6MvOt0QGQCq0S52n28OSZqu0mFsjOJY0HWzQqjo1koFEEzmlqhIdcZI5FUdR6RE6pYuDkJ2JAz10HBN0KbSJHnvQGxukmm0FLPaZ+yb3fBE/h0cC7yRXFoImdYj59yYpMgWtxU6tCMil6jzMaIBzkBiaeczGedioU2NHHJL7R3s7xGnHRSwlQ2nKBml5y2PhHd0wUr/Cl3u8hWVO4sPFLlxae/7o4JqTAgET5zRqeYsen2XMZvQiMplpsY5jmiZsnhjzUaoBIMTBy4oTKZa7yVJxADjMG0CFgY10GqNTdaT8FzsTvCyVw7wQQT7vMqTIB85LZBu6h3vgIDXEiV5WnSdI+q9pEx096xktCWHcdZmPPenGMlKU2R3ymm1kULL7HtXDg5pOo6DGYVgawPJIVBLsslmCGec9oDiva9GVIGdZUi4TF1hs6lUzClpsMvejtZBz/dMVXx5hAqtLh1QwUy3xH6JtooCrEoVCi4Dkp7s9OKJPCInHclyGcKF4gHETmC7eq8xo9b/ZcuWCuIWkVOoPj9Fy5YHOVuK9seeCbwJt4rlyC4lJfKOYPXvHyTNbIrlydcDmlxFGn1fFL0fa6lcuQKIhjRdCpC3QfFcuS85RfKNYfNSqhcuREfEHQPnqiH2fBcuWM+J60WSn5ly5ZhiLuPrEcwmMLl4LxcgPLgM69PkpgZLlyYmdVNh54pdvtdSvVyDMh0eyOnwS1X2R0+a9XIixOHtdSi014uWRmBrZlMMHqjzovFyyC+Aer7I7kuwX6rlyLFiTpNELly5Y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0" name="AutoShape 10" descr="data:image/jpeg;base64,/9j/4AAQSkZJRgABAQAAAQABAAD/2wCEAAkGBxQTEhUUExQWFRQXGBgXGBgYFx0aGxgYGhwXFxoaFx0aHCggGBwlHBcXITEhJSkrLi4uFx8zODMsNygtLisBCgoKDg0OGxAQGiwkICQtLCwsLyw0LSwsLCwsLCwsLCwsLCwsLCwsLCwsLCwsLCwsLCwsLCwsLCwsLCwsLCwsLP/AABEIAMIBAwMBIgACEQEDEQH/xAAbAAACAwEBAQAAAAAAAAAAAAADBAIFBgABB//EAEAQAAEDAgMFBAgEBgEDBQAAAAEAAhEDIQQxQQUSUWGBBnGR8BMiMqGxwdHhFUJS8RQWM3KCkmIjstIkQ0RTov/EABoBAAMBAQEBAAAAAAAAAAAAAAECAwAEBQb/xAA2EQACAQMBAwkIAQQDAAAAAAAAAQIDBBEhBRIxE0FRcYGRodHwFBUiMkJhscHhM1JT8SND0v/aAAwDAQACEQMRAD8A1VNs6otSmYsh0OSdaeOa5kezJ4E6dJHcd0TCnUbwQcQbQiDORf0t/oh1Kh4W+aMWDRegRHd+3egUyiNJ8x3JltgT4JM1AMvMLxuMLjeL8MkMgcWznVgXZdUpicUAY8Uw1zZKVr4Ul0ieaDKRSzqGoV95vnNTwleDc2QaNPdAE9CvXUJPuWC0i6FYRohVKoGtilGuQqrpOcdybJJQLFxBChhql0tSEZ5ZIzHjRYDQ5TqEm4heVaUobsTEI4qgiyYnqiNMEAyhOxMGwRnJOBPNAKWeIUVLor3GM0vu28+YQqlbTIec0Bt3J5Udfn5ylRgxqQpvbA0MiV5TZKA4X+HBZkEOjSaIgGdTKcoGLcUGsy9h5hNgRPmLDDiy9D4lK4evZFFSU2STiFe6beKCcGCj0TZTi+iwuWuAnVpbqDTZdPloOaiKQGVkMDKegZosvF4Kq5MJhlXQGsptjVW0axHinKRISIvJMO/glqrf3TO7K4QAiKngrDTQsQ0+/wAU29/BLVRJi/T7pCyYjXFu5Gw1H1Uc4fz71Oo8AGVsDuWmEVzvaPn91LE1/Vt50U3NBnxS2LqgNPRKOtWJnGkG5zjxT7caA0yZWM2ptOHW42XrMLiajZIDRwJgx3fVGnCdR4gslK3JU4p1JJGvO0mgzNiEahjQTbuAWWZ2dqnKuyRpB8hBf6fDEekHqnJwu09VSdGtTWZR0I06ttVe7Tmm+1fk23pLRP2UTVIGaqNn47fA1VtToTH1U08hlHd4k2uLreeqsMK4i3kKvLYTdCuJnVFEprKHRcQh1KNrTKLTcJ5lGMlORzgrIXVmACdPPnomqlncl7UaCLoYH3hCjTBdzTFRhHzUKbS3Wyi+qXOA0CAeLItcQb5hTDpzzUawUBUvF1g4yN0mbpmF6Ko/dRL7XQSbxcoi4yPYeqpvqQ6NLKubIPL3ptr5grZFcR4MEKJgKNNykRqUxIlZco2XLGKHfjJN0aocEqKYlPMoCAkR0yaCufZeelkZLxwgXQt2xRyTwhf0Z3iZTLWBDpshCqYqDAQH1fAarMtZVeLdzTbsQIz/AHVViK/qnNBsenFi9bG7sgnL4H4rNbe2zIhtkXbOIiYKodlUvS1S53ssv3nQe6UKcJVZqEec66k4W9J1ZcxfbFwG4BUeAajrifyfdIbS7SBjiKcvdNyT6s/NQ7T7W3QKbPacLngOXfdVGzsKDnZepc3CtYqlS48/rpPFs7SV9N16/B8PXR0DlHtNWbm1pHC48LrV7D2/TrsLXNBbEOa7zlzWJxkDkjdkQfTOd+UNv42+ClZ3dWpUUJ6pldpbPo0ae/DRo0tVpw2I3RO471mT+k6dLhaXD4okW4LKbdxG9VoibgGbcStFssjIg5fdclxBU60oo7bebq20KkuOPw8FtTBcNfPBeikQbTCKx4A5KQcIskEbDYRx6pySq9tXdv1Un4yI5pkyTi2xlzkGoZtwQRUBErxtaSYQyFRCYhsN85IVBsTx0XV3HLNQoVgc7LDJPBOs08LqFGneZtl3e5Nh3FCqNnKyxk+Y8zyQovBzTFKnACjU7vN1jJnPcFLDP9bIpeq4AedUbCO43WM1oWLDqo4iuAFLRKGiXG9o1TEUlnUaDuq5DFFo4LljaCFMcP3TRrQLpYMy8ZlGeLRCUq8A6+JAbKQbi3AgkQDkP3RMXh5tko0MDeS6eCGpSKikP0na38FX4l8mY5Kw3bJPGbsHJZiw4i76sDoqDau0QLglR27tPcmDyiVky19aTO6z9R+AGqEYTqS3ILLOpunRhylR4QrtrahdKlgsUadNukjePeePSF1fBsBG6Jvmde/RP45wAIhnCbL3LKylQzKTWcHzm0doK5xGKeDMHFF7y43JyHLQK3wtOq6zabvAj3lHwlZrfzMHcQnzt5gF3E6QJPVQlY0m96pUXgXo7Rrwju0qf5f6Ef5fqvu8ho75MdwV1g8JTw7M91ouSbyfOiRq9pQf6dKTxdb3BIVTUrEF5mMgLAdEOXtrZf8AFrL160KK0vL2Wa3wx9etSwwDXYisXeE2gDKYWvwjyBGoI+miz2yabWRfrMK4p4wZT5715Lm5ycpcWe46ahFU4rRLBctqz3jVSoPg8Zj39VVU9qMBGSKNotzkW82RyRdN9BdPM/NGFAFt1VYbabOqbZtFsZpsojKEkNNpWAnJGp0Yukm40HUfREGNHijoK4yC1TP3S7XtHTzqo1sUIskXVwMzmg2NGDLIYgHrkvH4iAbKoqY8QATIbkOE/dJYvbLQDe+nNLvFFRbLzD48TBzNwuxO0W/txWH/ABR7nRTaXnkJ8YyRaeAxdWcm6eseuQBTQjUn8sWw1I0aT/5Jpdv6L+vtxotIN01szaLHZHz81Rs7NNYP+o4veeFmt+fnJFx+xadCm6ox7g4EeqTx0HHxXQ7OtGG+8HKr61nPk4t66J40f78DaUKwIRDiALQs1sjGuLRKs3unW/Vc6kUlSw8MtDiBwK5Jh65NknukHVBEgyOSJTriPtrwQAyBmh027s3CUphA342TEax54Jmi66Qq7u8DryRRiQPl90MjuOmhZufCpNp4mGnicvPVe43aYAmfPJY3b22Mx4fuhKRSjRecsp9r4r0lUNJsTc8Bqp47abWU4AsLNCpaDX1KkgWM30Vpi9nNAYXO3uXA62XsbPpTjRcoL4nzs8PalxGpcKMn8K5kVLcRUq1G5kTkMhqnNo4d8NsLnirDD0RvWFgNYAQNr45ocAINsh3rpdCNOlLlZceLOHlpVKseSjw4Ir6OAqHLd8Ud2Bqtu6mSOIuPcp0ceRcN9+Stdn7dbk8Rz+4yXEqNlPRTw/XSj0+W2hS+JwyvXQynoVADGSN+IQtPWoUKl3Na8nO1+MyMwV5TxGHo3Aps6et9Ur2S08uehZbeeMKnr6+xSYeniKl2U3RxIgeJT9HY+JNy5rdPa48YUqvadgHqhzz4D3/RJntBVPssa2/ElK6FlT+aWfX28xldbSrawgkvXT5FkNhVNaw6AlEp9n3EA+nGX6fuqh+18Sf0j/H6r0bVxP6v/wAhLv2C+l+PmPye1X9a8P8AyWv4HXHs1WGeMj5KVXZuKaBLmH/LL3KoO0sTOY/1CO3buKGjT/j9ClzYvmkvXWPu7UXPF+upDf8AD4sZDf8A7XA/GF5+I12WdTqD/E/Rdhe0dRvtUWkciR9VaUu1jBc0qgPIj42QdK0l8s2uv/RuX2hH56KfV/t/gqxtSs47oY88t05+Cl6LFuP9JwHOB1uU8e1bCZNN4PQ++V47tXqKLieZA+qKoWqWXU9dzFd1ft4jQS6/9oXbseu67nsYObp+CZw3Z6nvS9zqsZx6jB3mZOWiTxG269UQKbW3kZk2Q34GtWM1HEj9OQHcBZHlLSnrGLk/vw8fI3JbRq6VJqC+2M+HmXn4thsOC0ODv+LGj5fMqtrdqnmRSo7s6ucT7h9UTC7BAEkKww+y2zl7vgknfVpfLiK+waezLWGs8yf3/jzZnn4rF1c3uHJo3fhdM4DZDpG+Se8/VaulgQAuFKD1K5pSnP5m2dkJU4LFOKXUguAwzW5wPorGjTbpml6AzHz6J6hTRSOWbJCkOAXqK2rzC9TEssqPSADlKrsdiwAePHkkNq7TDBn0WUxeNrVDDGuI4gW8clPWTxFZZ3Rpxit+bwvuWWL2tB5zxS1XtBZVtPY9Rwl7wNYAk/ISrTAbLpNIBYah4uuPDJddPZ1efFY6zmrbXtaekfi6hEYitiPYHq8TYIw2GwAGoXVSZhrTA+pHgn8dtSnT9UkEjJjBMfIKjxmLq1QQBuNOYBuRzK6eTtLb53vS6PX7OPlr690prch65+L7Ae0q7WGzmCPysvu8pCCzFh7YA66g/JL1dnkJehRLKgjWxRo7SlOootaPTQncbH5Km5p6rXUtBQcxsuJcTry07lRYm9Qmcreequ6+NDQ55sbAWtwS2C3ahya74rruKKnFUoPB51vXcJurNZ6tANKNUR1QEwArlux6ZHsno7z5KNS2JTbDw4yNDlPPK1l5z2VWzxR7cdt0d3g/XaGwjfRUIdZzQXEHQZgLKNYXkuOZKt+0lZwDQZgk7x4kaJfAsBR2lU3XGiuEUDY9FVHKtLjJsNT2YA1rt4GdBmFdYLZwIuETZ2BaQScxkIz49yvMPSAAjqvLSye1KaisIqhs8CTGkoTKDZV7iKVrFVQw1xAOd+aLQsZ5Ds2eDePOi9/DBwVjSpHI/Fda2fBHBPfZXt2W0tOU5Rx5hSbsYJ5xjP6JymRAJnmthCupJFL+DNI0UPwxo0Wggcl4yheQPPcjug5Z85VYTAcpCtKWDjSyK6mBdHa5FInOo2JVGgZ9I4rqFOYumq+lkvT1hECeUWbAIQatKDIS9DEHTu88EZvm6OSeGguHAB55JgEhIvqgFcMZNgtkDi2Ph44efFckYPNcjkG6Y/b9ICo0keqCN6OE3XmP2zQIhjw2MpBHyWk2tgg4fBZfG9nLBxbYmJ5hUoXM7dvdSeR69rSu1HfbTXDBU4nbDR7MvP8Axlo8T9ECma9WxJa3g23icyr3C9n2yLXV1hdmgack1a9r1dG8L7Go2Frb6pbz6Xr/AAZrAbCFrK4p7MbwHBXQw8G4UzShcm6dUq7ZjdsYKBOSzOBol9aOAPjYfVb3bEFrrTw08VkdlNd6ZwaL26AErpsop3EUyG0Jv2Ob9a6Fb2kpbpazvPySNDAEq17R3xMf8Rr3p/Z+HFtU+0KjdeWCGyraLoKUirpMqtye+O8ordoVmO9Yl7P0uHm60lLBjOEpitnyI1XPC4qweVJndUsreosOKDPZTxFKbuac/wBTTbPuWbrYd1B8Gd05HiPqm6JfQfvASNWnIj5HmtEz0WIpGLtPtD8zT8jzHBepvU76nh6TXru/B4jhV2ZV3lrTfrv/ACKbIxwtfLJX+HrAidFhsXg34d2rmTZw+fAq32ZtMHMryJwlSluyR70KkLiG/TeTWNk5DVMMZ1PRVOGxs93fkrKnX8ysiUotDTac5qBoCbWg2Xoqi9/PFesqtHfmiT1F8XSzMCV2GEG0xAz4otWvpn1S1GsbgGyAyzgfbBiEUVCEtSq3JMIrq9kxNoHWrmcuaYoP4pY1QonFCPPyWyFx04HuNeT9vh7lGi/v6pOrjRxhJ19rgTcJclVTbWC63oMoz6/O1gsi7b4jWJ4WHJe0duN8OaG8M7eRqqh3kKk0tcs83bo4++Uant1vGEd5G5GSNc1xi3w+65Zb+YR+r3rkd5EvZ5l+6tI5KrfVO8BeJmE9gsMdy5M/NMNoxdbGQJqICh8fPgmg8Ae/qgVhAQGVzMac/giDGdR4HeIz083U3UrTn3qdIWn5IT6pnzaUSfUUe2KcArHbIqbtdwiZbpyIWz2lSJaYk8eCxjT6PEAmIhwPh9QE9rLduIP7/nQpcx37Sovtnu1Fu02Hisx2jm/A/dO7PFhHnxXdqqe82m8aEjxA+YR9jXAHNU2jHFwxdkTzar7FzhGeHhKYGGztBm0ace9e0mcO8z8k7RI86+5cmDqlIqMVsqRfNZjFUX0Km8yx4aRz4rfucDwVPtDDB0yEVmLzHiGLU04TWUyowGPbXBa6Gu/Qcnd0m/cg4zs5F6TodeWHLofqkcfgINlPC7dq0vVqD0jednDuOvVelC9pV47lwu08mrs6vbS5S1lp0euJD09SkYqNLY45dOKsMLtyAPqmqO2qNURvAT+V9ul7Jersqi6Tulmd2G3QXHghLZm98VGaaDDbW78NxTaf28n/ACO0tt2zCkdsCFWfy60gFlYieIB+iVr7De0gF4jKYyPO6g9n3K+nxR0ratk+fHYy9p7VB1vyRxtRoyPVZansqppUb71J+zawj1mnuP2SuyuV9I62hZP6zUUtqga/BTq7Ybx+SzH4LiTcFl/+X2XN2HW/M9o7iSfggrS4em6wyvrNa75cYnb44pDE7f3gGtBm8mc+FtF2H2DSPtOc++lvurAehoCWhlO2Z9o9xMldMNl1XrNpI5J7ZoR0pxcn3eu4RwuFxFaLbjf1Pt7symx2aYP6lcniGgC/KZ+CBU7SMYIpg1HRmbAfMqrqbWxDzZ26ODWj4kSmcbKjo/ifrqQintK51itxd3mzR0th0I3Ife93Zxlko1dgUA6zX9H5lZwPrnOo/wAT0XsVjb0j/wDY/VD2y15qXghvd1+9XW8WaCl2dpXlr9PzFdS7P0SSCX9wIPxVCBXH/uVP9j9UX/1AJcKj5NpmVva7R8aXgje779cK3iy8/l2kLb9XwC5U7Mbio/qv8fsuS+0Wf+N+HmP7HtL/ADLvfkfU6dG+anWoWXtOsApufK5AtvJWVKfLJetpA5p9+G11QTTMxl8PshgdTBl0WH7pPEPg3NuKbq0OHuQa1IefBBjRaF6zCRw90rFbfw+5UDoFiDGcrYVqxEwLDzZUO3qG+1K3jVHTSWdHwZ3aHCA4VwaBYB45RB+BVJsPEWAWk2VUFbDQRLmjceJvGQPcQsPXY7DvIOU+qeP3Xo38eUjGtHhjU8vZNRUZztqjw86G6pVxE2lMfxkDPxWGp7YgZ+9RdthxNpJOgXmJs9lwjxbRs620AJEi54+ZVVjdrDiqingMQ8aDvN/cmKPZhzj6z3dBHxXVCyuJ/Tjr0OKe0bSl9WerUVxW0xe9lVYjFArU0eyVOQDJPeffEJ7+VaLL7gP92Q8VeOy6nO167Dlnt2nwjF+u0+euM2CJh21hdgeBymPBbuv6GkLGi08iCY7gDdJP2tRafVD3D+2AqxtaVN/HVw/toc0rqvXXwUW191lfgoaNXGAWa497QuNfFk+sw9W/daVnaOm3Kk+Omfiur9oaThApO8B9VZVaK4Vn3/wRdvcvV267v5M2NoYgD+mDGcA/Wyj+P1R7VMdZWgZtugBG47/UfVSZtHDOPtFnItMfBU5SL0jX78EnRqR1nb92f5KFvaF1juAR/wAj9OaDV7SVCSQAO+Tb3LRVtm0Ko9X0Zvm0j38Em/ss0ge03P38ZF1pU7trMaifh+jKrZp4lTaff+/0UtTalZ2byAc931fGLobGyfWMnmVeUeyYi73DwnoLJmn2UpmxxDgRxZb/ALlw1bO6n82vaejb7Qs6fBY7CpotaE1TqNGSth2Npj/5LjzFI/MotPsdScJ/iyL609Ohz5Ln931+g7/fNr0+DK+jWb3pllVvAdU2/sIfyYyn/kxwS9bsXim/06tGrwh+6dNHBI7SsuMR47StJvSf5JUw3KZ+mqPQpg5kKlxWzMZSMPoVALXA3hyiJQW46q3NjhHFp+ik6c48Ys6FVpT+WafaaY4dnH3D6rlmHbYPNcl7A4X9x9V3Ysj4cXj91Ok1uqa9GALdFZI8qUiTSOig6F6BCXrVITCJHlSnIN0i+mB56Jk1psoVBqlZWOUJPohKbSwzSIOqZNa8QvK8k8UjLxbTMSKj8NVNRgsbOacnDgnv+jiW+rBn2mOzHT5hW2O2eHCwVJV7OajP5/JdFtdzofDjMegnd2VK6xLO7Lp8wH8s4feIh05wHT90er6HDgeq1ulon6lL1Nh1P1uP+Rv9VGh2bv6xuun3hCH9Omkzk90zn/VrZXb+2Qq9oDcUaduLrDoAlztDFO1A7m5eMrR4bYgAtkjDBNBHqyAb3j9lyzvLib1ljq0O2nYWdNYUM9epl/Q4ipd1V/QkfBHZsNzvaLj3kn4rZYXAtOkDTuTH8JBy/ZQbnLi2yynThpCKXYY/D7CaDoT0VnR2C2Mr8vsr8YKdLpihQ3dP3QUDSuGzO/gLNG30+yEdgg+C1W5JXj6EggZ/HojuoRXEukyB2A3ghV+zoiI6wtbh6BFjJ85qdWnYIbiH9olk+b4jYBaTuzPgV6xmJYPVqPjKCZ+MrfMw8kxwQK2DAjrf5ox3o/K2gynCek4p9aMb/F4vV089xv0Uji8VYSP9QtW3Bg6Lw4Ns5cFRV6y+t95N0LV/9ce5GQGMxPKf7elpyU/4/Fa7rh/bp0WwfssRl+2XzXUtmgTadMkfaK/97F5C0x/TXcZZm2sSBBaDzuE23tO/81DkYd9lf1dntOg8jkl37NbknV5cL6vwTdlZy+jxfmVFPtJTJ9cVAObQYnuzVhS7RYctg1Y72vHySGN2WJyzXYbYrXqi2jW50vXaTlsi0aynJdq8h522sL/93ud/4rkqdgN4Lk3vKt0Lx8yfue2/vl4eRsGs1Jz707hCeKVotJ49URji08lyIrLUfck8UwpthkKGIcDbVMycXhlaBF/PSFCrULsuKJiGyNUv7M+fBIXRA+qePvXNIN5CaqUpEkfZAbSA8UBk0eUgQLhEbT5efoo18hBnuRMMSWogfDIJ2HGqCGhpmJ+SljKr4JiwN7IeCqjeG8JAzEkE8LoDrOMjdFog/RJ4nDSZHem3vgWCEcVxv325rAjnOUDoPcDEW8VYh1o93xQMMRmjOd+6KFlqwT6sG1wi4aoHaQoUWTM+QvAQ11svisDQe9EBovWRC8Yd4IbqbhN0SYR8aJfEU94c+CNTZN5U6wgLGTwyvwdOLZckxXw8jz70RrB1CIKq2BnJ5yiqxFAAz51yUxRBAI10U8YDPLjPghCeJEC3MpR03gLubsSoDEB2Ry5r0vlsR605zklXUiDOnh4rBSzxGqQ6qdOhrzQsPWbMao7KsGEQPJV7SwZLvJumNnYMtF9PHqVatp7xE5TeFNwFwL58rLboHVeN0TLwPP2XibNMcAuWwLvIWc6MvOt0QGQCq0S52n28OSZqu0mFsjOJY0HWzQqjo1koFEEzmlqhIdcZI5FUdR6RE6pYuDkJ2JAz10HBN0KbSJHnvQGxukmm0FLPaZ+yb3fBE/h0cC7yRXFoImdYj59yYpMgWtxU6tCMil6jzMaIBzkBiaeczGedioU2NHHJL7R3s7xGnHRSwlQ2nKBml5y2PhHd0wUr/Cl3u8hWVO4sPFLlxae/7o4JqTAgET5zRqeYsen2XMZvQiMplpsY5jmiZsnhjzUaoBIMTBy4oTKZa7yVJxADjMG0CFgY10GqNTdaT8FzsTvCyVw7wQQT7vMqTIB85LZBu6h3vgIDXEiV5WnSdI+q9pEx096xktCWHcdZmPPenGMlKU2R3ymm1kULL7HtXDg5pOo6DGYVgawPJIVBLsslmCGec9oDiva9GVIGdZUi4TF1hs6lUzClpsMvejtZBz/dMVXx5hAqtLh1QwUy3xH6JtooCrEoVCi4Dkp7s9OKJPCInHclyGcKF4gHETmC7eq8xo9b/ZcuWCuIWkVOoPj9Fy5YHOVuK9seeCbwJt4rlyC4lJfKOYPXvHyTNbIrlydcDmlxFGn1fFL0fa6lcuQKIhjRdCpC3QfFcuS85RfKNYfNSqhcuREfEHQPnqiH2fBcuWM+J60WSn5ly5ZhiLuPrEcwmMLl4LxcgPLgM69PkpgZLlyYmdVNh54pdvtdSvVyDMh0eyOnwS1X2R0+a9XIixOHtdSi014uWRmBrZlMMHqjzovFyyC+Aer7I7kuwX6rlyLFiTpNELly5Y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2" name="AutoShape 12" descr="data:image/jpeg;base64,/9j/4AAQSkZJRgABAQAAAQABAAD/2wCEAAkGBxQTEhUUExQWFRQXGBgXGBgYFx0aGxgYGhwXFxoaFx0aHCggGBwlHBcXITEhJSkrLi4uFx8zODMsNygtLisBCgoKDg0OGxAQGiwkICQtLCwsLyw0LSwsLCwsLCwsLCwsLCwsLCwsLCwsLCwsLCwsLCwsLCwsLCwsLCwsLCwsLP/AABEIAMIBAwMBIgACEQEDEQH/xAAbAAACAwEBAQAAAAAAAAAAAAADBAIFBgABB//EAEAQAAEDAgMFBAgEBgEDBQAAAAEAAhEDIQQxQQUSUWGBBnGR8BMiMqGxwdHhFUJS8RQWM3KCkmIjstIkQ0RTov/EABoBAAMBAQEBAAAAAAAAAAAAAAECAwAEBQb/xAA2EQACAQMBAwkIAQQDAAAAAAAAAQIDBBEhBRIxE0FRcYGRodHwFBUiMkJhscHhM1JT8SND0v/aAAwDAQACEQMRAD8A1VNs6otSmYsh0OSdaeOa5kezJ4E6dJHcd0TCnUbwQcQbQiDORf0t/oh1Kh4W+aMWDRegRHd+3egUyiNJ8x3JltgT4JM1AMvMLxuMLjeL8MkMgcWznVgXZdUpicUAY8Uw1zZKVr4Ul0ieaDKRSzqGoV95vnNTwleDc2QaNPdAE9CvXUJPuWC0i6FYRohVKoGtilGuQqrpOcdybJJQLFxBChhql0tSEZ5ZIzHjRYDQ5TqEm4heVaUobsTEI4qgiyYnqiNMEAyhOxMGwRnJOBPNAKWeIUVLor3GM0vu28+YQqlbTIec0Bt3J5Udfn5ylRgxqQpvbA0MiV5TZKA4X+HBZkEOjSaIgGdTKcoGLcUGsy9h5hNgRPmLDDiy9D4lK4evZFFSU2STiFe6beKCcGCj0TZTi+iwuWuAnVpbqDTZdPloOaiKQGVkMDKegZosvF4Kq5MJhlXQGsptjVW0axHinKRISIvJMO/glqrf3TO7K4QAiKngrDTQsQ0+/wAU29/BLVRJi/T7pCyYjXFu5Gw1H1Uc4fz71Oo8AGVsDuWmEVzvaPn91LE1/Vt50U3NBnxS2LqgNPRKOtWJnGkG5zjxT7caA0yZWM2ptOHW42XrMLiajZIDRwJgx3fVGnCdR4gslK3JU4p1JJGvO0mgzNiEahjQTbuAWWZ2dqnKuyRpB8hBf6fDEekHqnJwu09VSdGtTWZR0I06ttVe7Tmm+1fk23pLRP2UTVIGaqNn47fA1VtToTH1U08hlHd4k2uLreeqsMK4i3kKvLYTdCuJnVFEprKHRcQh1KNrTKLTcJ5lGMlORzgrIXVmACdPPnomqlncl7UaCLoYH3hCjTBdzTFRhHzUKbS3Wyi+qXOA0CAeLItcQb5hTDpzzUawUBUvF1g4yN0mbpmF6Ko/dRL7XQSbxcoi4yPYeqpvqQ6NLKubIPL3ptr5grZFcR4MEKJgKNNykRqUxIlZco2XLGKHfjJN0aocEqKYlPMoCAkR0yaCufZeelkZLxwgXQt2xRyTwhf0Z3iZTLWBDpshCqYqDAQH1fAarMtZVeLdzTbsQIz/AHVViK/qnNBsenFi9bG7sgnL4H4rNbe2zIhtkXbOIiYKodlUvS1S53ssv3nQe6UKcJVZqEec66k4W9J1ZcxfbFwG4BUeAajrifyfdIbS7SBjiKcvdNyT6s/NQ7T7W3QKbPacLngOXfdVGzsKDnZepc3CtYqlS48/rpPFs7SV9N16/B8PXR0DlHtNWbm1pHC48LrV7D2/TrsLXNBbEOa7zlzWJxkDkjdkQfTOd+UNv42+ClZ3dWpUUJ6pldpbPo0ae/DRo0tVpw2I3RO471mT+k6dLhaXD4okW4LKbdxG9VoibgGbcStFssjIg5fdclxBU60oo7bebq20KkuOPw8FtTBcNfPBeikQbTCKx4A5KQcIskEbDYRx6pySq9tXdv1Un4yI5pkyTi2xlzkGoZtwQRUBErxtaSYQyFRCYhsN85IVBsTx0XV3HLNQoVgc7LDJPBOs08LqFGneZtl3e5Nh3FCqNnKyxk+Y8zyQovBzTFKnACjU7vN1jJnPcFLDP9bIpeq4AedUbCO43WM1oWLDqo4iuAFLRKGiXG9o1TEUlnUaDuq5DFFo4LljaCFMcP3TRrQLpYMy8ZlGeLRCUq8A6+JAbKQbi3AgkQDkP3RMXh5tko0MDeS6eCGpSKikP0na38FX4l8mY5Kw3bJPGbsHJZiw4i76sDoqDau0QLglR27tPcmDyiVky19aTO6z9R+AGqEYTqS3ILLOpunRhylR4QrtrahdKlgsUadNukjePeePSF1fBsBG6Jvmde/RP45wAIhnCbL3LKylQzKTWcHzm0doK5xGKeDMHFF7y43JyHLQK3wtOq6zabvAj3lHwlZrfzMHcQnzt5gF3E6QJPVQlY0m96pUXgXo7Rrwju0qf5f6Ef5fqvu8ho75MdwV1g8JTw7M91ouSbyfOiRq9pQf6dKTxdb3BIVTUrEF5mMgLAdEOXtrZf8AFrL160KK0vL2Wa3wx9etSwwDXYisXeE2gDKYWvwjyBGoI+miz2yabWRfrMK4p4wZT5715Lm5ycpcWe46ahFU4rRLBctqz3jVSoPg8Zj39VVU9qMBGSKNotzkW82RyRdN9BdPM/NGFAFt1VYbabOqbZtFsZpsojKEkNNpWAnJGp0Yukm40HUfREGNHijoK4yC1TP3S7XtHTzqo1sUIskXVwMzmg2NGDLIYgHrkvH4iAbKoqY8QATIbkOE/dJYvbLQDe+nNLvFFRbLzD48TBzNwuxO0W/txWH/ABR7nRTaXnkJ8YyRaeAxdWcm6eseuQBTQjUn8sWw1I0aT/5Jpdv6L+vtxotIN01szaLHZHz81Rs7NNYP+o4veeFmt+fnJFx+xadCm6ox7g4EeqTx0HHxXQ7OtGG+8HKr61nPk4t66J40f78DaUKwIRDiALQs1sjGuLRKs3unW/Vc6kUlSw8MtDiBwK5Jh65NknukHVBEgyOSJTriPtrwQAyBmh027s3CUphA342TEax54Jmi66Qq7u8DryRRiQPl90MjuOmhZufCpNp4mGnicvPVe43aYAmfPJY3b22Mx4fuhKRSjRecsp9r4r0lUNJsTc8Bqp47abWU4AsLNCpaDX1KkgWM30Vpi9nNAYXO3uXA62XsbPpTjRcoL4nzs8PalxGpcKMn8K5kVLcRUq1G5kTkMhqnNo4d8NsLnirDD0RvWFgNYAQNr45ocAINsh3rpdCNOlLlZceLOHlpVKseSjw4Ir6OAqHLd8Ud2Bqtu6mSOIuPcp0ceRcN9+Stdn7dbk8Rz+4yXEqNlPRTw/XSj0+W2hS+JwyvXQynoVADGSN+IQtPWoUKl3Na8nO1+MyMwV5TxGHo3Aps6et9Ur2S08uehZbeeMKnr6+xSYeniKl2U3RxIgeJT9HY+JNy5rdPa48YUqvadgHqhzz4D3/RJntBVPssa2/ElK6FlT+aWfX28xldbSrawgkvXT5FkNhVNaw6AlEp9n3EA+nGX6fuqh+18Sf0j/H6r0bVxP6v/wAhLv2C+l+PmPye1X9a8P8AyWv4HXHs1WGeMj5KVXZuKaBLmH/LL3KoO0sTOY/1CO3buKGjT/j9ClzYvmkvXWPu7UXPF+upDf8AD4sZDf8A7XA/GF5+I12WdTqD/E/Rdhe0dRvtUWkciR9VaUu1jBc0qgPIj42QdK0l8s2uv/RuX2hH56KfV/t/gqxtSs47oY88t05+Cl6LFuP9JwHOB1uU8e1bCZNN4PQ++V47tXqKLieZA+qKoWqWXU9dzFd1ft4jQS6/9oXbseu67nsYObp+CZw3Z6nvS9zqsZx6jB3mZOWiTxG269UQKbW3kZk2Q34GtWM1HEj9OQHcBZHlLSnrGLk/vw8fI3JbRq6VJqC+2M+HmXn4thsOC0ODv+LGj5fMqtrdqnmRSo7s6ucT7h9UTC7BAEkKww+y2zl7vgknfVpfLiK+waezLWGs8yf3/jzZnn4rF1c3uHJo3fhdM4DZDpG+Se8/VaulgQAuFKD1K5pSnP5m2dkJU4LFOKXUguAwzW5wPorGjTbpml6AzHz6J6hTRSOWbJCkOAXqK2rzC9TEssqPSADlKrsdiwAePHkkNq7TDBn0WUxeNrVDDGuI4gW8clPWTxFZZ3Rpxit+bwvuWWL2tB5zxS1XtBZVtPY9Rwl7wNYAk/ISrTAbLpNIBYah4uuPDJddPZ1efFY6zmrbXtaekfi6hEYitiPYHq8TYIw2GwAGoXVSZhrTA+pHgn8dtSnT9UkEjJjBMfIKjxmLq1QQBuNOYBuRzK6eTtLb53vS6PX7OPlr690prch65+L7Ae0q7WGzmCPysvu8pCCzFh7YA66g/JL1dnkJehRLKgjWxRo7SlOootaPTQncbH5Km5p6rXUtBQcxsuJcTry07lRYm9Qmcreequ6+NDQ55sbAWtwS2C3ahya74rruKKnFUoPB51vXcJurNZ6tANKNUR1QEwArlux6ZHsno7z5KNS2JTbDw4yNDlPPK1l5z2VWzxR7cdt0d3g/XaGwjfRUIdZzQXEHQZgLKNYXkuOZKt+0lZwDQZgk7x4kaJfAsBR2lU3XGiuEUDY9FVHKtLjJsNT2YA1rt4GdBmFdYLZwIuETZ2BaQScxkIz49yvMPSAAjqvLSye1KaisIqhs8CTGkoTKDZV7iKVrFVQw1xAOd+aLQsZ5Ds2eDePOi9/DBwVjSpHI/Fda2fBHBPfZXt2W0tOU5Rx5hSbsYJ5xjP6JymRAJnmthCupJFL+DNI0UPwxo0Wggcl4yheQPPcjug5Z85VYTAcpCtKWDjSyK6mBdHa5FInOo2JVGgZ9I4rqFOYumq+lkvT1hECeUWbAIQatKDIS9DEHTu88EZvm6OSeGguHAB55JgEhIvqgFcMZNgtkDi2Ph44efFckYPNcjkG6Y/b9ICo0keqCN6OE3XmP2zQIhjw2MpBHyWk2tgg4fBZfG9nLBxbYmJ5hUoXM7dvdSeR69rSu1HfbTXDBU4nbDR7MvP8Axlo8T9ECma9WxJa3g23icyr3C9n2yLXV1hdmgack1a9r1dG8L7Go2Frb6pbz6Xr/AAZrAbCFrK4p7MbwHBXQw8G4UzShcm6dUq7ZjdsYKBOSzOBol9aOAPjYfVb3bEFrrTw08VkdlNd6ZwaL26AErpsop3EUyG0Jv2Ob9a6Fb2kpbpazvPySNDAEq17R3xMf8Rr3p/Z+HFtU+0KjdeWCGyraLoKUirpMqtye+O8ordoVmO9Yl7P0uHm60lLBjOEpitnyI1XPC4qweVJndUsreosOKDPZTxFKbuac/wBTTbPuWbrYd1B8Gd05HiPqm6JfQfvASNWnIj5HmtEz0WIpGLtPtD8zT8jzHBepvU76nh6TXru/B4jhV2ZV3lrTfrv/ACKbIxwtfLJX+HrAidFhsXg34d2rmTZw+fAq32ZtMHMryJwlSluyR70KkLiG/TeTWNk5DVMMZ1PRVOGxs93fkrKnX8ysiUotDTac5qBoCbWg2Xoqi9/PFesqtHfmiT1F8XSzMCV2GEG0xAz4otWvpn1S1GsbgGyAyzgfbBiEUVCEtSq3JMIrq9kxNoHWrmcuaYoP4pY1QonFCPPyWyFx04HuNeT9vh7lGi/v6pOrjRxhJ19rgTcJclVTbWC63oMoz6/O1gsi7b4jWJ4WHJe0duN8OaG8M7eRqqh3kKk0tcs83bo4++Uant1vGEd5G5GSNc1xi3w+65Zb+YR+r3rkd5EvZ5l+6tI5KrfVO8BeJmE9gsMdy5M/NMNoxdbGQJqICh8fPgmg8Ae/qgVhAQGVzMac/giDGdR4HeIz083U3UrTn3qdIWn5IT6pnzaUSfUUe2KcArHbIqbtdwiZbpyIWz2lSJaYk8eCxjT6PEAmIhwPh9QE9rLduIP7/nQpcx37Sovtnu1Fu02Hisx2jm/A/dO7PFhHnxXdqqe82m8aEjxA+YR9jXAHNU2jHFwxdkTzar7FzhGeHhKYGGztBm0ace9e0mcO8z8k7RI86+5cmDqlIqMVsqRfNZjFUX0Km8yx4aRz4rfucDwVPtDDB0yEVmLzHiGLU04TWUyowGPbXBa6Gu/Qcnd0m/cg4zs5F6TodeWHLofqkcfgINlPC7dq0vVqD0jednDuOvVelC9pV47lwu08mrs6vbS5S1lp0euJD09SkYqNLY45dOKsMLtyAPqmqO2qNURvAT+V9ul7Jersqi6Tulmd2G3QXHghLZm98VGaaDDbW78NxTaf28n/ACO0tt2zCkdsCFWfy60gFlYieIB+iVr7De0gF4jKYyPO6g9n3K+nxR0ratk+fHYy9p7VB1vyRxtRoyPVZansqppUb71J+zawj1mnuP2SuyuV9I62hZP6zUUtqga/BTq7Ybx+SzH4LiTcFl/+X2XN2HW/M9o7iSfggrS4em6wyvrNa75cYnb44pDE7f3gGtBm8mc+FtF2H2DSPtOc++lvurAehoCWhlO2Z9o9xMldMNl1XrNpI5J7ZoR0pxcn3eu4RwuFxFaLbjf1Pt7symx2aYP6lcniGgC/KZ+CBU7SMYIpg1HRmbAfMqrqbWxDzZ26ODWj4kSmcbKjo/ifrqQintK51itxd3mzR0th0I3Ife93Zxlko1dgUA6zX9H5lZwPrnOo/wAT0XsVjb0j/wDY/VD2y15qXghvd1+9XW8WaCl2dpXlr9PzFdS7P0SSCX9wIPxVCBXH/uVP9j9UX/1AJcKj5NpmVva7R8aXgje779cK3iy8/l2kLb9XwC5U7Mbio/qv8fsuS+0Wf+N+HmP7HtL/ADLvfkfU6dG+anWoWXtOsApufK5AtvJWVKfLJetpA5p9+G11QTTMxl8PshgdTBl0WH7pPEPg3NuKbq0OHuQa1IefBBjRaF6zCRw90rFbfw+5UDoFiDGcrYVqxEwLDzZUO3qG+1K3jVHTSWdHwZ3aHCA4VwaBYB45RB+BVJsPEWAWk2VUFbDQRLmjceJvGQPcQsPXY7DvIOU+qeP3Xo38eUjGtHhjU8vZNRUZztqjw86G6pVxE2lMfxkDPxWGp7YgZ+9RdthxNpJOgXmJs9lwjxbRs620AJEi54+ZVVjdrDiqingMQ8aDvN/cmKPZhzj6z3dBHxXVCyuJ/Tjr0OKe0bSl9WerUVxW0xe9lVYjFArU0eyVOQDJPeffEJ7+VaLL7gP92Q8VeOy6nO167Dlnt2nwjF+u0+euM2CJh21hdgeBymPBbuv6GkLGi08iCY7gDdJP2tRafVD3D+2AqxtaVN/HVw/toc0rqvXXwUW191lfgoaNXGAWa497QuNfFk+sw9W/daVnaOm3Kk+Omfiur9oaThApO8B9VZVaK4Vn3/wRdvcvV267v5M2NoYgD+mDGcA/Wyj+P1R7VMdZWgZtugBG47/UfVSZtHDOPtFnItMfBU5SL0jX78EnRqR1nb92f5KFvaF1juAR/wAj9OaDV7SVCSQAO+Tb3LRVtm0Ko9X0Zvm0j38Em/ss0ge03P38ZF1pU7trMaifh+jKrZp4lTaff+/0UtTalZ2byAc931fGLobGyfWMnmVeUeyYi73DwnoLJmn2UpmxxDgRxZb/ALlw1bO6n82vaejb7Qs6fBY7CpotaE1TqNGSth2Npj/5LjzFI/MotPsdScJ/iyL609Ohz5Ln931+g7/fNr0+DK+jWb3pllVvAdU2/sIfyYyn/kxwS9bsXim/06tGrwh+6dNHBI7SsuMR47StJvSf5JUw3KZ+mqPQpg5kKlxWzMZSMPoVALXA3hyiJQW46q3NjhHFp+ik6c48Ys6FVpT+WafaaY4dnH3D6rlmHbYPNcl7A4X9x9V3Ysj4cXj91Ok1uqa9GALdFZI8qUiTSOig6F6BCXrVITCJHlSnIN0i+mB56Jk1psoVBqlZWOUJPohKbSwzSIOqZNa8QvK8k8UjLxbTMSKj8NVNRgsbOacnDgnv+jiW+rBn2mOzHT5hW2O2eHCwVJV7OajP5/JdFtdzofDjMegnd2VK6xLO7Lp8wH8s4feIh05wHT90er6HDgeq1ulon6lL1Nh1P1uP+Rv9VGh2bv6xuun3hCH9Omkzk90zn/VrZXb+2Qq9oDcUaduLrDoAlztDFO1A7m5eMrR4bYgAtkjDBNBHqyAb3j9lyzvLib1ljq0O2nYWdNYUM9epl/Q4ipd1V/QkfBHZsNzvaLj3kn4rZYXAtOkDTuTH8JBy/ZQbnLi2yynThpCKXYY/D7CaDoT0VnR2C2Mr8vsr8YKdLpihQ3dP3QUDSuGzO/gLNG30+yEdgg+C1W5JXj6EggZ/HojuoRXEukyB2A3ghV+zoiI6wtbh6BFjJ85qdWnYIbiH9olk+b4jYBaTuzPgV6xmJYPVqPjKCZ+MrfMw8kxwQK2DAjrf5ox3o/K2gynCek4p9aMb/F4vV089xv0Uji8VYSP9QtW3Bg6Lw4Ns5cFRV6y+t95N0LV/9ce5GQGMxPKf7elpyU/4/Fa7rh/bp0WwfssRl+2XzXUtmgTadMkfaK/97F5C0x/TXcZZm2sSBBaDzuE23tO/81DkYd9lf1dntOg8jkl37NbknV5cL6vwTdlZy+jxfmVFPtJTJ9cVAObQYnuzVhS7RYctg1Y72vHySGN2WJyzXYbYrXqi2jW50vXaTlsi0aynJdq8h522sL/93ud/4rkqdgN4Lk3vKt0Lx8yfue2/vl4eRsGs1Jz707hCeKVotJ49URji08lyIrLUfck8UwpthkKGIcDbVMycXhlaBF/PSFCrULsuKJiGyNUv7M+fBIXRA+qePvXNIN5CaqUpEkfZAbSA8UBk0eUgQLhEbT5efoo18hBnuRMMSWogfDIJ2HGqCGhpmJ+SljKr4JiwN7IeCqjeG8JAzEkE8LoDrOMjdFog/RJ4nDSZHem3vgWCEcVxv325rAjnOUDoPcDEW8VYh1o93xQMMRmjOd+6KFlqwT6sG1wi4aoHaQoUWTM+QvAQ11svisDQe9EBovWRC8Yd4IbqbhN0SYR8aJfEU94c+CNTZN5U6wgLGTwyvwdOLZckxXw8jz70RrB1CIKq2BnJ5yiqxFAAz51yUxRBAI10U8YDPLjPghCeJEC3MpR03gLubsSoDEB2Ry5r0vlsR605zklXUiDOnh4rBSzxGqQ6qdOhrzQsPWbMao7KsGEQPJV7SwZLvJumNnYMtF9PHqVatp7xE5TeFNwFwL58rLboHVeN0TLwPP2XibNMcAuWwLvIWc6MvOt0QGQCq0S52n28OSZqu0mFsjOJY0HWzQqjo1koFEEzmlqhIdcZI5FUdR6RE6pYuDkJ2JAz10HBN0KbSJHnvQGxukmm0FLPaZ+yb3fBE/h0cC7yRXFoImdYj59yYpMgWtxU6tCMil6jzMaIBzkBiaeczGedioU2NHHJL7R3s7xGnHRSwlQ2nKBml5y2PhHd0wUr/Cl3u8hWVO4sPFLlxae/7o4JqTAgET5zRqeYsen2XMZvQiMplpsY5jmiZsnhjzUaoBIMTBy4oTKZa7yVJxADjMG0CFgY10GqNTdaT8FzsTvCyVw7wQQT7vMqTIB85LZBu6h3vgIDXEiV5WnSdI+q9pEx096xktCWHcdZmPPenGMlKU2R3ymm1kULL7HtXDg5pOo6DGYVgawPJIVBLsslmCGec9oDiva9GVIGdZUi4TF1hs6lUzClpsMvejtZBz/dMVXx5hAqtLh1QwUy3xH6JtooCrEoVCi4Dkp7s9OKJPCInHclyGcKF4gHETmC7eq8xo9b/ZcuWCuIWkVOoPj9Fy5YHOVuK9seeCbwJt4rlyC4lJfKOYPXvHyTNbIrlydcDmlxFGn1fFL0fa6lcuQKIhjRdCpC3QfFcuS85RfKNYfNSqhcuREfEHQPnqiH2fBcuWM+J60WSn5ly5ZhiLuPrEcwmMLl4LxcgPLgM69PkpgZLlyYmdVNh54pdvtdSvVyDMh0eyOnwS1X2R0+a9XIixOHtdSi014uWRmBrZlMMHqjzovFyyC+Aer7I7kuwX6rlyLFiTpNELly5Y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4" name="AutoShape 14" descr="data:image/jpeg;base64,/9j/4AAQSkZJRgABAQAAAQABAAD/2wCEAAkGBxQTEhUUExQWFRQXGBgXGBgYFx0aGxgYGhwXFxoaFx0aHCggGBwlHBcXITEhJSkrLi4uFx8zODMsNygtLisBCgoKDg0OGxAQGiwkICQtLCwsLyw0LSwsLCwsLCwsLCwsLCwsLCwsLCwsLCwsLCwsLCwsLCwsLCwsLCwsLCwsLP/AABEIAMIBAwMBIgACEQEDEQH/xAAbAAACAwEBAQAAAAAAAAAAAAADBAIFBgABB//EAEAQAAEDAgMFBAgEBgEDBQAAAAEAAhEDIQQxQQUSUWGBBnGR8BMiMqGxwdHhFUJS8RQWM3KCkmIjstIkQ0RTov/EABoBAAMBAQEBAAAAAAAAAAAAAAECAwAEBQb/xAA2EQACAQMBAwkIAQQDAAAAAAAAAQIDBBEhBRIxE0FRcYGRodHwFBUiMkJhscHhM1JT8SND0v/aAAwDAQACEQMRAD8A1VNs6otSmYsh0OSdaeOa5kezJ4E6dJHcd0TCnUbwQcQbQiDORf0t/oh1Kh4W+aMWDRegRHd+3egUyiNJ8x3JltgT4JM1AMvMLxuMLjeL8MkMgcWznVgXZdUpicUAY8Uw1zZKVr4Ul0ieaDKRSzqGoV95vnNTwleDc2QaNPdAE9CvXUJPuWC0i6FYRohVKoGtilGuQqrpOcdybJJQLFxBChhql0tSEZ5ZIzHjRYDQ5TqEm4heVaUobsTEI4qgiyYnqiNMEAyhOxMGwRnJOBPNAKWeIUVLor3GM0vu28+YQqlbTIec0Bt3J5Udfn5ylRgxqQpvbA0MiV5TZKA4X+HBZkEOjSaIgGdTKcoGLcUGsy9h5hNgRPmLDDiy9D4lK4evZFFSU2STiFe6beKCcGCj0TZTi+iwuWuAnVpbqDTZdPloOaiKQGVkMDKegZosvF4Kq5MJhlXQGsptjVW0axHinKRISIvJMO/glqrf3TO7K4QAiKngrDTQsQ0+/wAU29/BLVRJi/T7pCyYjXFu5Gw1H1Uc4fz71Oo8AGVsDuWmEVzvaPn91LE1/Vt50U3NBnxS2LqgNPRKOtWJnGkG5zjxT7caA0yZWM2ptOHW42XrMLiajZIDRwJgx3fVGnCdR4gslK3JU4p1JJGvO0mgzNiEahjQTbuAWWZ2dqnKuyRpB8hBf6fDEekHqnJwu09VSdGtTWZR0I06ttVe7Tmm+1fk23pLRP2UTVIGaqNn47fA1VtToTH1U08hlHd4k2uLreeqsMK4i3kKvLYTdCuJnVFEprKHRcQh1KNrTKLTcJ5lGMlORzgrIXVmACdPPnomqlncl7UaCLoYH3hCjTBdzTFRhHzUKbS3Wyi+qXOA0CAeLItcQb5hTDpzzUawUBUvF1g4yN0mbpmF6Ko/dRL7XQSbxcoi4yPYeqpvqQ6NLKubIPL3ptr5grZFcR4MEKJgKNNykRqUxIlZco2XLGKHfjJN0aocEqKYlPMoCAkR0yaCufZeelkZLxwgXQt2xRyTwhf0Z3iZTLWBDpshCqYqDAQH1fAarMtZVeLdzTbsQIz/AHVViK/qnNBsenFi9bG7sgnL4H4rNbe2zIhtkXbOIiYKodlUvS1S53ssv3nQe6UKcJVZqEec66k4W9J1ZcxfbFwG4BUeAajrifyfdIbS7SBjiKcvdNyT6s/NQ7T7W3QKbPacLngOXfdVGzsKDnZepc3CtYqlS48/rpPFs7SV9N16/B8PXR0DlHtNWbm1pHC48LrV7D2/TrsLXNBbEOa7zlzWJxkDkjdkQfTOd+UNv42+ClZ3dWpUUJ6pldpbPo0ae/DRo0tVpw2I3RO471mT+k6dLhaXD4okW4LKbdxG9VoibgGbcStFssjIg5fdclxBU60oo7bebq20KkuOPw8FtTBcNfPBeikQbTCKx4A5KQcIskEbDYRx6pySq9tXdv1Un4yI5pkyTi2xlzkGoZtwQRUBErxtaSYQyFRCYhsN85IVBsTx0XV3HLNQoVgc7LDJPBOs08LqFGneZtl3e5Nh3FCqNnKyxk+Y8zyQovBzTFKnACjU7vN1jJnPcFLDP9bIpeq4AedUbCO43WM1oWLDqo4iuAFLRKGiXG9o1TEUlnUaDuq5DFFo4LljaCFMcP3TRrQLpYMy8ZlGeLRCUq8A6+JAbKQbi3AgkQDkP3RMXh5tko0MDeS6eCGpSKikP0na38FX4l8mY5Kw3bJPGbsHJZiw4i76sDoqDau0QLglR27tPcmDyiVky19aTO6z9R+AGqEYTqS3ILLOpunRhylR4QrtrahdKlgsUadNukjePeePSF1fBsBG6Jvmde/RP45wAIhnCbL3LKylQzKTWcHzm0doK5xGKeDMHFF7y43JyHLQK3wtOq6zabvAj3lHwlZrfzMHcQnzt5gF3E6QJPVQlY0m96pUXgXo7Rrwju0qf5f6Ef5fqvu8ho75MdwV1g8JTw7M91ouSbyfOiRq9pQf6dKTxdb3BIVTUrEF5mMgLAdEOXtrZf8AFrL160KK0vL2Wa3wx9etSwwDXYisXeE2gDKYWvwjyBGoI+miz2yabWRfrMK4p4wZT5715Lm5ycpcWe46ahFU4rRLBctqz3jVSoPg8Zj39VVU9qMBGSKNotzkW82RyRdN9BdPM/NGFAFt1VYbabOqbZtFsZpsojKEkNNpWAnJGp0Yukm40HUfREGNHijoK4yC1TP3S7XtHTzqo1sUIskXVwMzmg2NGDLIYgHrkvH4iAbKoqY8QATIbkOE/dJYvbLQDe+nNLvFFRbLzD48TBzNwuxO0W/txWH/ABR7nRTaXnkJ8YyRaeAxdWcm6eseuQBTQjUn8sWw1I0aT/5Jpdv6L+vtxotIN01szaLHZHz81Rs7NNYP+o4veeFmt+fnJFx+xadCm6ox7g4EeqTx0HHxXQ7OtGG+8HKr61nPk4t66J40f78DaUKwIRDiALQs1sjGuLRKs3unW/Vc6kUlSw8MtDiBwK5Jh65NknukHVBEgyOSJTriPtrwQAyBmh027s3CUphA342TEax54Jmi66Qq7u8DryRRiQPl90MjuOmhZufCpNp4mGnicvPVe43aYAmfPJY3b22Mx4fuhKRSjRecsp9r4r0lUNJsTc8Bqp47abWU4AsLNCpaDX1KkgWM30Vpi9nNAYXO3uXA62XsbPpTjRcoL4nzs8PalxGpcKMn8K5kVLcRUq1G5kTkMhqnNo4d8NsLnirDD0RvWFgNYAQNr45ocAINsh3rpdCNOlLlZceLOHlpVKseSjw4Ir6OAqHLd8Ud2Bqtu6mSOIuPcp0ceRcN9+Stdn7dbk8Rz+4yXEqNlPRTw/XSj0+W2hS+JwyvXQynoVADGSN+IQtPWoUKl3Na8nO1+MyMwV5TxGHo3Aps6et9Ur2S08uehZbeeMKnr6+xSYeniKl2U3RxIgeJT9HY+JNy5rdPa48YUqvadgHqhzz4D3/RJntBVPssa2/ElK6FlT+aWfX28xldbSrawgkvXT5FkNhVNaw6AlEp9n3EA+nGX6fuqh+18Sf0j/H6r0bVxP6v/wAhLv2C+l+PmPye1X9a8P8AyWv4HXHs1WGeMj5KVXZuKaBLmH/LL3KoO0sTOY/1CO3buKGjT/j9ClzYvmkvXWPu7UXPF+upDf8AD4sZDf8A7XA/GF5+I12WdTqD/E/Rdhe0dRvtUWkciR9VaUu1jBc0qgPIj42QdK0l8s2uv/RuX2hH56KfV/t/gqxtSs47oY88t05+Cl6LFuP9JwHOB1uU8e1bCZNN4PQ++V47tXqKLieZA+qKoWqWXU9dzFd1ft4jQS6/9oXbseu67nsYObp+CZw3Z6nvS9zqsZx6jB3mZOWiTxG269UQKbW3kZk2Q34GtWM1HEj9OQHcBZHlLSnrGLk/vw8fI3JbRq6VJqC+2M+HmXn4thsOC0ODv+LGj5fMqtrdqnmRSo7s6ucT7h9UTC7BAEkKww+y2zl7vgknfVpfLiK+waezLWGs8yf3/jzZnn4rF1c3uHJo3fhdM4DZDpG+Se8/VaulgQAuFKD1K5pSnP5m2dkJU4LFOKXUguAwzW5wPorGjTbpml6AzHz6J6hTRSOWbJCkOAXqK2rzC9TEssqPSADlKrsdiwAePHkkNq7TDBn0WUxeNrVDDGuI4gW8clPWTxFZZ3Rpxit+bwvuWWL2tB5zxS1XtBZVtPY9Rwl7wNYAk/ISrTAbLpNIBYah4uuPDJddPZ1efFY6zmrbXtaekfi6hEYitiPYHq8TYIw2GwAGoXVSZhrTA+pHgn8dtSnT9UkEjJjBMfIKjxmLq1QQBuNOYBuRzK6eTtLb53vS6PX7OPlr690prch65+L7Ae0q7WGzmCPysvu8pCCzFh7YA66g/JL1dnkJehRLKgjWxRo7SlOootaPTQncbH5Km5p6rXUtBQcxsuJcTry07lRYm9Qmcreequ6+NDQ55sbAWtwS2C3ahya74rruKKnFUoPB51vXcJurNZ6tANKNUR1QEwArlux6ZHsno7z5KNS2JTbDw4yNDlPPK1l5z2VWzxR7cdt0d3g/XaGwjfRUIdZzQXEHQZgLKNYXkuOZKt+0lZwDQZgk7x4kaJfAsBR2lU3XGiuEUDY9FVHKtLjJsNT2YA1rt4GdBmFdYLZwIuETZ2BaQScxkIz49yvMPSAAjqvLSye1KaisIqhs8CTGkoTKDZV7iKVrFVQw1xAOd+aLQsZ5Ds2eDePOi9/DBwVjSpHI/Fda2fBHBPfZXt2W0tOU5Rx5hSbsYJ5xjP6JymRAJnmthCupJFL+DNI0UPwxo0Wggcl4yheQPPcjug5Z85VYTAcpCtKWDjSyK6mBdHa5FInOo2JVGgZ9I4rqFOYumq+lkvT1hECeUWbAIQatKDIS9DEHTu88EZvm6OSeGguHAB55JgEhIvqgFcMZNgtkDi2Ph44efFckYPNcjkG6Y/b9ICo0keqCN6OE3XmP2zQIhjw2MpBHyWk2tgg4fBZfG9nLBxbYmJ5hUoXM7dvdSeR69rSu1HfbTXDBU4nbDR7MvP8Axlo8T9ECma9WxJa3g23icyr3C9n2yLXV1hdmgack1a9r1dG8L7Go2Frb6pbz6Xr/AAZrAbCFrK4p7MbwHBXQw8G4UzShcm6dUq7ZjdsYKBOSzOBol9aOAPjYfVb3bEFrrTw08VkdlNd6ZwaL26AErpsop3EUyG0Jv2Ob9a6Fb2kpbpazvPySNDAEq17R3xMf8Rr3p/Z+HFtU+0KjdeWCGyraLoKUirpMqtye+O8ordoVmO9Yl7P0uHm60lLBjOEpitnyI1XPC4qweVJndUsreosOKDPZTxFKbuac/wBTTbPuWbrYd1B8Gd05HiPqm6JfQfvASNWnIj5HmtEz0WIpGLtPtD8zT8jzHBepvU76nh6TXru/B4jhV2ZV3lrTfrv/ACKbIxwtfLJX+HrAidFhsXg34d2rmTZw+fAq32ZtMHMryJwlSluyR70KkLiG/TeTWNk5DVMMZ1PRVOGxs93fkrKnX8ysiUotDTac5qBoCbWg2Xoqi9/PFesqtHfmiT1F8XSzMCV2GEG0xAz4otWvpn1S1GsbgGyAyzgfbBiEUVCEtSq3JMIrq9kxNoHWrmcuaYoP4pY1QonFCPPyWyFx04HuNeT9vh7lGi/v6pOrjRxhJ19rgTcJclVTbWC63oMoz6/O1gsi7b4jWJ4WHJe0duN8OaG8M7eRqqh3kKk0tcs83bo4++Uant1vGEd5G5GSNc1xi3w+65Zb+YR+r3rkd5EvZ5l+6tI5KrfVO8BeJmE9gsMdy5M/NMNoxdbGQJqICh8fPgmg8Ae/qgVhAQGVzMac/giDGdR4HeIz083U3UrTn3qdIWn5IT6pnzaUSfUUe2KcArHbIqbtdwiZbpyIWz2lSJaYk8eCxjT6PEAmIhwPh9QE9rLduIP7/nQpcx37Sovtnu1Fu02Hisx2jm/A/dO7PFhHnxXdqqe82m8aEjxA+YR9jXAHNU2jHFwxdkTzar7FzhGeHhKYGGztBm0ace9e0mcO8z8k7RI86+5cmDqlIqMVsqRfNZjFUX0Km8yx4aRz4rfucDwVPtDDB0yEVmLzHiGLU04TWUyowGPbXBa6Gu/Qcnd0m/cg4zs5F6TodeWHLofqkcfgINlPC7dq0vVqD0jednDuOvVelC9pV47lwu08mrs6vbS5S1lp0euJD09SkYqNLY45dOKsMLtyAPqmqO2qNURvAT+V9ul7Jersqi6Tulmd2G3QXHghLZm98VGaaDDbW78NxTaf28n/ACO0tt2zCkdsCFWfy60gFlYieIB+iVr7De0gF4jKYyPO6g9n3K+nxR0ratk+fHYy9p7VB1vyRxtRoyPVZansqppUb71J+zawj1mnuP2SuyuV9I62hZP6zUUtqga/BTq7Ybx+SzH4LiTcFl/+X2XN2HW/M9o7iSfggrS4em6wyvrNa75cYnb44pDE7f3gGtBm8mc+FtF2H2DSPtOc++lvurAehoCWhlO2Z9o9xMldMNl1XrNpI5J7ZoR0pxcn3eu4RwuFxFaLbjf1Pt7symx2aYP6lcniGgC/KZ+CBU7SMYIpg1HRmbAfMqrqbWxDzZ26ODWj4kSmcbKjo/ifrqQintK51itxd3mzR0th0I3Ife93Zxlko1dgUA6zX9H5lZwPrnOo/wAT0XsVjb0j/wDY/VD2y15qXghvd1+9XW8WaCl2dpXlr9PzFdS7P0SSCX9wIPxVCBXH/uVP9j9UX/1AJcKj5NpmVva7R8aXgje779cK3iy8/l2kLb9XwC5U7Mbio/qv8fsuS+0Wf+N+HmP7HtL/ADLvfkfU6dG+anWoWXtOsApufK5AtvJWVKfLJetpA5p9+G11QTTMxl8PshgdTBl0WH7pPEPg3NuKbq0OHuQa1IefBBjRaF6zCRw90rFbfw+5UDoFiDGcrYVqxEwLDzZUO3qG+1K3jVHTSWdHwZ3aHCA4VwaBYB45RB+BVJsPEWAWk2VUFbDQRLmjceJvGQPcQsPXY7DvIOU+qeP3Xo38eUjGtHhjU8vZNRUZztqjw86G6pVxE2lMfxkDPxWGp7YgZ+9RdthxNpJOgXmJs9lwjxbRs620AJEi54+ZVVjdrDiqingMQ8aDvN/cmKPZhzj6z3dBHxXVCyuJ/Tjr0OKe0bSl9WerUVxW0xe9lVYjFArU0eyVOQDJPeffEJ7+VaLL7gP92Q8VeOy6nO167Dlnt2nwjF+u0+euM2CJh21hdgeBymPBbuv6GkLGi08iCY7gDdJP2tRafVD3D+2AqxtaVN/HVw/toc0rqvXXwUW191lfgoaNXGAWa497QuNfFk+sw9W/daVnaOm3Kk+Omfiur9oaThApO8B9VZVaK4Vn3/wRdvcvV267v5M2NoYgD+mDGcA/Wyj+P1R7VMdZWgZtugBG47/UfVSZtHDOPtFnItMfBU5SL0jX78EnRqR1nb92f5KFvaF1juAR/wAj9OaDV7SVCSQAO+Tb3LRVtm0Ko9X0Zvm0j38Em/ss0ge03P38ZF1pU7trMaifh+jKrZp4lTaff+/0UtTalZ2byAc931fGLobGyfWMnmVeUeyYi73DwnoLJmn2UpmxxDgRxZb/ALlw1bO6n82vaejb7Qs6fBY7CpotaE1TqNGSth2Npj/5LjzFI/MotPsdScJ/iyL609Ohz5Ln931+g7/fNr0+DK+jWb3pllVvAdU2/sIfyYyn/kxwS9bsXim/06tGrwh+6dNHBI7SsuMR47StJvSf5JUw3KZ+mqPQpg5kKlxWzMZSMPoVALXA3hyiJQW46q3NjhHFp+ik6c48Ys6FVpT+WafaaY4dnH3D6rlmHbYPNcl7A4X9x9V3Ysj4cXj91Ok1uqa9GALdFZI8qUiTSOig6F6BCXrVITCJHlSnIN0i+mB56Jk1psoVBqlZWOUJPohKbSwzSIOqZNa8QvK8k8UjLxbTMSKj8NVNRgsbOacnDgnv+jiW+rBn2mOzHT5hW2O2eHCwVJV7OajP5/JdFtdzofDjMegnd2VK6xLO7Lp8wH8s4feIh05wHT90er6HDgeq1ulon6lL1Nh1P1uP+Rv9VGh2bv6xuun3hCH9Omkzk90zn/VrZXb+2Qq9oDcUaduLrDoAlztDFO1A7m5eMrR4bYgAtkjDBNBHqyAb3j9lyzvLib1ljq0O2nYWdNYUM9epl/Q4ipd1V/QkfBHZsNzvaLj3kn4rZYXAtOkDTuTH8JBy/ZQbnLi2yynThpCKXYY/D7CaDoT0VnR2C2Mr8vsr8YKdLpihQ3dP3QUDSuGzO/gLNG30+yEdgg+C1W5JXj6EggZ/HojuoRXEukyB2A3ghV+zoiI6wtbh6BFjJ85qdWnYIbiH9olk+b4jYBaTuzPgV6xmJYPVqPjKCZ+MrfMw8kxwQK2DAjrf5ox3o/K2gynCek4p9aMb/F4vV089xv0Uji8VYSP9QtW3Bg6Lw4Ns5cFRV6y+t95N0LV/9ce5GQGMxPKf7elpyU/4/Fa7rh/bp0WwfssRl+2XzXUtmgTadMkfaK/97F5C0x/TXcZZm2sSBBaDzuE23tO/81DkYd9lf1dntOg8jkl37NbknV5cL6vwTdlZy+jxfmVFPtJTJ9cVAObQYnuzVhS7RYctg1Y72vHySGN2WJyzXYbYrXqi2jW50vXaTlsi0aynJdq8h522sL/93ud/4rkqdgN4Lk3vKt0Lx8yfue2/vl4eRsGs1Jz707hCeKVotJ49URji08lyIrLUfck8UwpthkKGIcDbVMycXhlaBF/PSFCrULsuKJiGyNUv7M+fBIXRA+qePvXNIN5CaqUpEkfZAbSA8UBk0eUgQLhEbT5efoo18hBnuRMMSWogfDIJ2HGqCGhpmJ+SljKr4JiwN7IeCqjeG8JAzEkE8LoDrOMjdFog/RJ4nDSZHem3vgWCEcVxv325rAjnOUDoPcDEW8VYh1o93xQMMRmjOd+6KFlqwT6sG1wi4aoHaQoUWTM+QvAQ11svisDQe9EBovWRC8Yd4IbqbhN0SYR8aJfEU94c+CNTZN5U6wgLGTwyvwdOLZckxXw8jz70RrB1CIKq2BnJ5yiqxFAAz51yUxRBAI10U8YDPLjPghCeJEC3MpR03gLubsSoDEB2Ry5r0vlsR605zklXUiDOnh4rBSzxGqQ6qdOhrzQsPWbMao7KsGEQPJV7SwZLvJumNnYMtF9PHqVatp7xE5TeFNwFwL58rLboHVeN0TLwPP2XibNMcAuWwLvIWc6MvOt0QGQCq0S52n28OSZqu0mFsjOJY0HWzQqjo1koFEEzmlqhIdcZI5FUdR6RE6pYuDkJ2JAz10HBN0KbSJHnvQGxukmm0FLPaZ+yb3fBE/h0cC7yRXFoImdYj59yYpMgWtxU6tCMil6jzMaIBzkBiaeczGedioU2NHHJL7R3s7xGnHRSwlQ2nKBml5y2PhHd0wUr/Cl3u8hWVO4sPFLlxae/7o4JqTAgET5zRqeYsen2XMZvQiMplpsY5jmiZsnhjzUaoBIMTBy4oTKZa7yVJxADjMG0CFgY10GqNTdaT8FzsTvCyVw7wQQT7vMqTIB85LZBu6h3vgIDXEiV5WnSdI+q9pEx096xktCWHcdZmPPenGMlKU2R3ymm1kULL7HtXDg5pOo6DGYVgawPJIVBLsslmCGec9oDiva9GVIGdZUi4TF1hs6lUzClpsMvejtZBz/dMVXx5hAqtLh1QwUy3xH6JtooCrEoVCi4Dkp7s9OKJPCInHclyGcKF4gHETmC7eq8xo9b/ZcuWCuIWkVOoPj9Fy5YHOVuK9seeCbwJt4rlyC4lJfKOYPXvHyTNbIrlydcDmlxFGn1fFL0fa6lcuQKIhjRdCpC3QfFcuS85RfKNYfNSqhcuREfEHQPnqiH2fBcuWM+J60WSn5ly5ZhiLuPrEcwmMLl4LxcgPLgM69PkpgZLlyYmdVNh54pdvtdSvVyDMh0eyOnwS1X2R0+a9XIixOHtdSi014uWRmBrZlMMHqjzovFyyC+Aer7I7kuwX6rlyLFiTpNELly5Y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6" name="AutoShape 16" descr="data:image/jpeg;base64,/9j/4AAQSkZJRgABAQAAAQABAAD/2wCEAAkGBxQTEhUUExQWFRQXGBgXGBgYFx0aGxgYGhwXFxoaFx0aHCggGBwlHBcXITEhJSkrLi4uFx8zODMsNygtLisBCgoKDg0OGxAQGiwkICQtLCwsLyw0LSwsLCwsLCwsLCwsLCwsLCwsLCwsLCwsLCwsLCwsLCwsLCwsLCwsLCwsLP/AABEIAMIBAwMBIgACEQEDEQH/xAAbAAACAwEBAQAAAAAAAAAAAAADBAIFBgABB//EAEAQAAEDAgMFBAgEBgEDBQAAAAEAAhEDIQQxQQUSUWGBBnGR8BMiMqGxwdHhFUJS8RQWM3KCkmIjstIkQ0RTov/EABoBAAMBAQEBAAAAAAAAAAAAAAECAwAEBQb/xAA2EQACAQMBAwkIAQQDAAAAAAAAAQIDBBEhBRIxE0FRcYGRodHwFBUiMkJhscHhM1JT8SND0v/aAAwDAQACEQMRAD8A1VNs6otSmYsh0OSdaeOa5kezJ4E6dJHcd0TCnUbwQcQbQiDORf0t/oh1Kh4W+aMWDRegRHd+3egUyiNJ8x3JltgT4JM1AMvMLxuMLjeL8MkMgcWznVgXZdUpicUAY8Uw1zZKVr4Ul0ieaDKRSzqGoV95vnNTwleDc2QaNPdAE9CvXUJPuWC0i6FYRohVKoGtilGuQqrpOcdybJJQLFxBChhql0tSEZ5ZIzHjRYDQ5TqEm4heVaUobsTEI4qgiyYnqiNMEAyhOxMGwRnJOBPNAKWeIUVLor3GM0vu28+YQqlbTIec0Bt3J5Udfn5ylRgxqQpvbA0MiV5TZKA4X+HBZkEOjSaIgGdTKcoGLcUGsy9h5hNgRPmLDDiy9D4lK4evZFFSU2STiFe6beKCcGCj0TZTi+iwuWuAnVpbqDTZdPloOaiKQGVkMDKegZosvF4Kq5MJhlXQGsptjVW0axHinKRISIvJMO/glqrf3TO7K4QAiKngrDTQsQ0+/wAU29/BLVRJi/T7pCyYjXFu5Gw1H1Uc4fz71Oo8AGVsDuWmEVzvaPn91LE1/Vt50U3NBnxS2LqgNPRKOtWJnGkG5zjxT7caA0yZWM2ptOHW42XrMLiajZIDRwJgx3fVGnCdR4gslK3JU4p1JJGvO0mgzNiEahjQTbuAWWZ2dqnKuyRpB8hBf6fDEekHqnJwu09VSdGtTWZR0I06ttVe7Tmm+1fk23pLRP2UTVIGaqNn47fA1VtToTH1U08hlHd4k2uLreeqsMK4i3kKvLYTdCuJnVFEprKHRcQh1KNrTKLTcJ5lGMlORzgrIXVmACdPPnomqlncl7UaCLoYH3hCjTBdzTFRhHzUKbS3Wyi+qXOA0CAeLItcQb5hTDpzzUawUBUvF1g4yN0mbpmF6Ko/dRL7XQSbxcoi4yPYeqpvqQ6NLKubIPL3ptr5grZFcR4MEKJgKNNykRqUxIlZco2XLGKHfjJN0aocEqKYlPMoCAkR0yaCufZeelkZLxwgXQt2xRyTwhf0Z3iZTLWBDpshCqYqDAQH1fAarMtZVeLdzTbsQIz/AHVViK/qnNBsenFi9bG7sgnL4H4rNbe2zIhtkXbOIiYKodlUvS1S53ssv3nQe6UKcJVZqEec66k4W9J1ZcxfbFwG4BUeAajrifyfdIbS7SBjiKcvdNyT6s/NQ7T7W3QKbPacLngOXfdVGzsKDnZepc3CtYqlS48/rpPFs7SV9N16/B8PXR0DlHtNWbm1pHC48LrV7D2/TrsLXNBbEOa7zlzWJxkDkjdkQfTOd+UNv42+ClZ3dWpUUJ6pldpbPo0ae/DRo0tVpw2I3RO471mT+k6dLhaXD4okW4LKbdxG9VoibgGbcStFssjIg5fdclxBU60oo7bebq20KkuOPw8FtTBcNfPBeikQbTCKx4A5KQcIskEbDYRx6pySq9tXdv1Un4yI5pkyTi2xlzkGoZtwQRUBErxtaSYQyFRCYhsN85IVBsTx0XV3HLNQoVgc7LDJPBOs08LqFGneZtl3e5Nh3FCqNnKyxk+Y8zyQovBzTFKnACjU7vN1jJnPcFLDP9bIpeq4AedUbCO43WM1oWLDqo4iuAFLRKGiXG9o1TEUlnUaDuq5DFFo4LljaCFMcP3TRrQLpYMy8ZlGeLRCUq8A6+JAbKQbi3AgkQDkP3RMXh5tko0MDeS6eCGpSKikP0na38FX4l8mY5Kw3bJPGbsHJZiw4i76sDoqDau0QLglR27tPcmDyiVky19aTO6z9R+AGqEYTqS3ILLOpunRhylR4QrtrahdKlgsUadNukjePeePSF1fBsBG6Jvmde/RP45wAIhnCbL3LKylQzKTWcHzm0doK5xGKeDMHFF7y43JyHLQK3wtOq6zabvAj3lHwlZrfzMHcQnzt5gF3E6QJPVQlY0m96pUXgXo7Rrwju0qf5f6Ef5fqvu8ho75MdwV1g8JTw7M91ouSbyfOiRq9pQf6dKTxdb3BIVTUrEF5mMgLAdEOXtrZf8AFrL160KK0vL2Wa3wx9etSwwDXYisXeE2gDKYWvwjyBGoI+miz2yabWRfrMK4p4wZT5715Lm5ycpcWe46ahFU4rRLBctqz3jVSoPg8Zj39VVU9qMBGSKNotzkW82RyRdN9BdPM/NGFAFt1VYbabOqbZtFsZpsojKEkNNpWAnJGp0Yukm40HUfREGNHijoK4yC1TP3S7XtHTzqo1sUIskXVwMzmg2NGDLIYgHrkvH4iAbKoqY8QATIbkOE/dJYvbLQDe+nNLvFFRbLzD48TBzNwuxO0W/txWH/ABR7nRTaXnkJ8YyRaeAxdWcm6eseuQBTQjUn8sWw1I0aT/5Jpdv6L+vtxotIN01szaLHZHz81Rs7NNYP+o4veeFmt+fnJFx+xadCm6ox7g4EeqTx0HHxXQ7OtGG+8HKr61nPk4t66J40f78DaUKwIRDiALQs1sjGuLRKs3unW/Vc6kUlSw8MtDiBwK5Jh65NknukHVBEgyOSJTriPtrwQAyBmh027s3CUphA342TEax54Jmi66Qq7u8DryRRiQPl90MjuOmhZufCpNp4mGnicvPVe43aYAmfPJY3b22Mx4fuhKRSjRecsp9r4r0lUNJsTc8Bqp47abWU4AsLNCpaDX1KkgWM30Vpi9nNAYXO3uXA62XsbPpTjRcoL4nzs8PalxGpcKMn8K5kVLcRUq1G5kTkMhqnNo4d8NsLnirDD0RvWFgNYAQNr45ocAINsh3rpdCNOlLlZceLOHlpVKseSjw4Ir6OAqHLd8Ud2Bqtu6mSOIuPcp0ceRcN9+Stdn7dbk8Rz+4yXEqNlPRTw/XSj0+W2hS+JwyvXQynoVADGSN+IQtPWoUKl3Na8nO1+MyMwV5TxGHo3Aps6et9Ur2S08uehZbeeMKnr6+xSYeniKl2U3RxIgeJT9HY+JNy5rdPa48YUqvadgHqhzz4D3/RJntBVPssa2/ElK6FlT+aWfX28xldbSrawgkvXT5FkNhVNaw6AlEp9n3EA+nGX6fuqh+18Sf0j/H6r0bVxP6v/wAhLv2C+l+PmPye1X9a8P8AyWv4HXHs1WGeMj5KVXZuKaBLmH/LL3KoO0sTOY/1CO3buKGjT/j9ClzYvmkvXWPu7UXPF+upDf8AD4sZDf8A7XA/GF5+I12WdTqD/E/Rdhe0dRvtUWkciR9VaUu1jBc0qgPIj42QdK0l8s2uv/RuX2hH56KfV/t/gqxtSs47oY88t05+Cl6LFuP9JwHOB1uU8e1bCZNN4PQ++V47tXqKLieZA+qKoWqWXU9dzFd1ft4jQS6/9oXbseu67nsYObp+CZw3Z6nvS9zqsZx6jB3mZOWiTxG269UQKbW3kZk2Q34GtWM1HEj9OQHcBZHlLSnrGLk/vw8fI3JbRq6VJqC+2M+HmXn4thsOC0ODv+LGj5fMqtrdqnmRSo7s6ucT7h9UTC7BAEkKww+y2zl7vgknfVpfLiK+waezLWGs8yf3/jzZnn4rF1c3uHJo3fhdM4DZDpG+Se8/VaulgQAuFKD1K5pSnP5m2dkJU4LFOKXUguAwzW5wPorGjTbpml6AzHz6J6hTRSOWbJCkOAXqK2rzC9TEssqPSADlKrsdiwAePHkkNq7TDBn0WUxeNrVDDGuI4gW8clPWTxFZZ3Rpxit+bwvuWWL2tB5zxS1XtBZVtPY9Rwl7wNYAk/ISrTAbLpNIBYah4uuPDJddPZ1efFY6zmrbXtaekfi6hEYitiPYHq8TYIw2GwAGoXVSZhrTA+pHgn8dtSnT9UkEjJjBMfIKjxmLq1QQBuNOYBuRzK6eTtLb53vS6PX7OPlr690prch65+L7Ae0q7WGzmCPysvu8pCCzFh7YA66g/JL1dnkJehRLKgjWxRo7SlOootaPTQncbH5Km5p6rXUtBQcxsuJcTry07lRYm9Qmcreequ6+NDQ55sbAWtwS2C3ahya74rruKKnFUoPB51vXcJurNZ6tANKNUR1QEwArlux6ZHsno7z5KNS2JTbDw4yNDlPPK1l5z2VWzxR7cdt0d3g/XaGwjfRUIdZzQXEHQZgLKNYXkuOZKt+0lZwDQZgk7x4kaJfAsBR2lU3XGiuEUDY9FVHKtLjJsNT2YA1rt4GdBmFdYLZwIuETZ2BaQScxkIz49yvMPSAAjqvLSye1KaisIqhs8CTGkoTKDZV7iKVrFVQw1xAOd+aLQsZ5Ds2eDePOi9/DBwVjSpHI/Fda2fBHBPfZXt2W0tOU5Rx5hSbsYJ5xjP6JymRAJnmthCupJFL+DNI0UPwxo0Wggcl4yheQPPcjug5Z85VYTAcpCtKWDjSyK6mBdHa5FInOo2JVGgZ9I4rqFOYumq+lkvT1hECeUWbAIQatKDIS9DEHTu88EZvm6OSeGguHAB55JgEhIvqgFcMZNgtkDi2Ph44efFckYPNcjkG6Y/b9ICo0keqCN6OE3XmP2zQIhjw2MpBHyWk2tgg4fBZfG9nLBxbYmJ5hUoXM7dvdSeR69rSu1HfbTXDBU4nbDR7MvP8Axlo8T9ECma9WxJa3g23icyr3C9n2yLXV1hdmgack1a9r1dG8L7Go2Frb6pbz6Xr/AAZrAbCFrK4p7MbwHBXQw8G4UzShcm6dUq7ZjdsYKBOSzOBol9aOAPjYfVb3bEFrrTw08VkdlNd6ZwaL26AErpsop3EUyG0Jv2Ob9a6Fb2kpbpazvPySNDAEq17R3xMf8Rr3p/Z+HFtU+0KjdeWCGyraLoKUirpMqtye+O8ordoVmO9Yl7P0uHm60lLBjOEpitnyI1XPC4qweVJndUsreosOKDPZTxFKbuac/wBTTbPuWbrYd1B8Gd05HiPqm6JfQfvASNWnIj5HmtEz0WIpGLtPtD8zT8jzHBepvU76nh6TXru/B4jhV2ZV3lrTfrv/ACKbIxwtfLJX+HrAidFhsXg34d2rmTZw+fAq32ZtMHMryJwlSluyR70KkLiG/TeTWNk5DVMMZ1PRVOGxs93fkrKnX8ysiUotDTac5qBoCbWg2Xoqi9/PFesqtHfmiT1F8XSzMCV2GEG0xAz4otWvpn1S1GsbgGyAyzgfbBiEUVCEtSq3JMIrq9kxNoHWrmcuaYoP4pY1QonFCPPyWyFx04HuNeT9vh7lGi/v6pOrjRxhJ19rgTcJclVTbWC63oMoz6/O1gsi7b4jWJ4WHJe0duN8OaG8M7eRqqh3kKk0tcs83bo4++Uant1vGEd5G5GSNc1xi3w+65Zb+YR+r3rkd5EvZ5l+6tI5KrfVO8BeJmE9gsMdy5M/NMNoxdbGQJqICh8fPgmg8Ae/qgVhAQGVzMac/giDGdR4HeIz083U3UrTn3qdIWn5IT6pnzaUSfUUe2KcArHbIqbtdwiZbpyIWz2lSJaYk8eCxjT6PEAmIhwPh9QE9rLduIP7/nQpcx37Sovtnu1Fu02Hisx2jm/A/dO7PFhHnxXdqqe82m8aEjxA+YR9jXAHNU2jHFwxdkTzar7FzhGeHhKYGGztBm0ace9e0mcO8z8k7RI86+5cmDqlIqMVsqRfNZjFUX0Km8yx4aRz4rfucDwVPtDDB0yEVmLzHiGLU04TWUyowGPbXBa6Gu/Qcnd0m/cg4zs5F6TodeWHLofqkcfgINlPC7dq0vVqD0jednDuOvVelC9pV47lwu08mrs6vbS5S1lp0euJD09SkYqNLY45dOKsMLtyAPqmqO2qNURvAT+V9ul7Jersqi6Tulmd2G3QXHghLZm98VGaaDDbW78NxTaf28n/ACO0tt2zCkdsCFWfy60gFlYieIB+iVr7De0gF4jKYyPO6g9n3K+nxR0ratk+fHYy9p7VB1vyRxtRoyPVZansqppUb71J+zawj1mnuP2SuyuV9I62hZP6zUUtqga/BTq7Ybx+SzH4LiTcFl/+X2XN2HW/M9o7iSfggrS4em6wyvrNa75cYnb44pDE7f3gGtBm8mc+FtF2H2DSPtOc++lvurAehoCWhlO2Z9o9xMldMNl1XrNpI5J7ZoR0pxcn3eu4RwuFxFaLbjf1Pt7symx2aYP6lcniGgC/KZ+CBU7SMYIpg1HRmbAfMqrqbWxDzZ26ODWj4kSmcbKjo/ifrqQintK51itxd3mzR0th0I3Ife93Zxlko1dgUA6zX9H5lZwPrnOo/wAT0XsVjb0j/wDY/VD2y15qXghvd1+9XW8WaCl2dpXlr9PzFdS7P0SSCX9wIPxVCBXH/uVP9j9UX/1AJcKj5NpmVva7R8aXgje779cK3iy8/l2kLb9XwC5U7Mbio/qv8fsuS+0Wf+N+HmP7HtL/ADLvfkfU6dG+anWoWXtOsApufK5AtvJWVKfLJetpA5p9+G11QTTMxl8PshgdTBl0WH7pPEPg3NuKbq0OHuQa1IefBBjRaF6zCRw90rFbfw+5UDoFiDGcrYVqxEwLDzZUO3qG+1K3jVHTSWdHwZ3aHCA4VwaBYB45RB+BVJsPEWAWk2VUFbDQRLmjceJvGQPcQsPXY7DvIOU+qeP3Xo38eUjGtHhjU8vZNRUZztqjw86G6pVxE2lMfxkDPxWGp7YgZ+9RdthxNpJOgXmJs9lwjxbRs620AJEi54+ZVVjdrDiqingMQ8aDvN/cmKPZhzj6z3dBHxXVCyuJ/Tjr0OKe0bSl9WerUVxW0xe9lVYjFArU0eyVOQDJPeffEJ7+VaLL7gP92Q8VeOy6nO167Dlnt2nwjF+u0+euM2CJh21hdgeBymPBbuv6GkLGi08iCY7gDdJP2tRafVD3D+2AqxtaVN/HVw/toc0rqvXXwUW191lfgoaNXGAWa497QuNfFk+sw9W/daVnaOm3Kk+Omfiur9oaThApO8B9VZVaK4Vn3/wRdvcvV267v5M2NoYgD+mDGcA/Wyj+P1R7VMdZWgZtugBG47/UfVSZtHDOPtFnItMfBU5SL0jX78EnRqR1nb92f5KFvaF1juAR/wAj9OaDV7SVCSQAO+Tb3LRVtm0Ko9X0Zvm0j38Em/ss0ge03P38ZF1pU7trMaifh+jKrZp4lTaff+/0UtTalZ2byAc931fGLobGyfWMnmVeUeyYi73DwnoLJmn2UpmxxDgRxZb/ALlw1bO6n82vaejb7Qs6fBY7CpotaE1TqNGSth2Npj/5LjzFI/MotPsdScJ/iyL609Ohz5Ln931+g7/fNr0+DK+jWb3pllVvAdU2/sIfyYyn/kxwS9bsXim/06tGrwh+6dNHBI7SsuMR47StJvSf5JUw3KZ+mqPQpg5kKlxWzMZSMPoVALXA3hyiJQW46q3NjhHFp+ik6c48Ys6FVpT+WafaaY4dnH3D6rlmHbYPNcl7A4X9x9V3Ysj4cXj91Ok1uqa9GALdFZI8qUiTSOig6F6BCXrVITCJHlSnIN0i+mB56Jk1psoVBqlZWOUJPohKbSwzSIOqZNa8QvK8k8UjLxbTMSKj8NVNRgsbOacnDgnv+jiW+rBn2mOzHT5hW2O2eHCwVJV7OajP5/JdFtdzofDjMegnd2VK6xLO7Lp8wH8s4feIh05wHT90er6HDgeq1ulon6lL1Nh1P1uP+Rv9VGh2bv6xuun3hCH9Omkzk90zn/VrZXb+2Qq9oDcUaduLrDoAlztDFO1A7m5eMrR4bYgAtkjDBNBHqyAb3j9lyzvLib1ljq0O2nYWdNYUM9epl/Q4ipd1V/QkfBHZsNzvaLj3kn4rZYXAtOkDTuTH8JBy/ZQbnLi2yynThpCKXYY/D7CaDoT0VnR2C2Mr8vsr8YKdLpihQ3dP3QUDSuGzO/gLNG30+yEdgg+C1W5JXj6EggZ/HojuoRXEukyB2A3ghV+zoiI6wtbh6BFjJ85qdWnYIbiH9olk+b4jYBaTuzPgV6xmJYPVqPjKCZ+MrfMw8kxwQK2DAjrf5ox3o/K2gynCek4p9aMb/F4vV089xv0Uji8VYSP9QtW3Bg6Lw4Ns5cFRV6y+t95N0LV/9ce5GQGMxPKf7elpyU/4/Fa7rh/bp0WwfssRl+2XzXUtmgTadMkfaK/97F5C0x/TXcZZm2sSBBaDzuE23tO/81DkYd9lf1dntOg8jkl37NbknV5cL6vwTdlZy+jxfmVFPtJTJ9cVAObQYnuzVhS7RYctg1Y72vHySGN2WJyzXYbYrXqi2jW50vXaTlsi0aynJdq8h522sL/93ud/4rkqdgN4Lk3vKt0Lx8yfue2/vl4eRsGs1Jz707hCeKVotJ49URji08lyIrLUfck8UwpthkKGIcDbVMycXhlaBF/PSFCrULsuKJiGyNUv7M+fBIXRA+qePvXNIN5CaqUpEkfZAbSA8UBk0eUgQLhEbT5efoo18hBnuRMMSWogfDIJ2HGqCGhpmJ+SljKr4JiwN7IeCqjeG8JAzEkE8LoDrOMjdFog/RJ4nDSZHem3vgWCEcVxv325rAjnOUDoPcDEW8VYh1o93xQMMRmjOd+6KFlqwT6sG1wi4aoHaQoUWTM+QvAQ11svisDQe9EBovWRC8Yd4IbqbhN0SYR8aJfEU94c+CNTZN5U6wgLGTwyvwdOLZckxXw8jz70RrB1CIKq2BnJ5yiqxFAAz51yUxRBAI10U8YDPLjPghCeJEC3MpR03gLubsSoDEB2Ry5r0vlsR605zklXUiDOnh4rBSzxGqQ6qdOhrzQsPWbMao7KsGEQPJV7SwZLvJumNnYMtF9PHqVatp7xE5TeFNwFwL58rLboHVeN0TLwPP2XibNMcAuWwLvIWc6MvOt0QGQCq0S52n28OSZqu0mFsjOJY0HWzQqjo1koFEEzmlqhIdcZI5FUdR6RE6pYuDkJ2JAz10HBN0KbSJHnvQGxukmm0FLPaZ+yb3fBE/h0cC7yRXFoImdYj59yYpMgWtxU6tCMil6jzMaIBzkBiaeczGedioU2NHHJL7R3s7xGnHRSwlQ2nKBml5y2PhHd0wUr/Cl3u8hWVO4sPFLlxae/7o4JqTAgET5zRqeYsen2XMZvQiMplpsY5jmiZsnhjzUaoBIMTBy4oTKZa7yVJxADjMG0CFgY10GqNTdaT8FzsTvCyVw7wQQT7vMqTIB85LZBu6h3vgIDXEiV5WnSdI+q9pEx096xktCWHcdZmPPenGMlKU2R3ymm1kULL7HtXDg5pOo6DGYVgawPJIVBLsslmCGec9oDiva9GVIGdZUi4TF1hs6lUzClpsMvejtZBz/dMVXx5hAqtLh1QwUy3xH6JtooCrEoVCi4Dkp7s9OKJPCInHclyGcKF4gHETmC7eq8xo9b/ZcuWCuIWkVOoPj9Fy5YHOVuK9seeCbwJt4rlyC4lJfKOYPXvHyTNbIrlydcDmlxFGn1fFL0fa6lcuQKIhjRdCpC3QfFcuS85RfKNYfNSqhcuREfEHQPnqiH2fBcuWM+J60WSn5ly5ZhiLuPrEcwmMLl4LxcgPLgM69PkpgZLlyYmdVNh54pdvtdSvVyDMh0eyOnwS1X2R0+a9XIixOHtdSi014uWRmBrZlMMHqjzovFyyC+Aer7I7kuwX6rlyLFiTpNELly5Yz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78" name="Picture 18" descr="ANd9GcT-QPUFiN9gNJKQPqAjW5aOAm9PgV7Oc0ZNMO4fEMnFbtfHcLs2"/>
          <p:cNvPicPr>
            <a:picLocks noChangeAspect="1" noChangeArrowheads="1"/>
          </p:cNvPicPr>
          <p:nvPr/>
        </p:nvPicPr>
        <p:blipFill>
          <a:blip r:embed="rId2"/>
          <a:srcRect/>
          <a:stretch>
            <a:fillRect/>
          </a:stretch>
        </p:blipFill>
        <p:spPr bwMode="auto">
          <a:xfrm>
            <a:off x="2133600" y="2971800"/>
            <a:ext cx="4800600" cy="277971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8915400" cy="4525963"/>
          </a:xfrm>
        </p:spPr>
        <p:txBody>
          <a:bodyPr>
            <a:normAutofit/>
          </a:bodyPr>
          <a:lstStyle/>
          <a:p>
            <a:pPr marL="109728" indent="0" algn="just">
              <a:buClr>
                <a:srgbClr val="0000FF"/>
              </a:buClr>
              <a:buSzPct val="100000"/>
              <a:buNone/>
            </a:pPr>
            <a:r>
              <a:rPr lang="en-US" sz="3200" b="1" dirty="0" smtClean="0">
                <a:solidFill>
                  <a:srgbClr val="FF0000"/>
                </a:solidFill>
                <a:effectLst>
                  <a:outerShdw blurRad="31750" dist="25400" dir="5400000" algn="tl" rotWithShape="0">
                    <a:srgbClr val="000000">
                      <a:alpha val="25000"/>
                    </a:srgbClr>
                  </a:outerShdw>
                </a:effectLst>
                <a:latin typeface="Candara" pitchFamily="34" charset="0"/>
              </a:rPr>
              <a:t>INTRODUCTION CONTD.</a:t>
            </a:r>
            <a:endParaRPr lang="en-US" sz="3000" b="1" dirty="0" smtClean="0">
              <a:solidFill>
                <a:srgbClr val="0000FF"/>
              </a:solidFill>
              <a:latin typeface="Candara" pitchFamily="34" charset="0"/>
            </a:endParaRPr>
          </a:p>
          <a:p>
            <a:pPr lvl="0" algn="just">
              <a:buClr>
                <a:srgbClr val="0000FF"/>
              </a:buClr>
              <a:buSzPct val="100000"/>
              <a:buFont typeface="Wingdings" pitchFamily="2" charset="2"/>
              <a:buChar char="v"/>
            </a:pPr>
            <a:r>
              <a:rPr lang="en-US" sz="3000" b="1" dirty="0" smtClean="0">
                <a:solidFill>
                  <a:srgbClr val="0000FF"/>
                </a:solidFill>
                <a:latin typeface="Candara" pitchFamily="34" charset="0"/>
              </a:rPr>
              <a:t>Whereas Marburg virus can probably be transmitted by </a:t>
            </a:r>
            <a:r>
              <a:rPr lang="en-US" sz="3000" b="1" i="1" dirty="0" err="1" smtClean="0">
                <a:solidFill>
                  <a:srgbClr val="0000FF"/>
                </a:solidFill>
                <a:latin typeface="Candara" pitchFamily="34" charset="0"/>
              </a:rPr>
              <a:t>Aedes</a:t>
            </a:r>
            <a:r>
              <a:rPr lang="en-US" sz="3000" b="1" dirty="0" smtClean="0">
                <a:solidFill>
                  <a:srgbClr val="0000FF"/>
                </a:solidFill>
                <a:latin typeface="Candara" pitchFamily="34" charset="0"/>
              </a:rPr>
              <a:t> </a:t>
            </a:r>
            <a:r>
              <a:rPr lang="en-US" sz="3000" b="1" i="1" dirty="0" err="1" smtClean="0">
                <a:solidFill>
                  <a:srgbClr val="0000FF"/>
                </a:solidFill>
                <a:latin typeface="Candara" pitchFamily="34" charset="0"/>
              </a:rPr>
              <a:t>aegypti</a:t>
            </a:r>
            <a:r>
              <a:rPr lang="en-US" sz="3000" b="1" dirty="0" smtClean="0">
                <a:solidFill>
                  <a:srgbClr val="0000FF"/>
                </a:solidFill>
                <a:latin typeface="Candara" pitchFamily="34" charset="0"/>
              </a:rPr>
              <a:t> mosquitoes; Ebola virus infection requires close contact with infected patient/specimen</a:t>
            </a:r>
          </a:p>
          <a:p>
            <a:endParaRPr lang="en-US" sz="3000" dirty="0"/>
          </a:p>
        </p:txBody>
      </p:sp>
      <p:pic>
        <p:nvPicPr>
          <p:cNvPr id="4" name="Picture 3" descr="http://t3.gstatic.com/images?q=tbn:ANd9GcQV1O0F8bWc-wUf_QJT1soKXRHGgzPquApaZc8pwHKw9UT5eBL1zw"/>
          <p:cNvPicPr/>
          <p:nvPr/>
        </p:nvPicPr>
        <p:blipFill>
          <a:blip r:embed="rId2"/>
          <a:srcRect/>
          <a:stretch>
            <a:fillRect/>
          </a:stretch>
        </p:blipFill>
        <p:spPr bwMode="auto">
          <a:xfrm>
            <a:off x="2057400" y="2819400"/>
            <a:ext cx="5029200" cy="350329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9144000" cy="6248400"/>
          </a:xfrm>
        </p:spPr>
        <p:txBody>
          <a:bodyPr>
            <a:normAutofit fontScale="92500" lnSpcReduction="20000"/>
          </a:bodyPr>
          <a:lstStyle/>
          <a:p>
            <a:pPr marL="109728" indent="0">
              <a:lnSpc>
                <a:spcPct val="160000"/>
              </a:lnSpc>
              <a:buNone/>
            </a:pPr>
            <a:r>
              <a:rPr lang="en-US" sz="3200" b="1" dirty="0" smtClean="0">
                <a:solidFill>
                  <a:srgbClr val="FF0000"/>
                </a:solidFill>
                <a:effectLst>
                  <a:outerShdw blurRad="31750" dist="25400" dir="5400000" algn="tl" rotWithShape="0">
                    <a:srgbClr val="000000">
                      <a:alpha val="25000"/>
                    </a:srgbClr>
                  </a:outerShdw>
                </a:effectLst>
                <a:latin typeface="Candara" pitchFamily="34" charset="0"/>
              </a:rPr>
              <a:t>INTRODUCTION CONTD.</a:t>
            </a:r>
            <a:endParaRPr lang="en-US" sz="3200" b="1" dirty="0">
              <a:solidFill>
                <a:srgbClr val="FF0000"/>
              </a:solidFill>
              <a:effectLst>
                <a:outerShdw blurRad="31750" dist="25400" dir="5400000" algn="tl" rotWithShape="0">
                  <a:srgbClr val="000000">
                    <a:alpha val="25000"/>
                  </a:srgbClr>
                </a:outerShdw>
              </a:effectLst>
              <a:latin typeface="Candara" pitchFamily="34" charset="0"/>
            </a:endParaRPr>
          </a:p>
          <a:p>
            <a:pPr>
              <a:lnSpc>
                <a:spcPct val="160000"/>
              </a:lnSpc>
            </a:pPr>
            <a:r>
              <a:rPr lang="en-GB"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Ebola </a:t>
            </a: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virus has 5 species : </a:t>
            </a:r>
          </a:p>
          <a:p>
            <a:pPr marL="109728" indent="0">
              <a:lnSpc>
                <a:spcPct val="160000"/>
              </a:lnSpc>
              <a:buNone/>
            </a:pPr>
            <a:r>
              <a:rPr lang="en-GB" sz="3000" b="1" dirty="0" err="1"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Bundibugyo</a:t>
            </a:r>
            <a:r>
              <a:rPr lang="en-GB"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EV (BDBV)</a:t>
            </a:r>
          </a:p>
          <a:p>
            <a:pPr marL="0" indent="0">
              <a:lnSpc>
                <a:spcPct val="160000"/>
              </a:lnSpc>
              <a:buNone/>
            </a:pP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GB"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Zaire </a:t>
            </a: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EV (EBOV)</a:t>
            </a:r>
          </a:p>
          <a:p>
            <a:pPr marL="0" indent="0">
              <a:lnSpc>
                <a:spcPct val="160000"/>
              </a:lnSpc>
              <a:buNone/>
            </a:pP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GB"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Sudan </a:t>
            </a: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EV (SUDV)</a:t>
            </a:r>
          </a:p>
          <a:p>
            <a:pPr marL="0" indent="0">
              <a:lnSpc>
                <a:spcPct val="160000"/>
              </a:lnSpc>
              <a:buNone/>
            </a:pP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GB"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Reston </a:t>
            </a: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EV (RESTV)</a:t>
            </a:r>
          </a:p>
          <a:p>
            <a:pPr marL="0" indent="0">
              <a:lnSpc>
                <a:spcPct val="160000"/>
              </a:lnSpc>
              <a:buNone/>
            </a:pP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GB"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 Tai </a:t>
            </a: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Forest EV (TAFV)</a:t>
            </a:r>
          </a:p>
          <a:p>
            <a:pPr>
              <a:lnSpc>
                <a:spcPct val="160000"/>
              </a:lnSpc>
            </a:pP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The first 3 cause major outbreaks in </a:t>
            </a:r>
            <a:r>
              <a:rPr lang="en-GB"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man</a:t>
            </a:r>
          </a:p>
          <a:p>
            <a:pPr>
              <a:lnSpc>
                <a:spcPct val="160000"/>
              </a:lnSpc>
            </a:pP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 </a:t>
            </a:r>
            <a:r>
              <a:rPr lang="en-GB"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The </a:t>
            </a:r>
            <a:r>
              <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rPr>
              <a:t>current outbreak is caused by Zaire </a:t>
            </a:r>
            <a:r>
              <a:rPr lang="en-GB" sz="3000" b="1" dirty="0" smtClean="0">
                <a:solidFill>
                  <a:srgbClr val="0000FF"/>
                </a:solidFill>
                <a:effectLst>
                  <a:outerShdw blurRad="31750" dist="25400" dir="5400000" algn="tl" rotWithShape="0">
                    <a:srgbClr val="000000">
                      <a:alpha val="25000"/>
                    </a:srgbClr>
                  </a:outerShdw>
                </a:effectLst>
                <a:latin typeface="Candara" pitchFamily="34" charset="0"/>
                <a:ea typeface="+mj-ea"/>
                <a:cs typeface="+mj-cs"/>
              </a:rPr>
              <a:t>species</a:t>
            </a:r>
            <a:endParaRPr lang="en-GB"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a:p>
            <a:pPr marL="109728" indent="0">
              <a:lnSpc>
                <a:spcPct val="160000"/>
              </a:lnSpc>
              <a:buNone/>
            </a:pPr>
            <a:endParaRPr lang="en-US" sz="3000" b="1" dirty="0">
              <a:solidFill>
                <a:srgbClr val="0000FF"/>
              </a:solidFill>
              <a:effectLst>
                <a:outerShdw blurRad="31750" dist="25400" dir="5400000" algn="tl" rotWithShape="0">
                  <a:srgbClr val="000000">
                    <a:alpha val="25000"/>
                  </a:srgbClr>
                </a:outerShdw>
              </a:effectLst>
              <a:latin typeface="Candara" pitchFamily="34" charset="0"/>
              <a:ea typeface="+mj-ea"/>
              <a:cs typeface="+mj-cs"/>
            </a:endParaRPr>
          </a:p>
        </p:txBody>
      </p:sp>
    </p:spTree>
    <p:extLst>
      <p:ext uri="{BB962C8B-B14F-4D97-AF65-F5344CB8AC3E}">
        <p14:creationId xmlns:p14="http://schemas.microsoft.com/office/powerpoint/2010/main" val="315339426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47500" lnSpcReduction="20000"/>
          </a:bodyPr>
          <a:lstStyle/>
          <a:p>
            <a:pPr>
              <a:buNone/>
            </a:pPr>
            <a:r>
              <a:rPr lang="en-US" sz="5800" b="1" dirty="0" smtClean="0">
                <a:solidFill>
                  <a:srgbClr val="FF0000"/>
                </a:solidFill>
                <a:latin typeface="Candara" pitchFamily="34" charset="0"/>
              </a:rPr>
              <a:t>BRIEF HISTORY</a:t>
            </a:r>
          </a:p>
          <a:p>
            <a:pPr>
              <a:lnSpc>
                <a:spcPct val="170000"/>
              </a:lnSpc>
              <a:buSzPct val="100000"/>
            </a:pPr>
            <a:r>
              <a:rPr lang="en-US" sz="4300" b="1" dirty="0" smtClean="0">
                <a:solidFill>
                  <a:srgbClr val="0000FF"/>
                </a:solidFill>
                <a:latin typeface="Candara" pitchFamily="34" charset="0"/>
              </a:rPr>
              <a:t>Ebola Virus Disease (EBVD) was first described in Germany and Yugoslavia in 1967. At the time, infection occurred following the handling of tissues of imported Velvet monkeys by laboratory workers in Marburg, West Germany. Hence, the name MARBURG DISEASE</a:t>
            </a:r>
          </a:p>
          <a:p>
            <a:pPr>
              <a:lnSpc>
                <a:spcPct val="170000"/>
              </a:lnSpc>
              <a:buSzPct val="100000"/>
            </a:pPr>
            <a:r>
              <a:rPr lang="en-US" sz="4300" b="1" dirty="0" smtClean="0">
                <a:solidFill>
                  <a:srgbClr val="0000FF"/>
                </a:solidFill>
                <a:latin typeface="Candara" pitchFamily="34" charset="0"/>
              </a:rPr>
              <a:t>In 1975, infection of an Australian and his contacts occurred in Zimbabwe and this was found to be due to Marburg disease.</a:t>
            </a:r>
          </a:p>
          <a:p>
            <a:pPr>
              <a:lnSpc>
                <a:spcPct val="170000"/>
              </a:lnSpc>
              <a:buSzPct val="100000"/>
            </a:pPr>
            <a:r>
              <a:rPr lang="en-US" sz="4300" b="1" dirty="0" smtClean="0">
                <a:solidFill>
                  <a:srgbClr val="0000FF"/>
                </a:solidFill>
                <a:latin typeface="Candara" pitchFamily="34" charset="0"/>
              </a:rPr>
              <a:t> A large epidemic of a similar illness and a similar virus occurred in 1976 in Southern Sudan and Democratic Republic of Congo on Ebola River and was named EBOLA VIRUS</a:t>
            </a:r>
          </a:p>
          <a:p>
            <a:pPr>
              <a:lnSpc>
                <a:spcPct val="170000"/>
              </a:lnSpc>
              <a:buSzPct val="100000"/>
            </a:pPr>
            <a:r>
              <a:rPr lang="en-US" sz="4300" b="1" dirty="0" smtClean="0">
                <a:solidFill>
                  <a:srgbClr val="0000FF"/>
                </a:solidFill>
                <a:latin typeface="Candara" pitchFamily="34" charset="0"/>
              </a:rPr>
              <a:t>Epidemics had also occurred in </a:t>
            </a:r>
            <a:r>
              <a:rPr lang="en-US" sz="4300" b="1" dirty="0" err="1" smtClean="0">
                <a:solidFill>
                  <a:srgbClr val="0000FF"/>
                </a:solidFill>
                <a:latin typeface="Candara" pitchFamily="34" charset="0"/>
              </a:rPr>
              <a:t>Kitwit</a:t>
            </a:r>
            <a:r>
              <a:rPr lang="en-US" sz="4300" b="1" dirty="0" smtClean="0">
                <a:solidFill>
                  <a:srgbClr val="0000FF"/>
                </a:solidFill>
                <a:latin typeface="Candara" pitchFamily="34" charset="0"/>
              </a:rPr>
              <a:t>, Democratic Republic of Congo lately in 1995 and in Gabon in 1996.</a:t>
            </a:r>
          </a:p>
          <a:p>
            <a:pPr>
              <a:buNone/>
            </a:pPr>
            <a:endParaRPr lang="en-US" sz="3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endParaRPr lang="en-US" sz="3000" dirty="0" smtClean="0"/>
          </a:p>
          <a:p>
            <a:pPr>
              <a:buNone/>
            </a:pPr>
            <a:endParaRPr lang="en-US" sz="3000" dirty="0" smtClean="0"/>
          </a:p>
          <a:p>
            <a:pPr>
              <a:buNone/>
            </a:pPr>
            <a:endParaRPr lang="en-US" sz="3000" dirty="0" smtClean="0"/>
          </a:p>
          <a:p>
            <a:pPr>
              <a:buNone/>
            </a:pPr>
            <a:endParaRPr lang="en-US" sz="3000" dirty="0" smtClean="0"/>
          </a:p>
          <a:p>
            <a:pPr>
              <a:buNone/>
            </a:pPr>
            <a:endParaRPr lang="en-US" sz="3000" dirty="0" smtClean="0"/>
          </a:p>
          <a:p>
            <a:pPr>
              <a:buNone/>
            </a:pPr>
            <a:endParaRPr lang="en-US" sz="3000" dirty="0" smtClean="0"/>
          </a:p>
          <a:p>
            <a:pPr>
              <a:buNone/>
            </a:pPr>
            <a:endParaRPr lang="en-US" sz="3000" dirty="0" smtClean="0"/>
          </a:p>
          <a:p>
            <a:pPr>
              <a:buNone/>
            </a:pPr>
            <a:endParaRPr lang="en-US" sz="3000" dirty="0" smtClean="0"/>
          </a:p>
          <a:p>
            <a:pPr>
              <a:buNone/>
            </a:pPr>
            <a:endParaRPr lang="en-US" sz="3000" dirty="0" smtClean="0"/>
          </a:p>
          <a:p>
            <a:pPr>
              <a:buNone/>
            </a:pPr>
            <a:endParaRPr lang="en-US" sz="3000" dirty="0" smtClean="0"/>
          </a:p>
          <a:p>
            <a:pPr>
              <a:buNone/>
            </a:pPr>
            <a:r>
              <a:rPr lang="en-US" sz="3000" dirty="0" smtClean="0"/>
              <a:t>			    </a:t>
            </a:r>
          </a:p>
          <a:p>
            <a:pPr>
              <a:buNone/>
            </a:pPr>
            <a:r>
              <a:rPr lang="en-US" sz="3000" dirty="0" smtClean="0"/>
              <a:t>				 </a:t>
            </a:r>
            <a:r>
              <a:rPr lang="en-US" sz="2800" b="1" dirty="0" smtClean="0">
                <a:solidFill>
                  <a:srgbClr val="0000FF"/>
                </a:solidFill>
                <a:latin typeface="Candara" pitchFamily="34" charset="0"/>
              </a:rPr>
              <a:t>PATRICK SAWYER</a:t>
            </a:r>
            <a:endParaRPr lang="en-US" sz="2000" b="1" dirty="0" smtClean="0">
              <a:solidFill>
                <a:srgbClr val="0000FF"/>
              </a:solidFill>
              <a:latin typeface="Candara" pitchFamily="34" charset="0"/>
            </a:endParaRPr>
          </a:p>
        </p:txBody>
      </p:sp>
      <p:sp>
        <p:nvSpPr>
          <p:cNvPr id="2050" name="AutoShape 2" descr="data:image/jpeg;base64,/9j/4AAQSkZJRgABAQAAAQABAAD/2wCEAAkGBxQSEBQUEhQUFBQUFRQVFBUVFA8QFBAVFBUWFhQUFBQYHCggGBolGxQUITEhJSkrLi4uFx8zODMsNygtLisBCgoKDg0OGhAQFywcHBwsLCwsLCwsLCwsLCwsLCwsLCwsLCwsLCwsLCwsLCwsLiwsLCwsLCwsLiwsLDgsLCssLP/AABEIAOUA3AMBIgACEQEDEQH/xAAcAAACAgMBAQAAAAAAAAAAAAACAwQFAAEGBwj/xABDEAACAQIEAwUEBwUFCQEAAAABAgADEQQSITEFQVEGImGBkRMycaEHQlKxwdHwI2JygvEUorLC4RVEVIOSk8PT4kP/xAAaAQADAQEBAQAAAAAAAAAAAAAAAQIDBAUG/8QAJhEBAQACAgICAQMFAAAAAAAAAAECEQMxEiEEQVEFImETIzJxsf/aAAwDAQACEQMRAD8A4p9odCLqbQ6Bmrk+httIjyU20RUWAxA201T2jMmkGjSJ+EVumuONrAdIVpOo4YdJtsJ4TP8AqN5w+lcacxaZBkx6VosSpmnLiR68CSaiA/GR3S0vbK42MtrNVJinWbqCCWgIaQF3hCAMSMikjY2WR9Je7JFFdYuiO7JNJdRG4872DG4jKtgLzm3DO3SdfWpi2052t7xk2NfjVEagBFvTElVdpWvUN5LrkSWpgCapIrSPVq5o7AnSCtMODEBcMJMG0UI9QLCptCw5mqo0msPGj6NYxbwztFVDDoYjprf4Syw2G1BiOHU77y8pUxy/KYZZO7iw1BUMMLXttzmNSDaASbh0Fjf74eIYaZQBpbkPWRI22o8Rg7a2lfVo2l5VpvK/EjwjKxVssFaN9JOdQdouksuVjlira1Eo5U/1EGoJY8TT3W8vy/GV9QzXG7jmymqBd4QmlhCNI0jOcBI20GeSXR92SqQ1Ej0R3ZLorqJTg5L7p9VdJzOJ98zrHXSctjh+0MK0+JfdRMRtK0oby1aBkF5Fjviv9mY7DJaSay6TKYho97jF2iRH20MSojEWVXaDQhVtoNCOpnRkRW5R/KIq7jzk3o8O1rw9L2nRYPA3lDw2hXdR7MIqn6xPeA6gTocHhK9P3jnHM2uZl47dsy0tKPC2I1G3LTnHU+HqoJbYeAMj4TioPM2GlifI6eUbj+IAJ3SD4b/DUwmle1TjcQSxWlTJtYXY2uTqbDYSNiOF1SLsVTwTvesHF45tMoLO3nqeglLj+M4inVNI2D50Q/tBuwBDBQuqa7y5N/SLdd0+rhSp3BHwtEMljG0sa7O1OqouhI9otijfBhoRDxKjQ89pFlOWVGxFPMpA1I19JUvL7AVgtVCw7oYZgNbjmJGr8GZaJqG91W5HQXA/GPC/TPk4947inG8NYPOEgmrmMpxvOLSNtrBnmsMOO7JlFNojCJ3ZPpJtLjzOXL3TSs5bia2qGdcVnK8YX9oYq0+Hf3K5oIh1BBWS9NlbaDThVdoKQH03yMQskdYhYtKizr7RdDaNxG0VQOkqonQ+UEpm0+MLlDwp74MV6Xh2tV4iyslGlb2jDmQANNiToIjhOLrVn/aM6gB8xAqd110C3vqPGF7BCS2W5O5sDJ/D8I76Ivl+tBIlmLq8bSKtSzjLoTYH94ncmSqzHQ9BH4XhuZr7qDYHkx2JHhLfF8HpqgZ3VQRcnko8ekzvtrPTnbEai+m1rgj4GZiCGJLL3jYEnUnoLk3lthyqKfZVVqoPeX3tPC+0tX4dTOUEZb2I5Xv1lS1NkcnRw9/yEF6I2ta/pOxqcGWmD8t9ZTY2gOVt4rudn6+lDhly1EvtmF/WdM2DsWD7VaLr4C2ot5X9Jz2Mp6iW3+1WbDgH3qdwD/KRv8DHizrg1ENICxiTVyUymI62sXTjgIMeRbYEd2WVMaCROGJdJYomglx5HLf3UeScrx1LVJ2TJa05TtEvfEK0+JdZqKvAWNxMUkh7GPTKo0mkh1RpAXeBzps84lY1zoZHR4CLWudDFUNo7EDQxNHaOpnQ22m8Jq1oFTaawlTLUX42k5dLw7dlgcCLAHn+M6rBYdaeGc3sXBFwBcAi1vv9ZzuFrd2/QRrYxmQC+0xl07r7hDEmyh3XLawUrl9OfnLNMOHUe0GfwI7t+pHWUpxQU9WOw/EydQxZa+bu2tz0Al4y0sv4PqkiwyjKNgAAB5CSsPjge7UFxyPSVWIxOTZ1I8j90VguJqxIKN8V2+cLLBv0v6zX55huPCVtamWP60mhUIPdOnQ6WiziioZjy8z8JP2X0ruKUbEdZEpC4deqk+n+ksOI1A6qwNwQCJS4sXBHUR/aL0owIxBpBG8Ndps5abSEeBE0RJIEGHL0v+EL3ZbimMoldwRO75S5yaSnjcn+VA1Pact2lTvidnUp6Ccp2lp94Qrbg9ckcrjBE05JxzWErGx6jaZ26exh7iXV2grvK1+KE8pJwuLDb6Q2vx9H1ucioNJJrnSRk2jC6xI3iaW0kV9zEU9o6idBeR8RtJLbyPiJNVHXcNqZqOfqAfj5SwwwBUjYnaUHZXFDIUO4+4/oy2qNltb+kzs9uvG7iKuBqCodWYX8AfWW2GpAb0yTz0v98fhVuL9fjLKkdo5kvSLQ4MtTVz3fs7ev5SQ/Dwo7oAA2A0k/DajSLx72UfdC+070oKwsbGPpU1ym4vcRFXU6wg1lA35QkK5bQ8UmltLAWErqlAmwA3IA+JNhLZ0vLnsjwU1awqsP2dI38Ge3dHle/kJfii15txDBtQrVKT+8jEeB6EeBFjFoNJ7u3DqTVCalKm5Ol2RWPhqRBxHZjBvcNh6XkoQ+q2mljDTw+iJKUT0Hiv0eUrE4Zyh5I5zqfDNuPnOLx3DalB8lVcp5cw3ip5xac/NLIvez6XWXfstJV9mk7s6E0vwht5nhu2k1qWgnKdp02nbYhNBOU7U09IRdx8c48w7Q1zmyjzlEby64rSY1j0grgb2t5zO329njn7VOJMw1NiL20EkYrB2PdtLXs2hcNTC3a1/hJvpcjMLw9mol9rdZBUSyxfE2VPZ2tYkEfCQFEeFTnpc1tzEKNJJrDvGLYTWscekc7yPiJKtrI2IEmrjMBijScMPMdRznXU6wqIGU3DbH8D4zi7aTuuynYrGGh7fRUYXFFr56g5OB9U/MyYvG2H4CuV0l3gawvrrf5SgqUirEHQjcWkijiWA0A9YXDTbHJ0hr5NpCxWLzbi1tOv8AWVy1XbQkAeGsI773gK1VMFYy0vuAdmmxFme6Uuv1n/h/OX6naULgfA3xL6d2mD32/wAq9T909EoYNaaBEFlUWA/E9T4yTh8MtNQqAKo0AHKbeZ3LYVuIp6yE9OxlotixvANJTymky0ixHo0h0/GKx/DEqqVdQw6EA/oywXC2FwfKA2sPL8DXr25X/YoonuDTpeN5e6w8rj1Ev6lO8Q+HtH6rC8GP4VbWYaEGcv2rTuztK2HzbjXqND/rK7GcJWoLMMw8dD6xzFjy/GuXVeH8Ro5ngLTb0npPFewSsS1KoUbo4zr66EfOcNxfgmJw7H2tNgv21u6H+YbecyywydnF6xkquGGJ709C+jbDrSpVajAEnQTgMPijawnZ8IxJShY/KZclbYxQdocOpLtYXLm3hrKRUllxfFipWIQGwGvxkdUlYeoy5L7WFf3jFtGVjdj/ABFfMbiYlIsQqgsxNgALkk8gJ0OfHekUDWSuGcErYupkorfqx0RPEn8N52HAuwDGz4o5b7UlOv8AOR9wno/DOH06SBaaKoGwGkVjWRyfB/o6w1BQ1W9epobsSEU/uoPxvO6pVe42wKjQdekVmuQCttRrvMxC2I8T8hr+Un+FSaUPEOBLiE3y1F2br+63UThuIYR6LlKgsw+Y5EHmJ6qE1g8Q4TSxCWqrfow0ZPg36Eq5HHj/ALUjrJmFdjynT47sG4J9lVRh0qdxvUXBl5wHs/Swxz1D7R1Fy1rU6fioP+LlJ8lo3Zjsre1XED+GmfkX/L1nbKoA6WkZcWLAjUHUEag/AjeaLlpnd3sjnqxNQ6QlECtCGVSFgT1hKJo8hCEdJjvaIzmFVMWZchDDTd7wEWSKdOK3QLIHQQTQU+EflmFYvIK+tgumokFuHFtASPAi4lzl6ffaCwJNr/H+suZ0rI4vinYSlWuSqq/26Y9m3nybzE5XtBwCtgxcAvS0Ga2qX+0PxnsBQ9fzi61IMpVgGUixBF7g7giTlrLs8bY+duJUm9v3Rfui5E0uHa2xnc9pOypwbtWogvhybsp7z4f4/aTx5c+srlKnUbTHK3BGU2XwTh5rNjUVQT7R8oNgA1jY35AaTuuynZlMOM3v1bWaoRzO60x9VfHcxnAeCLh1fKSzVXZ6jHQXY7KOSjbx1nTUKWVROzKyFIi+yjaDWknJpFFNZG9r0kMLj5yJi6l2HgCT5/0kimZFZLufCw+Jtew/WkmeqKCpVspY6KoJJ1O3QDUnwE4njPb4k5cMLAEXqVFN26had+78Tr8J6NSpC3esdOlreA6TzP6TOBCmVxFMWDNlqW5MfdbzsRC3bp+NMPLWc2iVe2WLPu1Ag/dRPva5i149iXR1q4hzTqAgr3LsOY0GgO3rKvC0xa7e6Br4+Eu+y3Z9sZVzMCtJT3m22+onj48rye3sXj4eLHyykW/Y/hmKq/tadVqNLNoPeWoBplFL3co2vprO+o1CDlewPUXyt6+6fA+pjqSLTQKoAVQAoHIDYTVIXuTz+7pJt28bm5f6mflobaRPjDKEabjzuPzEXUNhCMgp1jDtNINhMrGMiGhU6d4dOnJCrHchptUmMZpjBMg2Wi6rWEMmR37xlSeyCpjG7q67mGqWi6mpAj2Qgs0ackZIDCLZoz0hOI4n2GDVC1GoKSHXJkzAHnl6DwndnQyM6a7XlzV7TYGhS5/jeSyIKLab3MLdnBWi3EMmatFAWDG4dNP1+v0Ikx9FoXoQbLOQ+kXEWwyUsoY16qJr9UJ32bx90DznZkzy7tXxEV8c9jdMKppjoarW9ofKyr/KYsa6vi8fnyyfj2oKGHNSoaK8yAgP2ibLPZeD4BcPQSmPqqAbczzPreeV9kkH9sosedZfyHzInsaMLa7xV1fqWV8pij5Sx10A+fxj7TWcTTtJea1UaR9yPWG5g0RuZU6KmrFlbmNA0mKItmICbMwQSYgy805m4DmEIDNpAooSZjmPoLYS+oGMLDU3i8MLm8LEHSHhV0i+h9jaCYTCaMkyWWKYSQRNWEqUiTNrtNWhmOgImwJl4SiIE1Fi1a0lsIqpRvtKlLSo7VcdGFwj1R79slIHnUbRfTU+U8y4bhyKOtyWNyTuSdyfG8Ltrxf+043IDelQJRejMNKjetx8BCfEBU8tIfb2/g8Xhh5Xup3ZXXG0wNlqUx5gkmes1BeeT9gKd8XT/iLHyVjPWKpk1y/qF/uT/QUE0W1h2iSbmDgE+0KkugnOdqO19HBMtNg1SowvkSwyrrYsx0F7Gwl9wnFivRp1QCoqIGCkglb8iRvHZZNluWpZmATRhLIMLCaCw2ineAbJiSYDVLwlEuTSdtotzJVPaKpLHWk2qRsVykimNBI2J3El09oXomiIto20EiIyHaJN5JdQN4Ps2Ph4SpS0SotMLzKoibStEbnjEMQojlhYIZK3tNxP+zYOtV5ohy/xt3U/vESyBnAfS/jctCjRH/6OXbxWmLD+8w9JLbiw885i8zwra3O/M/nJ3tSZWqbSZRMjb6TGSTTtvo4W+Kv9lGPyt/mnpoW5uZwX0VYa7VX6Ko9T/wDM9DbSXXhfOu+a/wAFvtEoNYTm8JEg43jP0iVWPEai7gWIFhoTQXW+/KejfR1iGfhmHLG5AZemisQB6Swr9nMNVcvVoq7k3LNmvooXTXTugCWPD+G0qFMU6SBEF7KCSBfU7mXlnLjpEw1dmATZYCMyQHpTJoh1MRdsoIvva4vbrbe0EUyZxPbfgmHSv7aqapeqLZgzg0sp7mUpqgADDz1jfo+4uz12oe2euioWu7K/slBAHftc3JtYnkZv4fs8ojfvVdsuHtz/AAuekNaUythEdlLqGKHMl9cjfaHj4yURMd1eiwLTC9oqpUgJcw0Gq2usk4c6RTJpN4QwB7QGNoTQAOfp+cQaVeZ3+6YWmEQSbQCHQq3OVtG+/wAY5qc1iAGXQi41XUbjl57ecGlVvLS3kmwsaDCtFsywJ5F9KmKz48JypUkXzYlz8mWewhZ4H2txftcfiHHOqwHwTuD/AAxfTu+Bjvl3+FOZMwx0kNpMwS39ZMe09b+jXDFcOzbXcW8bKL36+9OyYSm7GUMmDp+OZvVjb5CXTSr2+e+Rl5cuV/kAWEJomYgvExbQaxkDnMzQBkFpsGaaAc12urBFzB1RwU7zbZFJdxa+txpbxkPsLw8o+KrMqBmdKK5QQClFBc66++7+kztGSa9s4VWbKVZGdat6aAAi40F3JN76ToOC4c06FMNbMQXe2gz1CXf5sZtbrDX5TO1hTWbfaazSPiKwmOlAbWa2tFgk7A+kMA8wZRHF7zeH3MWIaCIzSb/CaZoQ2gkxBhiiLzHqxagnW8egOw6SspPv8T98szylUwyuw8fkdZeCcktakataIQXjRRhZAzF44U6T1CdKaO5/lUt+E+dncm7Hckk/E6n757N9INX2fD63WplpD+dgG/u5p4tXblIy19PW/TsdY5ZNJqZc8Lp6r8bynw66zp+AUc1RUG5IX/qIX8Yse3o71NvauD0smHpL0pp62F5KqmACAIvcwfN27uxKLx+wgJNVG5QJvlMtM5TAYBimFmgPMgHL41s+MVLuMxOmVSmWm3eNzzIqAaEETpDUnN8M1xVRrMABnuWDKzOSvdA2sFEvAhM1znSYKpWvNU6eusbToWhsLSN/g2BrCb15m0EQwskysusYk240gbQBhMjM+Y2G0yo94SLaMNONhGATQm4qTYpabyLjMJmIN7G1tt/nNTI5dCsp4cj63y/1kpE8ZkyO0SOZ7ecHOJo06YqezAcse5nvZbDTMPtGcCfo8P8AxI/7B/8AZNzJNdnDzZ4Y6xvo3DfR+R/vAP8AySP/ACToezHZT2NZGNXNZwbezy3tcj6x529JkyEa5fJ5LjZb/wAegCnCCzJkHntkQQkyZADtpNZZqZANlYDrodZkyAUvZ3hwph7G4zKF97QBBcm5NySSbi0vAsyZHld9gLCa9nMmRAYWbyzJkAzLFtT8ZkyAaWjNmn4zJkAwU4a05ky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SEBQUEhQUFBQUFRQVFBUVFA8QFBAVFBUWFhQUFBQYHCggGBolGxQUITEhJSkrLi4uFx8zODMsNygtLisBCgoKDg0OGhAQFywcHBwsLCwsLCwsLCwsLCwsLCwsLCwsLCwsLCwsLCwsLCwsLiwsLCwsLCwsLiwsLDgsLCssLP/AABEIAOUA3AMBIgACEQEDEQH/xAAcAAACAgMBAQAAAAAAAAAAAAACAwQFAAEGBwj/xABDEAACAQIEAwUEBwUFCQEAAAABAgADEQQSITEFQVEGImGBkRMycaEHQlKxwdHwI2JygvEUorLC4RVEVIOSk8PT4kP/xAAaAQADAQEBAQAAAAAAAAAAAAAAAQIDBAUG/8QAJhEBAQACAgICAQMFAAAAAAAAAAECEQMxEiEEQVEFImETIzJxsf/aAAwDAQACEQMRAD8A4p9odCLqbQ6Bmrk+httIjyU20RUWAxA201T2jMmkGjSJ+EVumuONrAdIVpOo4YdJtsJ4TP8AqN5w+lcacxaZBkx6VosSpmnLiR68CSaiA/GR3S0vbK42MtrNVJinWbqCCWgIaQF3hCAMSMikjY2WR9Je7JFFdYuiO7JNJdRG4872DG4jKtgLzm3DO3SdfWpi2052t7xk2NfjVEagBFvTElVdpWvUN5LrkSWpgCapIrSPVq5o7AnSCtMODEBcMJMG0UI9QLCptCw5mqo0msPGj6NYxbwztFVDDoYjprf4Syw2G1BiOHU77y8pUxy/KYZZO7iw1BUMMLXttzmNSDaASbh0Fjf74eIYaZQBpbkPWRI22o8Rg7a2lfVo2l5VpvK/EjwjKxVssFaN9JOdQdouksuVjlira1Eo5U/1EGoJY8TT3W8vy/GV9QzXG7jmymqBd4QmlhCNI0jOcBI20GeSXR92SqQ1Ej0R3ZLorqJTg5L7p9VdJzOJ98zrHXSctjh+0MK0+JfdRMRtK0oby1aBkF5Fjviv9mY7DJaSay6TKYho97jF2iRH20MSojEWVXaDQhVtoNCOpnRkRW5R/KIq7jzk3o8O1rw9L2nRYPA3lDw2hXdR7MIqn6xPeA6gTocHhK9P3jnHM2uZl47dsy0tKPC2I1G3LTnHU+HqoJbYeAMj4TioPM2GlifI6eUbj+IAJ3SD4b/DUwmle1TjcQSxWlTJtYXY2uTqbDYSNiOF1SLsVTwTvesHF45tMoLO3nqeglLj+M4inVNI2D50Q/tBuwBDBQuqa7y5N/SLdd0+rhSp3BHwtEMljG0sa7O1OqouhI9otijfBhoRDxKjQ89pFlOWVGxFPMpA1I19JUvL7AVgtVCw7oYZgNbjmJGr8GZaJqG91W5HQXA/GPC/TPk4947inG8NYPOEgmrmMpxvOLSNtrBnmsMOO7JlFNojCJ3ZPpJtLjzOXL3TSs5bia2qGdcVnK8YX9oYq0+Hf3K5oIh1BBWS9NlbaDThVdoKQH03yMQskdYhYtKizr7RdDaNxG0VQOkqonQ+UEpm0+MLlDwp74MV6Xh2tV4iyslGlb2jDmQANNiToIjhOLrVn/aM6gB8xAqd110C3vqPGF7BCS2W5O5sDJ/D8I76Ivl+tBIlmLq8bSKtSzjLoTYH94ncmSqzHQ9BH4XhuZr7qDYHkx2JHhLfF8HpqgZ3VQRcnko8ekzvtrPTnbEai+m1rgj4GZiCGJLL3jYEnUnoLk3lthyqKfZVVqoPeX3tPC+0tX4dTOUEZb2I5Xv1lS1NkcnRw9/yEF6I2ta/pOxqcGWmD8t9ZTY2gOVt4rudn6+lDhly1EvtmF/WdM2DsWD7VaLr4C2ot5X9Jz2Mp6iW3+1WbDgH3qdwD/KRv8DHizrg1ENICxiTVyUymI62sXTjgIMeRbYEd2WVMaCROGJdJYomglx5HLf3UeScrx1LVJ2TJa05TtEvfEK0+JdZqKvAWNxMUkh7GPTKo0mkh1RpAXeBzps84lY1zoZHR4CLWudDFUNo7EDQxNHaOpnQ22m8Jq1oFTaawlTLUX42k5dLw7dlgcCLAHn+M6rBYdaeGc3sXBFwBcAi1vv9ZzuFrd2/QRrYxmQC+0xl07r7hDEmyh3XLawUrl9OfnLNMOHUe0GfwI7t+pHWUpxQU9WOw/EydQxZa+bu2tz0Al4y0sv4PqkiwyjKNgAAB5CSsPjge7UFxyPSVWIxOTZ1I8j90VguJqxIKN8V2+cLLBv0v6zX55huPCVtamWP60mhUIPdOnQ6WiziioZjy8z8JP2X0ruKUbEdZEpC4deqk+n+ksOI1A6qwNwQCJS4sXBHUR/aL0owIxBpBG8Ndps5abSEeBE0RJIEGHL0v+EL3ZbimMoldwRO75S5yaSnjcn+VA1Pact2lTvidnUp6Ccp2lp94Qrbg9ckcrjBE05JxzWErGx6jaZ26exh7iXV2grvK1+KE8pJwuLDb6Q2vx9H1ucioNJJrnSRk2jC6xI3iaW0kV9zEU9o6idBeR8RtJLbyPiJNVHXcNqZqOfqAfj5SwwwBUjYnaUHZXFDIUO4+4/oy2qNltb+kzs9uvG7iKuBqCodWYX8AfWW2GpAb0yTz0v98fhVuL9fjLKkdo5kvSLQ4MtTVz3fs7ev5SQ/Dwo7oAA2A0k/DajSLx72UfdC+070oKwsbGPpU1ym4vcRFXU6wg1lA35QkK5bQ8UmltLAWErqlAmwA3IA+JNhLZ0vLnsjwU1awqsP2dI38Ge3dHle/kJfii15txDBtQrVKT+8jEeB6EeBFjFoNJ7u3DqTVCalKm5Ol2RWPhqRBxHZjBvcNh6XkoQ+q2mljDTw+iJKUT0Hiv0eUrE4Zyh5I5zqfDNuPnOLx3DalB8lVcp5cw3ip5xac/NLIvez6XWXfstJV9mk7s6E0vwht5nhu2k1qWgnKdp02nbYhNBOU7U09IRdx8c48w7Q1zmyjzlEby64rSY1j0grgb2t5zO329njn7VOJMw1NiL20EkYrB2PdtLXs2hcNTC3a1/hJvpcjMLw9mol9rdZBUSyxfE2VPZ2tYkEfCQFEeFTnpc1tzEKNJJrDvGLYTWscekc7yPiJKtrI2IEmrjMBijScMPMdRznXU6wqIGU3DbH8D4zi7aTuuynYrGGh7fRUYXFFr56g5OB9U/MyYvG2H4CuV0l3gawvrrf5SgqUirEHQjcWkijiWA0A9YXDTbHJ0hr5NpCxWLzbi1tOv8AWVy1XbQkAeGsI773gK1VMFYy0vuAdmmxFme6Uuv1n/h/OX6naULgfA3xL6d2mD32/wAq9T909EoYNaaBEFlUWA/E9T4yTh8MtNQqAKo0AHKbeZ3LYVuIp6yE9OxlotixvANJTymky0ixHo0h0/GKx/DEqqVdQw6EA/oywXC2FwfKA2sPL8DXr25X/YoonuDTpeN5e6w8rj1Ev6lO8Q+HtH6rC8GP4VbWYaEGcv2rTuztK2HzbjXqND/rK7GcJWoLMMw8dD6xzFjy/GuXVeH8Ro5ngLTb0npPFewSsS1KoUbo4zr66EfOcNxfgmJw7H2tNgv21u6H+YbecyywydnF6xkquGGJ709C+jbDrSpVajAEnQTgMPijawnZ8IxJShY/KZclbYxQdocOpLtYXLm3hrKRUllxfFipWIQGwGvxkdUlYeoy5L7WFf3jFtGVjdj/ABFfMbiYlIsQqgsxNgALkk8gJ0OfHekUDWSuGcErYupkorfqx0RPEn8N52HAuwDGz4o5b7UlOv8AOR9wno/DOH06SBaaKoGwGkVjWRyfB/o6w1BQ1W9epobsSEU/uoPxvO6pVe42wKjQdekVmuQCttRrvMxC2I8T8hr+Un+FSaUPEOBLiE3y1F2br+63UThuIYR6LlKgsw+Y5EHmJ6qE1g8Q4TSxCWqrfow0ZPg36Eq5HHj/ALUjrJmFdjynT47sG4J9lVRh0qdxvUXBl5wHs/Swxz1D7R1Fy1rU6fioP+LlJ8lo3Zjsre1XED+GmfkX/L1nbKoA6WkZcWLAjUHUEag/AjeaLlpnd3sjnqxNQ6QlECtCGVSFgT1hKJo8hCEdJjvaIzmFVMWZchDDTd7wEWSKdOK3QLIHQQTQU+EflmFYvIK+tgumokFuHFtASPAi4lzl6ffaCwJNr/H+suZ0rI4vinYSlWuSqq/26Y9m3nybzE5XtBwCtgxcAvS0Ga2qX+0PxnsBQ9fzi61IMpVgGUixBF7g7giTlrLs8bY+duJUm9v3Rfui5E0uHa2xnc9pOypwbtWogvhybsp7z4f4/aTx5c+srlKnUbTHK3BGU2XwTh5rNjUVQT7R8oNgA1jY35AaTuuynZlMOM3v1bWaoRzO60x9VfHcxnAeCLh1fKSzVXZ6jHQXY7KOSjbx1nTUKWVROzKyFIi+yjaDWknJpFFNZG9r0kMLj5yJi6l2HgCT5/0kimZFZLufCw+Jtew/WkmeqKCpVspY6KoJJ1O3QDUnwE4njPb4k5cMLAEXqVFN26had+78Tr8J6NSpC3esdOlreA6TzP6TOBCmVxFMWDNlqW5MfdbzsRC3bp+NMPLWc2iVe2WLPu1Ag/dRPva5i149iXR1q4hzTqAgr3LsOY0GgO3rKvC0xa7e6Br4+Eu+y3Z9sZVzMCtJT3m22+onj48rye3sXj4eLHyykW/Y/hmKq/tadVqNLNoPeWoBplFL3co2vprO+o1CDlewPUXyt6+6fA+pjqSLTQKoAVQAoHIDYTVIXuTz+7pJt28bm5f6mflobaRPjDKEabjzuPzEXUNhCMgp1jDtNINhMrGMiGhU6d4dOnJCrHchptUmMZpjBMg2Wi6rWEMmR37xlSeyCpjG7q67mGqWi6mpAj2Qgs0ackZIDCLZoz0hOI4n2GDVC1GoKSHXJkzAHnl6DwndnQyM6a7XlzV7TYGhS5/jeSyIKLab3MLdnBWi3EMmatFAWDG4dNP1+v0Ikx9FoXoQbLOQ+kXEWwyUsoY16qJr9UJ32bx90DznZkzy7tXxEV8c9jdMKppjoarW9ofKyr/KYsa6vi8fnyyfj2oKGHNSoaK8yAgP2ibLPZeD4BcPQSmPqqAbczzPreeV9kkH9sosedZfyHzInsaMLa7xV1fqWV8pij5Sx10A+fxj7TWcTTtJea1UaR9yPWG5g0RuZU6KmrFlbmNA0mKItmICbMwQSYgy805m4DmEIDNpAooSZjmPoLYS+oGMLDU3i8MLm8LEHSHhV0i+h9jaCYTCaMkyWWKYSQRNWEqUiTNrtNWhmOgImwJl4SiIE1Fi1a0lsIqpRvtKlLSo7VcdGFwj1R79slIHnUbRfTU+U8y4bhyKOtyWNyTuSdyfG8Ltrxf+043IDelQJRejMNKjetx8BCfEBU8tIfb2/g8Xhh5Xup3ZXXG0wNlqUx5gkmes1BeeT9gKd8XT/iLHyVjPWKpk1y/qF/uT/QUE0W1h2iSbmDgE+0KkugnOdqO19HBMtNg1SowvkSwyrrYsx0F7Gwl9wnFivRp1QCoqIGCkglb8iRvHZZNluWpZmATRhLIMLCaCw2ineAbJiSYDVLwlEuTSdtotzJVPaKpLHWk2qRsVykimNBI2J3El09oXomiIto20EiIyHaJN5JdQN4Ps2Ph4SpS0SotMLzKoibStEbnjEMQojlhYIZK3tNxP+zYOtV5ohy/xt3U/vESyBnAfS/jctCjRH/6OXbxWmLD+8w9JLbiw885i8zwra3O/M/nJ3tSZWqbSZRMjb6TGSTTtvo4W+Kv9lGPyt/mnpoW5uZwX0VYa7VX6Ko9T/wDM9DbSXXhfOu+a/wAFvtEoNYTm8JEg43jP0iVWPEai7gWIFhoTQXW+/KejfR1iGfhmHLG5AZemisQB6Swr9nMNVcvVoq7k3LNmvooXTXTugCWPD+G0qFMU6SBEF7KCSBfU7mXlnLjpEw1dmATZYCMyQHpTJoh1MRdsoIvva4vbrbe0EUyZxPbfgmHSv7aqapeqLZgzg0sp7mUpqgADDz1jfo+4uz12oe2euioWu7K/slBAHftc3JtYnkZv4fs8ojfvVdsuHtz/AAuekNaUythEdlLqGKHMl9cjfaHj4yURMd1eiwLTC9oqpUgJcw0Gq2usk4c6RTJpN4QwB7QGNoTQAOfp+cQaVeZ3+6YWmEQSbQCHQq3OVtG+/wAY5qc1iAGXQi41XUbjl57ecGlVvLS3kmwsaDCtFsywJ5F9KmKz48JypUkXzYlz8mWewhZ4H2txftcfiHHOqwHwTuD/AAxfTu+Bjvl3+FOZMwx0kNpMwS39ZMe09b+jXDFcOzbXcW8bKL36+9OyYSm7GUMmDp+OZvVjb5CXTSr2+e+Rl5cuV/kAWEJomYgvExbQaxkDnMzQBkFpsGaaAc12urBFzB1RwU7zbZFJdxa+txpbxkPsLw8o+KrMqBmdKK5QQClFBc66++7+kztGSa9s4VWbKVZGdat6aAAi40F3JN76ToOC4c06FMNbMQXe2gz1CXf5sZtbrDX5TO1hTWbfaazSPiKwmOlAbWa2tFgk7A+kMA8wZRHF7zeH3MWIaCIzSb/CaZoQ2gkxBhiiLzHqxagnW8egOw6SspPv8T98szylUwyuw8fkdZeCcktakataIQXjRRhZAzF44U6T1CdKaO5/lUt+E+dncm7Hckk/E6n757N9INX2fD63WplpD+dgG/u5p4tXblIy19PW/TsdY5ZNJqZc8Lp6r8bynw66zp+AUc1RUG5IX/qIX8Yse3o71NvauD0smHpL0pp62F5KqmACAIvcwfN27uxKLx+wgJNVG5QJvlMtM5TAYBimFmgPMgHL41s+MVLuMxOmVSmWm3eNzzIqAaEETpDUnN8M1xVRrMABnuWDKzOSvdA2sFEvAhM1znSYKpWvNU6eusbToWhsLSN/g2BrCb15m0EQwskysusYk240gbQBhMjM+Y2G0yo94SLaMNONhGATQm4qTYpabyLjMJmIN7G1tt/nNTI5dCsp4cj63y/1kpE8ZkyO0SOZ7ecHOJo06YqezAcse5nvZbDTMPtGcCfo8P8AxI/7B/8AZNzJNdnDzZ4Y6xvo3DfR+R/vAP8AySP/ACToezHZT2NZGNXNZwbezy3tcj6x529JkyEa5fJ5LjZb/wAegCnCCzJkHntkQQkyZADtpNZZqZANlYDrodZkyAUvZ3hwph7G4zKF97QBBcm5NySSbi0vAsyZHld9gLCa9nMmRAYWbyzJkAzLFtT8ZkyAaWjNmn4zJkAwU4a05ky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descr="https://media.premiumtimesng.com/wp-content/files/2014/08/Patrick_Sawyer.jpg"/>
          <p:cNvPicPr>
            <a:picLocks noChangeAspect="1" noChangeArrowheads="1"/>
          </p:cNvPicPr>
          <p:nvPr/>
        </p:nvPicPr>
        <p:blipFill>
          <a:blip r:embed="rId2"/>
          <a:srcRect/>
          <a:stretch>
            <a:fillRect/>
          </a:stretch>
        </p:blipFill>
        <p:spPr bwMode="auto">
          <a:xfrm>
            <a:off x="1752600" y="304800"/>
            <a:ext cx="5029200" cy="524188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1177</TotalTime>
  <Words>1892</Words>
  <Application>Microsoft Office PowerPoint</Application>
  <PresentationFormat>On-screen Show (4:3)</PresentationFormat>
  <Paragraphs>262</Paragraphs>
  <Slides>46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Candara</vt:lpstr>
      <vt:lpstr>Courier New</vt:lpstr>
      <vt:lpstr>Lucida Sans Unicode</vt:lpstr>
      <vt:lpstr>Times New Roman</vt:lpstr>
      <vt:lpstr>Verdana</vt:lpstr>
      <vt:lpstr>Wingdings</vt:lpstr>
      <vt:lpstr>Wingdings 2</vt:lpstr>
      <vt:lpstr>Wingdings 3</vt:lpstr>
      <vt:lpstr>Concourse</vt:lpstr>
      <vt:lpstr>"EBOLA VIRUS DISEASE, THE DEADLY MENACE“  A LECTURE   PRESENTED BY  DR. ODOH, MAXIMILLIAN IKENNA (MB; BS, Nig)  UNIVERSITY HEALTH CENTRE (FUOYE)        3RD SEPTEMBER,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NURSES ATTENDING TO EVD PATIENT DURING 1976 OUTBREAK IN D.R. CONGO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DOCTOR THAT CONTACTED EVD IN LIBERIA IN WHOM ZMapp WERE USED WITH GOOD 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"EBOLA VIRUS DISEASE THE DEADLY MENACE“  A LECTURE   PRESENTED BY  DR. ODOH, MAXIMILLIAN IKENNA (MB; BS, Nig)  UNIVERSITY HEALTH CENTRE (FUOYE)        3RD SEPTEMBER, 2014</dc:title>
  <dc:creator>BABALOLA IDOWU I</dc:creator>
  <cp:lastModifiedBy>ikenna</cp:lastModifiedBy>
  <cp:revision>85</cp:revision>
  <dcterms:created xsi:type="dcterms:W3CDTF">2014-08-25T09:43:41Z</dcterms:created>
  <dcterms:modified xsi:type="dcterms:W3CDTF">2014-09-03T11:30:42Z</dcterms:modified>
</cp:coreProperties>
</file>