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18"/>
  </p:notesMasterIdLst>
  <p:sldIdLst>
    <p:sldId id="256" r:id="rId2"/>
    <p:sldId id="266" r:id="rId3"/>
    <p:sldId id="268" r:id="rId4"/>
    <p:sldId id="257" r:id="rId5"/>
    <p:sldId id="258" r:id="rId6"/>
    <p:sldId id="259" r:id="rId7"/>
    <p:sldId id="260" r:id="rId8"/>
    <p:sldId id="261" r:id="rId9"/>
    <p:sldId id="262" r:id="rId10"/>
    <p:sldId id="270" r:id="rId11"/>
    <p:sldId id="263" r:id="rId12"/>
    <p:sldId id="264" r:id="rId13"/>
    <p:sldId id="265" r:id="rId14"/>
    <p:sldId id="271" r:id="rId15"/>
    <p:sldId id="272" r:id="rId16"/>
    <p:sldId id="26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EB4D20-1800-4C0A-9D17-9646D0596DA7}" type="datetimeFigureOut">
              <a:rPr lang="en-US" smtClean="0"/>
              <a:t>2/5/2014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D1B0FC-3CD7-41FD-807E-8B31C1A920A1}" type="slidenum">
              <a:rPr lang="en-US" smtClean="0"/>
              <a:t>‹#›</a:t>
            </a:fld>
            <a:endParaRPr lang="en-US"/>
          </a:p>
        </p:txBody>
      </p:sp>
    </p:spTree>
    <p:extLst>
      <p:ext uri="{BB962C8B-B14F-4D97-AF65-F5344CB8AC3E}">
        <p14:creationId xmlns:p14="http://schemas.microsoft.com/office/powerpoint/2010/main" val="2330049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D1B0FC-3CD7-41FD-807E-8B31C1A920A1}" type="slidenum">
              <a:rPr lang="en-US" smtClean="0"/>
              <a:t>1</a:t>
            </a:fld>
            <a:endParaRPr lang="en-US"/>
          </a:p>
        </p:txBody>
      </p:sp>
    </p:spTree>
    <p:extLst>
      <p:ext uri="{BB962C8B-B14F-4D97-AF65-F5344CB8AC3E}">
        <p14:creationId xmlns:p14="http://schemas.microsoft.com/office/powerpoint/2010/main" val="3054095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8F7B69F3-A08F-470D-A0CA-86A64D9DF296}" type="datetimeFigureOut">
              <a:rPr lang="en-US" smtClean="0"/>
              <a:t>2/5/2014</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254D7B51-BC0C-49EC-82B7-A571BAAD38C6}"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F7B69F3-A08F-470D-A0CA-86A64D9DF296}" type="datetimeFigureOut">
              <a:rPr lang="en-US" smtClean="0"/>
              <a:t>2/5/2014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54D7B51-BC0C-49EC-82B7-A571BAAD38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F7B69F3-A08F-470D-A0CA-86A64D9DF296}" type="datetimeFigureOut">
              <a:rPr lang="en-US" smtClean="0"/>
              <a:t>2/5/2014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54D7B51-BC0C-49EC-82B7-A571BAAD38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F7B69F3-A08F-470D-A0CA-86A64D9DF296}" type="datetimeFigureOut">
              <a:rPr lang="en-US" smtClean="0"/>
              <a:t>2/5/2014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54D7B51-BC0C-49EC-82B7-A571BAAD38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F7B69F3-A08F-470D-A0CA-86A64D9DF296}" type="datetimeFigureOut">
              <a:rPr lang="en-US" smtClean="0"/>
              <a:t>2/5/2014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54D7B51-BC0C-49EC-82B7-A571BAAD38C6}"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F7B69F3-A08F-470D-A0CA-86A64D9DF296}" type="datetimeFigureOut">
              <a:rPr lang="en-US" smtClean="0"/>
              <a:t>2/5/2014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54D7B51-BC0C-49EC-82B7-A571BAAD38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F7B69F3-A08F-470D-A0CA-86A64D9DF296}" type="datetimeFigureOut">
              <a:rPr lang="en-US" smtClean="0"/>
              <a:t>2/5/2014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54D7B51-BC0C-49EC-82B7-A571BAAD38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F7B69F3-A08F-470D-A0CA-86A64D9DF296}" type="datetimeFigureOut">
              <a:rPr lang="en-US" smtClean="0"/>
              <a:t>2/5/2014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54D7B51-BC0C-49EC-82B7-A571BAAD38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8F7B69F3-A08F-470D-A0CA-86A64D9DF296}" type="datetimeFigureOut">
              <a:rPr lang="en-US" smtClean="0"/>
              <a:t>2/5/2014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54D7B51-BC0C-49EC-82B7-A571BAAD38C6}"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F7B69F3-A08F-470D-A0CA-86A64D9DF296}" type="datetimeFigureOut">
              <a:rPr lang="en-US" smtClean="0"/>
              <a:t>2/5/2014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54D7B51-BC0C-49EC-82B7-A571BAAD38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8F7B69F3-A08F-470D-A0CA-86A64D9DF296}" type="datetimeFigureOut">
              <a:rPr lang="en-US" smtClean="0"/>
              <a:t>2/5/2014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54D7B51-BC0C-49EC-82B7-A571BAAD38C6}"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F7B69F3-A08F-470D-A0CA-86A64D9DF296}" type="datetimeFigureOut">
              <a:rPr lang="en-US" smtClean="0"/>
              <a:t>2/5/2014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54D7B51-BC0C-49EC-82B7-A571BAAD38C6}"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838200"/>
            <a:ext cx="7772400" cy="4953000"/>
          </a:xfrm>
        </p:spPr>
        <p:txBody>
          <a:bodyPr>
            <a:normAutofit/>
          </a:bodyPr>
          <a:lstStyle/>
          <a:p>
            <a:pPr algn="ctr"/>
            <a:r>
              <a:rPr lang="en-US" dirty="0" smtClean="0">
                <a:latin typeface="Amethyst Bold" pitchFamily="2" charset="0"/>
              </a:rPr>
              <a:t>Tertiary Education and National Transformation: </a:t>
            </a:r>
            <a:br>
              <a:rPr lang="en-US" dirty="0" smtClean="0">
                <a:latin typeface="Amethyst Bold" pitchFamily="2" charset="0"/>
              </a:rPr>
            </a:br>
            <a:r>
              <a:rPr lang="en-US" dirty="0">
                <a:latin typeface="Amethyst Bold" pitchFamily="2" charset="0"/>
              </a:rPr>
              <a:t/>
            </a:r>
            <a:br>
              <a:rPr lang="en-US" dirty="0">
                <a:latin typeface="Amethyst Bold" pitchFamily="2" charset="0"/>
              </a:rPr>
            </a:br>
            <a:r>
              <a:rPr lang="en-US" i="1" dirty="0" smtClean="0">
                <a:latin typeface="Amethyst Bold" pitchFamily="2" charset="0"/>
              </a:rPr>
              <a:t>Challenges and Future Expectations.</a:t>
            </a:r>
            <a:endParaRPr lang="en-US" i="1" dirty="0">
              <a:latin typeface="Amethyst Bold" pitchFamily="2" charset="0"/>
            </a:endParaRPr>
          </a:p>
        </p:txBody>
      </p:sp>
    </p:spTree>
    <p:extLst>
      <p:ext uri="{BB962C8B-B14F-4D97-AF65-F5344CB8AC3E}">
        <p14:creationId xmlns:p14="http://schemas.microsoft.com/office/powerpoint/2010/main" val="261493397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95400" y="0"/>
            <a:ext cx="7498080" cy="838200"/>
          </a:xfrm>
        </p:spPr>
        <p:txBody>
          <a:bodyPr>
            <a:noAutofit/>
          </a:bodyPr>
          <a:lstStyle/>
          <a:p>
            <a:r>
              <a:rPr lang="en-US" sz="2400" b="1" dirty="0">
                <a:latin typeface="Amethyst Bold" pitchFamily="2" charset="0"/>
              </a:rPr>
              <a:t>Some Challenges for Tertiary </a:t>
            </a:r>
            <a:r>
              <a:rPr lang="en-US" sz="2400" b="1" dirty="0" smtClean="0">
                <a:latin typeface="Amethyst Bold" pitchFamily="2" charset="0"/>
              </a:rPr>
              <a:t>Education Contd.</a:t>
            </a:r>
            <a:endParaRPr lang="en-US" sz="2400" dirty="0"/>
          </a:p>
        </p:txBody>
      </p:sp>
      <p:sp>
        <p:nvSpPr>
          <p:cNvPr id="3" name="Content Placeholder 2"/>
          <p:cNvSpPr>
            <a:spLocks noGrp="1"/>
          </p:cNvSpPr>
          <p:nvPr>
            <p:ph idx="1"/>
          </p:nvPr>
        </p:nvSpPr>
        <p:spPr>
          <a:xfrm>
            <a:off x="533400" y="762000"/>
            <a:ext cx="8400288" cy="5867400"/>
          </a:xfrm>
        </p:spPr>
        <p:txBody>
          <a:bodyPr>
            <a:normAutofit fontScale="85000" lnSpcReduction="20000"/>
          </a:bodyPr>
          <a:lstStyle/>
          <a:p>
            <a:pPr algn="just">
              <a:buFont typeface="Wingdings" pitchFamily="2" charset="2"/>
              <a:buChar char="v"/>
            </a:pPr>
            <a:r>
              <a:rPr lang="en-US" sz="3500" dirty="0"/>
              <a:t>Training of teachers – Staff development and need for continuing education.</a:t>
            </a:r>
          </a:p>
          <a:p>
            <a:pPr algn="just">
              <a:buFont typeface="Wingdings" pitchFamily="2" charset="2"/>
              <a:buChar char="v"/>
            </a:pPr>
            <a:endParaRPr lang="en-US" sz="900" dirty="0"/>
          </a:p>
          <a:p>
            <a:pPr algn="just">
              <a:buFont typeface="Wingdings" pitchFamily="2" charset="2"/>
              <a:buChar char="v"/>
            </a:pPr>
            <a:r>
              <a:rPr lang="en-US" sz="3500" dirty="0"/>
              <a:t>To stem the issue of cultism and other social vices in our institutions. Managements must insist on zero tolerance to cultism rather than subscribe to cultism as a means of protection</a:t>
            </a:r>
            <a:r>
              <a:rPr lang="en-US" sz="3500" dirty="0" smtClean="0"/>
              <a:t>.</a:t>
            </a:r>
          </a:p>
          <a:p>
            <a:pPr algn="just">
              <a:buFont typeface="Wingdings" pitchFamily="2" charset="2"/>
              <a:buChar char="v"/>
            </a:pPr>
            <a:endParaRPr lang="en-US" sz="800" dirty="0"/>
          </a:p>
          <a:p>
            <a:pPr lvl="0" algn="just">
              <a:buFont typeface="Wingdings" pitchFamily="2" charset="2"/>
              <a:buChar char="v"/>
            </a:pPr>
            <a:r>
              <a:rPr lang="en-GB" sz="3500" dirty="0"/>
              <a:t>Issue of Access and </a:t>
            </a:r>
            <a:r>
              <a:rPr lang="en-GB" sz="3500" dirty="0" smtClean="0"/>
              <a:t>Equity</a:t>
            </a:r>
            <a:r>
              <a:rPr lang="en-US" sz="3500" dirty="0" smtClean="0"/>
              <a:t>:- </a:t>
            </a:r>
            <a:r>
              <a:rPr lang="en-GB" sz="3500" dirty="0" smtClean="0"/>
              <a:t>Access </a:t>
            </a:r>
            <a:r>
              <a:rPr lang="en-GB" sz="3500" dirty="0"/>
              <a:t>is defined as places and </a:t>
            </a:r>
            <a:r>
              <a:rPr lang="en-GB" sz="3500" dirty="0" smtClean="0"/>
              <a:t>facilities available </a:t>
            </a:r>
            <a:r>
              <a:rPr lang="en-GB" sz="3500" dirty="0"/>
              <a:t>for potential applicants</a:t>
            </a:r>
            <a:r>
              <a:rPr lang="en-GB" sz="3500" dirty="0" smtClean="0"/>
              <a:t>.</a:t>
            </a:r>
          </a:p>
          <a:p>
            <a:pPr lvl="0" algn="just">
              <a:buFont typeface="Wingdings" pitchFamily="2" charset="2"/>
              <a:buChar char="v"/>
            </a:pPr>
            <a:endParaRPr lang="en-US" sz="900" dirty="0"/>
          </a:p>
          <a:p>
            <a:pPr lvl="0" algn="just">
              <a:buFont typeface="Wingdings" pitchFamily="2" charset="2"/>
              <a:buChar char="v"/>
            </a:pPr>
            <a:r>
              <a:rPr lang="en-GB" sz="3500" dirty="0"/>
              <a:t>Existing tertiary institutions are unable to meet with high demand for tertiary education</a:t>
            </a:r>
            <a:r>
              <a:rPr lang="en-GB" sz="3500" dirty="0" smtClean="0"/>
              <a:t>.</a:t>
            </a:r>
          </a:p>
          <a:p>
            <a:pPr lvl="0" algn="just">
              <a:buFont typeface="Wingdings" pitchFamily="2" charset="2"/>
              <a:buChar char="v"/>
            </a:pPr>
            <a:endParaRPr lang="en-US" sz="900" dirty="0"/>
          </a:p>
          <a:p>
            <a:pPr lvl="0" algn="just">
              <a:buFont typeface="Wingdings" pitchFamily="2" charset="2"/>
              <a:buChar char="v"/>
            </a:pPr>
            <a:r>
              <a:rPr lang="en-GB" sz="3500" dirty="0"/>
              <a:t>Quota system and related problems.</a:t>
            </a:r>
            <a:endParaRPr lang="en-US" sz="3500" dirty="0"/>
          </a:p>
          <a:p>
            <a:endParaRPr lang="en-US" dirty="0"/>
          </a:p>
        </p:txBody>
      </p:sp>
    </p:spTree>
    <p:extLst>
      <p:ext uri="{BB962C8B-B14F-4D97-AF65-F5344CB8AC3E}">
        <p14:creationId xmlns:p14="http://schemas.microsoft.com/office/powerpoint/2010/main" val="22703992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685800"/>
          </a:xfrm>
        </p:spPr>
        <p:txBody>
          <a:bodyPr>
            <a:noAutofit/>
          </a:bodyPr>
          <a:lstStyle/>
          <a:p>
            <a:r>
              <a:rPr lang="en-US" sz="2400" b="1" dirty="0">
                <a:latin typeface="Amethyst Bold" pitchFamily="2" charset="0"/>
              </a:rPr>
              <a:t>Some Challenges for Tertiary Education Contd.</a:t>
            </a:r>
            <a:endParaRPr lang="en-US" sz="2400" dirty="0"/>
          </a:p>
        </p:txBody>
      </p:sp>
      <p:sp>
        <p:nvSpPr>
          <p:cNvPr id="3" name="Content Placeholder 2"/>
          <p:cNvSpPr>
            <a:spLocks noGrp="1"/>
          </p:cNvSpPr>
          <p:nvPr>
            <p:ph idx="1"/>
          </p:nvPr>
        </p:nvSpPr>
        <p:spPr>
          <a:xfrm>
            <a:off x="609600" y="1066800"/>
            <a:ext cx="8382000" cy="5562600"/>
          </a:xfrm>
        </p:spPr>
        <p:txBody>
          <a:bodyPr>
            <a:normAutofit/>
          </a:bodyPr>
          <a:lstStyle/>
          <a:p>
            <a:pPr algn="just">
              <a:buFont typeface="Wingdings" pitchFamily="2" charset="2"/>
              <a:buChar char="v"/>
            </a:pPr>
            <a:endParaRPr lang="en-US" dirty="0" smtClean="0"/>
          </a:p>
          <a:p>
            <a:pPr algn="just">
              <a:buFont typeface="Wingdings" pitchFamily="2" charset="2"/>
              <a:buChar char="v"/>
            </a:pPr>
            <a:endParaRPr lang="en-US" sz="900" dirty="0" smtClean="0"/>
          </a:p>
          <a:p>
            <a:pPr marL="82296" indent="0" algn="just">
              <a:buNone/>
            </a:pPr>
            <a:r>
              <a:rPr lang="en-US" dirty="0" smtClean="0"/>
              <a:t>Quality </a:t>
            </a:r>
            <a:r>
              <a:rPr lang="en-US" dirty="0" smtClean="0"/>
              <a:t>Assurance:- NUC is doing this by accreditation exercises at regular intervals. This becomes absolutely important as new schools are coming on board (both private and public sectors). Quality assurance should be both internal and external. The internal quality assurance mechanisms must become</a:t>
            </a:r>
          </a:p>
          <a:p>
            <a:pPr>
              <a:buFont typeface="Wingdings" pitchFamily="2" charset="2"/>
              <a:buChar char="v"/>
            </a:pPr>
            <a:endParaRPr lang="en-US" dirty="0"/>
          </a:p>
        </p:txBody>
      </p:sp>
    </p:spTree>
    <p:extLst>
      <p:ext uri="{BB962C8B-B14F-4D97-AF65-F5344CB8AC3E}">
        <p14:creationId xmlns:p14="http://schemas.microsoft.com/office/powerpoint/2010/main" val="18730476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457200"/>
            <a:ext cx="7924800" cy="5668963"/>
          </a:xfrm>
        </p:spPr>
        <p:txBody>
          <a:bodyPr>
            <a:normAutofit/>
          </a:bodyPr>
          <a:lstStyle/>
          <a:p>
            <a:pPr marL="82296" indent="0" algn="just">
              <a:buNone/>
            </a:pPr>
            <a:r>
              <a:rPr lang="en-US" dirty="0" smtClean="0"/>
              <a:t>a part of the management and decision making schemes within the institution. Quality should be understood as both the achievement of the institution’s stated purposes and the ability to meet National and International quality standards. Quality Assurance is about evaluation and evaluation about power. It is easy to be tempted to define quality from a top-down position and it becomes intoxicating when TEIs do as they are told because they need to have a good report.</a:t>
            </a:r>
            <a:endParaRPr lang="en-US" dirty="0"/>
          </a:p>
        </p:txBody>
      </p:sp>
    </p:spTree>
    <p:extLst>
      <p:ext uri="{BB962C8B-B14F-4D97-AF65-F5344CB8AC3E}">
        <p14:creationId xmlns:p14="http://schemas.microsoft.com/office/powerpoint/2010/main" val="250644128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4635" y="3396343"/>
            <a:ext cx="8610600" cy="2971800"/>
          </a:xfrm>
        </p:spPr>
        <p:txBody>
          <a:bodyPr>
            <a:noAutofit/>
          </a:bodyPr>
          <a:lstStyle/>
          <a:p>
            <a:pPr marL="0" indent="0">
              <a:buNone/>
            </a:pPr>
            <a:endParaRPr lang="en-US" dirty="0" smtClean="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r>
              <a:rPr lang="en-US" dirty="0" smtClean="0"/>
              <a:t>                                     </a:t>
            </a:r>
            <a:endParaRPr lang="en-US" dirty="0"/>
          </a:p>
          <a:p>
            <a:pPr marL="0" indent="0">
              <a:buNone/>
            </a:pPr>
            <a:r>
              <a:rPr lang="en-US" dirty="0" smtClean="0"/>
              <a:t>                  </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a:p>
          <a:p>
            <a:pPr marL="0" indent="0">
              <a:buNone/>
            </a:pPr>
            <a:r>
              <a:rPr lang="en-US" dirty="0" smtClean="0"/>
              <a:t>                               </a:t>
            </a:r>
            <a:endParaRPr lang="en-US" dirty="0"/>
          </a:p>
        </p:txBody>
      </p:sp>
      <p:grpSp>
        <p:nvGrpSpPr>
          <p:cNvPr id="23" name="Group 22"/>
          <p:cNvGrpSpPr/>
          <p:nvPr/>
        </p:nvGrpSpPr>
        <p:grpSpPr>
          <a:xfrm>
            <a:off x="2373868" y="185057"/>
            <a:ext cx="4071134" cy="2894501"/>
            <a:chOff x="2373868" y="185057"/>
            <a:chExt cx="4071134" cy="2894501"/>
          </a:xfrm>
        </p:grpSpPr>
        <p:grpSp>
          <p:nvGrpSpPr>
            <p:cNvPr id="22" name="Group 21"/>
            <p:cNvGrpSpPr/>
            <p:nvPr/>
          </p:nvGrpSpPr>
          <p:grpSpPr>
            <a:xfrm>
              <a:off x="2667001" y="185057"/>
              <a:ext cx="3778001" cy="2545438"/>
              <a:chOff x="3028497" y="914400"/>
              <a:chExt cx="4114967" cy="3009415"/>
            </a:xfrm>
          </p:grpSpPr>
          <p:sp>
            <p:nvSpPr>
              <p:cNvPr id="4" name="Rectangle 3"/>
              <p:cNvSpPr/>
              <p:nvPr/>
            </p:nvSpPr>
            <p:spPr>
              <a:xfrm>
                <a:off x="3124200" y="914400"/>
                <a:ext cx="4019264" cy="2971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p:cNvCxnSpPr>
                <a:stCxn id="4" idx="0"/>
                <a:endCxn id="4" idx="2"/>
              </p:cNvCxnSpPr>
              <p:nvPr/>
            </p:nvCxnSpPr>
            <p:spPr>
              <a:xfrm>
                <a:off x="5133832" y="914400"/>
                <a:ext cx="0" cy="2971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a:stCxn id="4" idx="1"/>
                <a:endCxn id="4" idx="3"/>
              </p:cNvCxnSpPr>
              <p:nvPr/>
            </p:nvCxnSpPr>
            <p:spPr>
              <a:xfrm>
                <a:off x="3124200" y="2400300"/>
                <a:ext cx="4019264"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Up Arrow 8"/>
              <p:cNvSpPr/>
              <p:nvPr/>
            </p:nvSpPr>
            <p:spPr>
              <a:xfrm>
                <a:off x="3505200" y="1562100"/>
                <a:ext cx="304800" cy="1066800"/>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Up Arrow 9"/>
              <p:cNvSpPr/>
              <p:nvPr/>
            </p:nvSpPr>
            <p:spPr>
              <a:xfrm rot="5400000">
                <a:off x="4769037" y="2514600"/>
                <a:ext cx="304800" cy="1066800"/>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Up Arrow 11"/>
              <p:cNvSpPr/>
              <p:nvPr/>
            </p:nvSpPr>
            <p:spPr>
              <a:xfrm rot="2700000">
                <a:off x="4942539" y="1593964"/>
                <a:ext cx="382586" cy="1449386"/>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028497" y="915769"/>
                <a:ext cx="2286000" cy="646331"/>
              </a:xfrm>
              <a:prstGeom prst="rect">
                <a:avLst/>
              </a:prstGeom>
              <a:noFill/>
            </p:spPr>
            <p:txBody>
              <a:bodyPr wrap="square" rtlCol="0">
                <a:spAutoFit/>
              </a:bodyPr>
              <a:lstStyle/>
              <a:p>
                <a:r>
                  <a:rPr lang="en-US" dirty="0" smtClean="0"/>
                  <a:t>Doing the same </a:t>
                </a:r>
              </a:p>
              <a:p>
                <a:r>
                  <a:rPr lang="en-US" dirty="0" smtClean="0"/>
                  <a:t>but better</a:t>
                </a:r>
                <a:endParaRPr lang="en-US" dirty="0"/>
              </a:p>
            </p:txBody>
          </p:sp>
          <p:sp>
            <p:nvSpPr>
              <p:cNvPr id="14" name="TextBox 13"/>
              <p:cNvSpPr txBox="1"/>
              <p:nvPr/>
            </p:nvSpPr>
            <p:spPr>
              <a:xfrm>
                <a:off x="5269399" y="965880"/>
                <a:ext cx="1518942" cy="646331"/>
              </a:xfrm>
              <a:prstGeom prst="rect">
                <a:avLst/>
              </a:prstGeom>
              <a:noFill/>
            </p:spPr>
            <p:txBody>
              <a:bodyPr wrap="none" rtlCol="0">
                <a:spAutoFit/>
              </a:bodyPr>
              <a:lstStyle/>
              <a:p>
                <a:r>
                  <a:rPr lang="en-US" dirty="0" smtClean="0"/>
                  <a:t>Innovate  and </a:t>
                </a:r>
              </a:p>
              <a:p>
                <a:r>
                  <a:rPr lang="en-US" dirty="0" smtClean="0"/>
                  <a:t>improve</a:t>
                </a:r>
                <a:endParaRPr lang="en-US" dirty="0"/>
              </a:p>
            </p:txBody>
          </p:sp>
          <p:sp>
            <p:nvSpPr>
              <p:cNvPr id="15" name="TextBox 14"/>
              <p:cNvSpPr txBox="1"/>
              <p:nvPr/>
            </p:nvSpPr>
            <p:spPr>
              <a:xfrm>
                <a:off x="5376108" y="2504692"/>
                <a:ext cx="1553035" cy="1419123"/>
              </a:xfrm>
              <a:prstGeom prst="rect">
                <a:avLst/>
              </a:prstGeom>
              <a:noFill/>
            </p:spPr>
            <p:txBody>
              <a:bodyPr wrap="square" rtlCol="0">
                <a:spAutoFit/>
              </a:bodyPr>
              <a:lstStyle/>
              <a:p>
                <a:r>
                  <a:rPr lang="en-US" dirty="0" smtClean="0"/>
                  <a:t>Change: </a:t>
                </a:r>
              </a:p>
              <a:p>
                <a:r>
                  <a:rPr lang="en-US" dirty="0" smtClean="0"/>
                  <a:t>new issues</a:t>
                </a:r>
              </a:p>
              <a:p>
                <a:r>
                  <a:rPr lang="en-US" dirty="0" smtClean="0"/>
                  <a:t>New approaches</a:t>
                </a:r>
                <a:endParaRPr lang="en-US" dirty="0"/>
              </a:p>
            </p:txBody>
          </p:sp>
          <p:sp>
            <p:nvSpPr>
              <p:cNvPr id="19" name="TextBox 18"/>
              <p:cNvSpPr txBox="1"/>
              <p:nvPr/>
            </p:nvSpPr>
            <p:spPr>
              <a:xfrm>
                <a:off x="3111492" y="3428022"/>
                <a:ext cx="1967578" cy="436653"/>
              </a:xfrm>
              <a:prstGeom prst="rect">
                <a:avLst/>
              </a:prstGeom>
              <a:noFill/>
            </p:spPr>
            <p:txBody>
              <a:bodyPr wrap="none" rtlCol="0">
                <a:spAutoFit/>
              </a:bodyPr>
              <a:lstStyle/>
              <a:p>
                <a:r>
                  <a:rPr lang="en-US" dirty="0" smtClean="0"/>
                  <a:t>Current situation</a:t>
                </a:r>
                <a:endParaRPr lang="en-US" dirty="0"/>
              </a:p>
            </p:txBody>
          </p:sp>
        </p:grpSp>
        <p:sp>
          <p:nvSpPr>
            <p:cNvPr id="20" name="TextBox 19"/>
            <p:cNvSpPr txBox="1"/>
            <p:nvPr/>
          </p:nvSpPr>
          <p:spPr>
            <a:xfrm>
              <a:off x="3987279" y="2710226"/>
              <a:ext cx="1396921" cy="369332"/>
            </a:xfrm>
            <a:prstGeom prst="rect">
              <a:avLst/>
            </a:prstGeom>
            <a:noFill/>
          </p:spPr>
          <p:txBody>
            <a:bodyPr wrap="none" rtlCol="0">
              <a:spAutoFit/>
            </a:bodyPr>
            <a:lstStyle/>
            <a:p>
              <a:r>
                <a:rPr lang="en-US" dirty="0" smtClean="0"/>
                <a:t>INNOVATION</a:t>
              </a:r>
              <a:endParaRPr lang="en-US" dirty="0"/>
            </a:p>
          </p:txBody>
        </p:sp>
        <p:sp>
          <p:nvSpPr>
            <p:cNvPr id="21" name="TextBox 20"/>
            <p:cNvSpPr txBox="1"/>
            <p:nvPr/>
          </p:nvSpPr>
          <p:spPr>
            <a:xfrm rot="16200000">
              <a:off x="1736161" y="1247308"/>
              <a:ext cx="1644746" cy="369332"/>
            </a:xfrm>
            <a:prstGeom prst="rect">
              <a:avLst/>
            </a:prstGeom>
            <a:noFill/>
          </p:spPr>
          <p:txBody>
            <a:bodyPr wrap="none" rtlCol="0">
              <a:spAutoFit/>
            </a:bodyPr>
            <a:lstStyle/>
            <a:p>
              <a:r>
                <a:rPr lang="en-US" dirty="0" smtClean="0"/>
                <a:t>IMPROVEMENT</a:t>
              </a:r>
              <a:endParaRPr lang="en-US" dirty="0"/>
            </a:p>
          </p:txBody>
        </p:sp>
      </p:grpSp>
      <p:sp>
        <p:nvSpPr>
          <p:cNvPr id="24" name="TextBox 23"/>
          <p:cNvSpPr txBox="1"/>
          <p:nvPr/>
        </p:nvSpPr>
        <p:spPr>
          <a:xfrm>
            <a:off x="2275896" y="3135868"/>
            <a:ext cx="3810001" cy="369332"/>
          </a:xfrm>
          <a:prstGeom prst="rect">
            <a:avLst/>
          </a:prstGeom>
          <a:noFill/>
        </p:spPr>
        <p:txBody>
          <a:bodyPr wrap="square" rtlCol="0">
            <a:spAutoFit/>
          </a:bodyPr>
          <a:lstStyle/>
          <a:p>
            <a:r>
              <a:rPr lang="en-US" dirty="0" smtClean="0"/>
              <a:t>Diagram adapted from </a:t>
            </a:r>
            <a:r>
              <a:rPr lang="en-US" dirty="0" err="1" smtClean="0"/>
              <a:t>Yorke</a:t>
            </a:r>
            <a:r>
              <a:rPr lang="en-US" dirty="0" smtClean="0"/>
              <a:t>, 1994</a:t>
            </a:r>
            <a:endParaRPr lang="en-US" dirty="0"/>
          </a:p>
        </p:txBody>
      </p:sp>
      <p:sp>
        <p:nvSpPr>
          <p:cNvPr id="26" name="Rectangle 25"/>
          <p:cNvSpPr/>
          <p:nvPr/>
        </p:nvSpPr>
        <p:spPr>
          <a:xfrm>
            <a:off x="1066800" y="3810000"/>
            <a:ext cx="7543800" cy="1938992"/>
          </a:xfrm>
          <a:prstGeom prst="rect">
            <a:avLst/>
          </a:prstGeom>
        </p:spPr>
        <p:txBody>
          <a:bodyPr wrap="square">
            <a:spAutoFit/>
          </a:bodyPr>
          <a:lstStyle/>
          <a:p>
            <a:pPr algn="just"/>
            <a:r>
              <a:rPr lang="en-US" sz="2400" dirty="0"/>
              <a:t>There is need to develop institutional capacity for self regulation. This should be the aim for Quality Assurance </a:t>
            </a:r>
            <a:r>
              <a:rPr lang="en-US" sz="2400" dirty="0" smtClean="0"/>
              <a:t>i.e. </a:t>
            </a:r>
            <a:r>
              <a:rPr lang="en-US" sz="2400" dirty="0"/>
              <a:t>aim to promote  quality and help the institution to improve its operation as well as </a:t>
            </a:r>
            <a:r>
              <a:rPr lang="en-US" sz="2400" dirty="0" smtClean="0"/>
              <a:t>enable </a:t>
            </a:r>
            <a:r>
              <a:rPr lang="en-US" sz="2400" dirty="0"/>
              <a:t>the review of its operation and make any necessary </a:t>
            </a:r>
            <a:r>
              <a:rPr lang="en-US" sz="2400" dirty="0" smtClean="0"/>
              <a:t>change.</a:t>
            </a:r>
            <a:endParaRPr lang="en-US" sz="2400" dirty="0"/>
          </a:p>
        </p:txBody>
      </p:sp>
    </p:spTree>
    <p:extLst>
      <p:ext uri="{BB962C8B-B14F-4D97-AF65-F5344CB8AC3E}">
        <p14:creationId xmlns:p14="http://schemas.microsoft.com/office/powerpoint/2010/main" val="2993539275"/>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dirty="0">
                <a:effectLst/>
                <a:latin typeface="Amethyst Bold" pitchFamily="2" charset="0"/>
              </a:rPr>
              <a:t>Future </a:t>
            </a:r>
            <a:r>
              <a:rPr lang="en-GB" dirty="0" smtClean="0">
                <a:effectLst/>
                <a:latin typeface="Amethyst Bold" pitchFamily="2" charset="0"/>
              </a:rPr>
              <a:t>Expectations</a:t>
            </a:r>
            <a:r>
              <a:rPr lang="en-US" dirty="0">
                <a:effectLst/>
              </a:rPr>
              <a:t/>
            </a:r>
            <a:br>
              <a:rPr lang="en-US" dirty="0">
                <a:effectLst/>
              </a:rPr>
            </a:br>
            <a:endParaRPr lang="en-US" dirty="0"/>
          </a:p>
        </p:txBody>
      </p:sp>
      <p:sp>
        <p:nvSpPr>
          <p:cNvPr id="3" name="Content Placeholder 2"/>
          <p:cNvSpPr>
            <a:spLocks noGrp="1"/>
          </p:cNvSpPr>
          <p:nvPr>
            <p:ph idx="1"/>
          </p:nvPr>
        </p:nvSpPr>
        <p:spPr>
          <a:xfrm>
            <a:off x="533400" y="1066800"/>
            <a:ext cx="8400288" cy="5562600"/>
          </a:xfrm>
        </p:spPr>
        <p:txBody>
          <a:bodyPr>
            <a:normAutofit/>
          </a:bodyPr>
          <a:lstStyle/>
          <a:p>
            <a:pPr lvl="0" algn="just">
              <a:buFont typeface="Wingdings" pitchFamily="2" charset="2"/>
              <a:buChar char="q"/>
            </a:pPr>
            <a:r>
              <a:rPr lang="en-GB" dirty="0"/>
              <a:t>Better access to tertiary education – more institutions, distance learning programmes, increased funding opportunities</a:t>
            </a:r>
            <a:r>
              <a:rPr lang="en-GB" dirty="0" smtClean="0"/>
              <a:t>.</a:t>
            </a:r>
          </a:p>
          <a:p>
            <a:pPr lvl="0" algn="just">
              <a:buFont typeface="Wingdings" pitchFamily="2" charset="2"/>
              <a:buChar char="q"/>
            </a:pPr>
            <a:endParaRPr lang="en-US" sz="800" dirty="0"/>
          </a:p>
          <a:p>
            <a:pPr lvl="0" algn="just">
              <a:buFont typeface="Wingdings" pitchFamily="2" charset="2"/>
              <a:buChar char="q"/>
            </a:pPr>
            <a:r>
              <a:rPr lang="en-GB" dirty="0"/>
              <a:t>Well trained graduates with entrepreneurial skills, improved (&lt; 70%) job opportunities, reduced crime rate</a:t>
            </a:r>
            <a:r>
              <a:rPr lang="en-GB" dirty="0" smtClean="0"/>
              <a:t>.</a:t>
            </a:r>
          </a:p>
          <a:p>
            <a:pPr lvl="0" algn="just">
              <a:buFont typeface="Wingdings" pitchFamily="2" charset="2"/>
              <a:buChar char="q"/>
            </a:pPr>
            <a:endParaRPr lang="en-US" sz="800" dirty="0"/>
          </a:p>
          <a:p>
            <a:pPr lvl="0" algn="just">
              <a:buFont typeface="Wingdings" pitchFamily="2" charset="2"/>
              <a:buChar char="q"/>
            </a:pPr>
            <a:r>
              <a:rPr lang="en-GB" dirty="0"/>
              <a:t>Growth in national economy due to improved skills, industrial growth due to improved R &amp; D, enhanced public/private sector partnership</a:t>
            </a:r>
            <a:r>
              <a:rPr lang="en-GB" dirty="0" smtClean="0"/>
              <a:t>.</a:t>
            </a:r>
            <a:endParaRPr lang="en-US" dirty="0"/>
          </a:p>
        </p:txBody>
      </p:sp>
    </p:spTree>
    <p:extLst>
      <p:ext uri="{BB962C8B-B14F-4D97-AF65-F5344CB8AC3E}">
        <p14:creationId xmlns:p14="http://schemas.microsoft.com/office/powerpoint/2010/main" val="4666750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ffectLst/>
                <a:latin typeface="Amethyst Bold" pitchFamily="2" charset="0"/>
              </a:rPr>
              <a:t>Future </a:t>
            </a:r>
            <a:r>
              <a:rPr lang="en-GB" dirty="0" smtClean="0">
                <a:effectLst/>
                <a:latin typeface="Amethyst Bold" pitchFamily="2" charset="0"/>
              </a:rPr>
              <a:t>Expectations Contd.</a:t>
            </a:r>
            <a:endParaRPr lang="en-US" dirty="0"/>
          </a:p>
        </p:txBody>
      </p:sp>
      <p:sp>
        <p:nvSpPr>
          <p:cNvPr id="3" name="Content Placeholder 2"/>
          <p:cNvSpPr>
            <a:spLocks noGrp="1"/>
          </p:cNvSpPr>
          <p:nvPr>
            <p:ph idx="1"/>
          </p:nvPr>
        </p:nvSpPr>
        <p:spPr/>
        <p:txBody>
          <a:bodyPr/>
          <a:lstStyle/>
          <a:p>
            <a:pPr lvl="0" algn="just">
              <a:buFont typeface="Wingdings" pitchFamily="2" charset="2"/>
              <a:buChar char="q"/>
            </a:pPr>
            <a:r>
              <a:rPr lang="en-GB" dirty="0"/>
              <a:t>Improved health and social amenities – well trained medical personnel, improved medical care and facilities, provision of constant power, water etc</a:t>
            </a:r>
            <a:r>
              <a:rPr lang="en-GB" dirty="0" smtClean="0"/>
              <a:t>.</a:t>
            </a:r>
          </a:p>
          <a:p>
            <a:pPr lvl="0" algn="just">
              <a:buFont typeface="Wingdings" pitchFamily="2" charset="2"/>
              <a:buChar char="q"/>
            </a:pPr>
            <a:endParaRPr lang="en-US" sz="800" dirty="0"/>
          </a:p>
          <a:p>
            <a:pPr lvl="0" algn="just">
              <a:buFont typeface="Wingdings" pitchFamily="2" charset="2"/>
              <a:buChar char="q"/>
            </a:pPr>
            <a:r>
              <a:rPr lang="en-GB" dirty="0"/>
              <a:t>Food for all due to improved agricultural practices leading to diversified economy. </a:t>
            </a:r>
            <a:endParaRPr lang="en-US" dirty="0"/>
          </a:p>
          <a:p>
            <a:endParaRPr lang="en-US" dirty="0"/>
          </a:p>
          <a:p>
            <a:endParaRPr lang="en-US" dirty="0"/>
          </a:p>
        </p:txBody>
      </p:sp>
    </p:spTree>
    <p:extLst>
      <p:ext uri="{BB962C8B-B14F-4D97-AF65-F5344CB8AC3E}">
        <p14:creationId xmlns:p14="http://schemas.microsoft.com/office/powerpoint/2010/main" val="24832402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295400"/>
            <a:ext cx="7498080" cy="3733800"/>
          </a:xfrm>
        </p:spPr>
        <p:txBody>
          <a:bodyPr/>
          <a:lstStyle/>
          <a:p>
            <a:pPr algn="ctr"/>
            <a:r>
              <a:rPr lang="en-US" sz="9600" dirty="0" smtClean="0">
                <a:latin typeface="Bodoni MT Black" pitchFamily="18" charset="0"/>
              </a:rPr>
              <a:t>Thank You</a:t>
            </a:r>
            <a:endParaRPr lang="en-US" dirty="0">
              <a:latin typeface="Bodoni MT Black" pitchFamily="18" charset="0"/>
            </a:endParaRPr>
          </a:p>
        </p:txBody>
      </p:sp>
    </p:spTree>
    <p:extLst>
      <p:ext uri="{BB962C8B-B14F-4D97-AF65-F5344CB8AC3E}">
        <p14:creationId xmlns:p14="http://schemas.microsoft.com/office/powerpoint/2010/main" val="3897390335"/>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28600" y="228600"/>
            <a:ext cx="8686800" cy="6477000"/>
          </a:xfrm>
        </p:spPr>
        <p:txBody>
          <a:bodyPr/>
          <a:lstStyle/>
          <a:p>
            <a:pPr marL="0" indent="0">
              <a:buNone/>
            </a:pPr>
            <a:endParaRPr lang="en-US" dirty="0" smtClean="0"/>
          </a:p>
          <a:p>
            <a:pPr marL="0" indent="0">
              <a:buNone/>
            </a:pPr>
            <a:r>
              <a:rPr lang="en-US" dirty="0" smtClean="0"/>
              <a:t>             </a:t>
            </a:r>
            <a:r>
              <a:rPr lang="en-US" dirty="0" smtClean="0">
                <a:latin typeface="Eras Bold ITC" pitchFamily="34" charset="0"/>
              </a:rPr>
              <a:t>Presented</a:t>
            </a:r>
          </a:p>
          <a:p>
            <a:pPr marL="0" indent="0">
              <a:buNone/>
            </a:pPr>
            <a:endParaRPr lang="en-US" dirty="0"/>
          </a:p>
          <a:p>
            <a:pPr marL="0" indent="0">
              <a:buNone/>
            </a:pPr>
            <a:r>
              <a:rPr lang="en-US" dirty="0" smtClean="0"/>
              <a:t>                                 </a:t>
            </a:r>
          </a:p>
          <a:p>
            <a:pPr marL="0" indent="0" algn="ctr">
              <a:buNone/>
            </a:pPr>
            <a:r>
              <a:rPr lang="en-US" dirty="0" smtClean="0">
                <a:latin typeface="Eras Bold ITC" pitchFamily="34" charset="0"/>
              </a:rPr>
              <a:t>By</a:t>
            </a:r>
          </a:p>
          <a:p>
            <a:pPr marL="0" indent="0" algn="ctr">
              <a:buNone/>
            </a:pPr>
            <a:endParaRPr lang="en-US" dirty="0"/>
          </a:p>
          <a:p>
            <a:pPr marL="0" indent="0" algn="ctr">
              <a:buNone/>
            </a:pPr>
            <a:endParaRPr lang="en-US" dirty="0"/>
          </a:p>
          <a:p>
            <a:pPr marL="0" indent="0" algn="ctr">
              <a:buNone/>
            </a:pPr>
            <a:r>
              <a:rPr lang="en-US" sz="3600" dirty="0" smtClean="0">
                <a:latin typeface="Amethyst Bold" pitchFamily="2" charset="0"/>
              </a:rPr>
              <a:t>Professor </a:t>
            </a:r>
            <a:r>
              <a:rPr lang="en-US" sz="3600" dirty="0">
                <a:latin typeface="Amethyst Bold" pitchFamily="2" charset="0"/>
              </a:rPr>
              <a:t>Isaac </a:t>
            </a:r>
            <a:r>
              <a:rPr lang="en-US" sz="3600" dirty="0" smtClean="0">
                <a:latin typeface="Amethyst Bold" pitchFamily="2" charset="0"/>
              </a:rPr>
              <a:t>.U</a:t>
            </a:r>
            <a:r>
              <a:rPr lang="en-US" sz="3600" dirty="0">
                <a:latin typeface="Amethyst Bold" pitchFamily="2" charset="0"/>
              </a:rPr>
              <a:t>. </a:t>
            </a:r>
            <a:r>
              <a:rPr lang="en-US" sz="3600" dirty="0" err="1">
                <a:latin typeface="Amethyst Bold" pitchFamily="2" charset="0"/>
              </a:rPr>
              <a:t>Asuzu</a:t>
            </a:r>
            <a:r>
              <a:rPr lang="en-US" sz="3600" dirty="0">
                <a:latin typeface="Amethyst Bold" pitchFamily="2" charset="0"/>
              </a:rPr>
              <a:t> </a:t>
            </a:r>
            <a:r>
              <a:rPr lang="en-US" sz="3600" baseline="-25000" dirty="0">
                <a:latin typeface="Amethyst Bold" pitchFamily="2" charset="0"/>
              </a:rPr>
              <a:t>(</a:t>
            </a:r>
            <a:r>
              <a:rPr lang="en-US" sz="3600" baseline="-25000" dirty="0" err="1">
                <a:latin typeface="Amethyst Bold" pitchFamily="2" charset="0"/>
              </a:rPr>
              <a:t>DVM,Ph.D</a:t>
            </a:r>
            <a:r>
              <a:rPr lang="en-US" sz="3600" baseline="-25000" dirty="0">
                <a:latin typeface="Amethyst Bold" pitchFamily="2" charset="0"/>
              </a:rPr>
              <a:t>, </a:t>
            </a:r>
            <a:r>
              <a:rPr lang="en-US" sz="3600" baseline="-25000" dirty="0" smtClean="0">
                <a:latin typeface="Amethyst Bold" pitchFamily="2" charset="0"/>
              </a:rPr>
              <a:t>FCVSN)</a:t>
            </a:r>
          </a:p>
          <a:p>
            <a:pPr marL="0" indent="0" algn="ctr">
              <a:buNone/>
            </a:pPr>
            <a:r>
              <a:rPr lang="en-US" sz="3600" dirty="0" smtClean="0">
                <a:latin typeface="Amethyst Bold" pitchFamily="2" charset="0"/>
              </a:rPr>
              <a:t>Vice-Chancellor </a:t>
            </a:r>
          </a:p>
          <a:p>
            <a:pPr marL="0" indent="0" algn="ctr">
              <a:buNone/>
            </a:pPr>
            <a:r>
              <a:rPr lang="en-US" sz="3600" dirty="0" smtClean="0">
                <a:latin typeface="Amethyst Bold" pitchFamily="2" charset="0"/>
              </a:rPr>
              <a:t>Federal University </a:t>
            </a:r>
            <a:r>
              <a:rPr lang="en-US" sz="3600" dirty="0" err="1" smtClean="0">
                <a:latin typeface="Amethyst Bold" pitchFamily="2" charset="0"/>
              </a:rPr>
              <a:t>Oye-Ekiti</a:t>
            </a:r>
            <a:endParaRPr lang="en-US" sz="3600" dirty="0">
              <a:latin typeface="Amethyst Bold" pitchFamily="2" charset="0"/>
            </a:endParaRPr>
          </a:p>
          <a:p>
            <a:pPr marL="0" indent="0" algn="ctr">
              <a:buNone/>
            </a:pPr>
            <a:endParaRPr lang="en-US" dirty="0" smtClean="0"/>
          </a:p>
          <a:p>
            <a:pPr marL="0" indent="0" algn="ctr">
              <a:buNone/>
            </a:pPr>
            <a:endParaRPr lang="en-US" dirty="0"/>
          </a:p>
        </p:txBody>
      </p:sp>
    </p:spTree>
    <p:extLst>
      <p:ext uri="{BB962C8B-B14F-4D97-AF65-F5344CB8AC3E}">
        <p14:creationId xmlns:p14="http://schemas.microsoft.com/office/powerpoint/2010/main" val="2898204602"/>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1771"/>
            <a:ext cx="7498080" cy="868362"/>
          </a:xfrm>
        </p:spPr>
        <p:txBody>
          <a:bodyPr>
            <a:normAutofit fontScale="90000"/>
          </a:bodyPr>
          <a:lstStyle/>
          <a:p>
            <a:pPr lvl="0"/>
            <a:r>
              <a:rPr lang="en-GB" dirty="0" smtClean="0">
                <a:effectLst/>
              </a:rPr>
              <a:t/>
            </a:r>
            <a:br>
              <a:rPr lang="en-GB" dirty="0" smtClean="0">
                <a:effectLst/>
              </a:rPr>
            </a:br>
            <a:r>
              <a:rPr lang="en-GB" b="1" dirty="0" smtClean="0">
                <a:effectLst/>
                <a:latin typeface="Amethyst Bold" pitchFamily="2" charset="0"/>
              </a:rPr>
              <a:t>Introduction</a:t>
            </a:r>
            <a:r>
              <a:rPr lang="en-US" dirty="0">
                <a:effectLst/>
                <a:latin typeface="Amethyst Bold" pitchFamily="2" charset="0"/>
              </a:rPr>
              <a:t/>
            </a:r>
            <a:br>
              <a:rPr lang="en-US" dirty="0">
                <a:effectLst/>
                <a:latin typeface="Amethyst Bold" pitchFamily="2" charset="0"/>
              </a:rPr>
            </a:br>
            <a:endParaRPr lang="en-US" dirty="0">
              <a:latin typeface="Amethyst Bold" pitchFamily="2" charset="0"/>
            </a:endParaRPr>
          </a:p>
        </p:txBody>
      </p:sp>
      <p:sp>
        <p:nvSpPr>
          <p:cNvPr id="3" name="Content Placeholder 2"/>
          <p:cNvSpPr>
            <a:spLocks noGrp="1"/>
          </p:cNvSpPr>
          <p:nvPr>
            <p:ph idx="1"/>
          </p:nvPr>
        </p:nvSpPr>
        <p:spPr>
          <a:xfrm>
            <a:off x="457200" y="914400"/>
            <a:ext cx="8476488" cy="5715000"/>
          </a:xfrm>
        </p:spPr>
        <p:txBody>
          <a:bodyPr>
            <a:normAutofit fontScale="25000" lnSpcReduction="20000"/>
          </a:bodyPr>
          <a:lstStyle/>
          <a:p>
            <a:pPr lvl="0" algn="just"/>
            <a:r>
              <a:rPr lang="en-GB" sz="12800" dirty="0"/>
              <a:t>Tertiary Education is defined as the education offered after secondary level at a University, Polytechnic, specialized institutions, open university and any other institutions to provide training that will lead to the award of diploma and degree qualifications. </a:t>
            </a:r>
            <a:endParaRPr lang="en-GB" sz="12800" dirty="0" smtClean="0"/>
          </a:p>
          <a:p>
            <a:pPr lvl="0" algn="just"/>
            <a:endParaRPr lang="en-US" dirty="0"/>
          </a:p>
          <a:p>
            <a:pPr lvl="0" algn="just"/>
            <a:r>
              <a:rPr lang="en-GB" sz="12800" dirty="0"/>
              <a:t>Tertiary institutions provide the platform for training people in all spheres of human endeavour such as the humanities, science and technology, which are the driving forces of development</a:t>
            </a:r>
            <a:r>
              <a:rPr lang="en-GB" sz="12800" dirty="0" smtClean="0"/>
              <a:t>.</a:t>
            </a:r>
          </a:p>
          <a:p>
            <a:pPr lvl="0" algn="just"/>
            <a:endParaRPr lang="en-US" dirty="0"/>
          </a:p>
          <a:p>
            <a:pPr lvl="0" algn="just"/>
            <a:r>
              <a:rPr lang="en-GB" sz="12800" dirty="0"/>
              <a:t>The quality of tertiary education of a nation determines its technological advancement and national transformation.</a:t>
            </a:r>
            <a:endParaRPr lang="en-US" sz="12800" dirty="0"/>
          </a:p>
          <a:p>
            <a:endParaRPr lang="en-US" dirty="0"/>
          </a:p>
        </p:txBody>
      </p:sp>
    </p:spTree>
    <p:extLst>
      <p:ext uri="{BB962C8B-B14F-4D97-AF65-F5344CB8AC3E}">
        <p14:creationId xmlns:p14="http://schemas.microsoft.com/office/powerpoint/2010/main" val="30205553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Amethyst Bold" pitchFamily="2" charset="0"/>
              </a:rPr>
              <a:t>Main Social Forces That Have Influence On Tertiary Education</a:t>
            </a:r>
            <a:endParaRPr lang="en-US" sz="3600" b="1" dirty="0">
              <a:latin typeface="Amethyst Bold" pitchFamily="2" charset="0"/>
            </a:endParaRPr>
          </a:p>
        </p:txBody>
      </p:sp>
      <p:sp>
        <p:nvSpPr>
          <p:cNvPr id="3" name="Content Placeholder 2"/>
          <p:cNvSpPr>
            <a:spLocks noGrp="1"/>
          </p:cNvSpPr>
          <p:nvPr>
            <p:ph idx="1"/>
          </p:nvPr>
        </p:nvSpPr>
        <p:spPr>
          <a:xfrm>
            <a:off x="457200" y="1828800"/>
            <a:ext cx="8229600" cy="4800600"/>
          </a:xfrm>
        </p:spPr>
        <p:txBody>
          <a:bodyPr>
            <a:normAutofit lnSpcReduction="10000"/>
          </a:bodyPr>
          <a:lstStyle/>
          <a:p>
            <a:pPr algn="just"/>
            <a:r>
              <a:rPr lang="en-US" dirty="0" smtClean="0"/>
              <a:t>Growing need for highly skilled and educated workers.</a:t>
            </a:r>
          </a:p>
          <a:p>
            <a:pPr algn="just"/>
            <a:endParaRPr lang="en-US" sz="800" dirty="0" smtClean="0"/>
          </a:p>
          <a:p>
            <a:pPr algn="just"/>
            <a:r>
              <a:rPr lang="en-US" dirty="0" smtClean="0"/>
              <a:t>Widespread view of the link between educated manpower and economic development.</a:t>
            </a:r>
          </a:p>
          <a:p>
            <a:pPr algn="just"/>
            <a:endParaRPr lang="en-US" sz="900" dirty="0" smtClean="0"/>
          </a:p>
          <a:p>
            <a:pPr algn="just"/>
            <a:r>
              <a:rPr lang="en-US" dirty="0" smtClean="0"/>
              <a:t>Increasing links to the international system, with mobility and outsourcing becoming important factors in the perceived attractiveness of higher education.</a:t>
            </a:r>
            <a:endParaRPr lang="en-US" dirty="0"/>
          </a:p>
        </p:txBody>
      </p:sp>
    </p:spTree>
    <p:extLst>
      <p:ext uri="{BB962C8B-B14F-4D97-AF65-F5344CB8AC3E}">
        <p14:creationId xmlns:p14="http://schemas.microsoft.com/office/powerpoint/2010/main" val="243526866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Amethyst Bold" pitchFamily="2" charset="0"/>
              </a:rPr>
              <a:t>Trends In Tertiary Education</a:t>
            </a:r>
            <a:endParaRPr lang="en-US" b="1" dirty="0">
              <a:latin typeface="Amethyst Bold" pitchFamily="2" charset="0"/>
            </a:endParaRPr>
          </a:p>
        </p:txBody>
      </p:sp>
      <p:sp>
        <p:nvSpPr>
          <p:cNvPr id="3" name="Content Placeholder 2"/>
          <p:cNvSpPr>
            <a:spLocks noGrp="1"/>
          </p:cNvSpPr>
          <p:nvPr>
            <p:ph idx="1"/>
          </p:nvPr>
        </p:nvSpPr>
        <p:spPr>
          <a:xfrm>
            <a:off x="457200" y="1676400"/>
            <a:ext cx="8229600" cy="4572000"/>
          </a:xfrm>
        </p:spPr>
        <p:txBody>
          <a:bodyPr>
            <a:normAutofit lnSpcReduction="10000"/>
          </a:bodyPr>
          <a:lstStyle/>
          <a:p>
            <a:pPr algn="just">
              <a:buFont typeface="Wingdings" pitchFamily="2" charset="2"/>
              <a:buChar char="Ø"/>
            </a:pPr>
            <a:r>
              <a:rPr lang="en-US" dirty="0" smtClean="0"/>
              <a:t>Expansion of the system:- Student population doubled between 1991 and 2004 from 68 million to 132 million.</a:t>
            </a:r>
          </a:p>
          <a:p>
            <a:pPr algn="just">
              <a:buFont typeface="Wingdings" pitchFamily="2" charset="2"/>
              <a:buChar char="Ø"/>
            </a:pPr>
            <a:endParaRPr lang="en-US" sz="900" dirty="0" smtClean="0"/>
          </a:p>
          <a:p>
            <a:pPr algn="just">
              <a:buFont typeface="Wingdings" pitchFamily="2" charset="2"/>
              <a:buChar char="Ø"/>
            </a:pPr>
            <a:r>
              <a:rPr lang="en-US" dirty="0" smtClean="0"/>
              <a:t>Diversification of provision:- To meet increasing diverse needs of </a:t>
            </a:r>
            <a:r>
              <a:rPr lang="en-US" dirty="0" err="1" smtClean="0"/>
              <a:t>labour</a:t>
            </a:r>
            <a:r>
              <a:rPr lang="en-US" dirty="0" smtClean="0"/>
              <a:t> market and also to increase </a:t>
            </a:r>
            <a:r>
              <a:rPr lang="en-US" dirty="0" smtClean="0"/>
              <a:t>access </a:t>
            </a:r>
            <a:r>
              <a:rPr lang="en-US" dirty="0" smtClean="0"/>
              <a:t>to tertiary education as a way to educate larger proportion of students at lower cost through introduction of short term </a:t>
            </a:r>
            <a:r>
              <a:rPr lang="en-US" dirty="0" err="1" smtClean="0"/>
              <a:t>programmes</a:t>
            </a:r>
            <a:r>
              <a:rPr lang="en-US" dirty="0" smtClean="0"/>
              <a:t>.</a:t>
            </a:r>
          </a:p>
          <a:p>
            <a:pPr marL="0" indent="0">
              <a:buNone/>
            </a:pPr>
            <a:endParaRPr lang="en-US" dirty="0"/>
          </a:p>
        </p:txBody>
      </p:sp>
    </p:spTree>
    <p:extLst>
      <p:ext uri="{BB962C8B-B14F-4D97-AF65-F5344CB8AC3E}">
        <p14:creationId xmlns:p14="http://schemas.microsoft.com/office/powerpoint/2010/main" val="146780704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5314"/>
            <a:ext cx="7790688" cy="715962"/>
          </a:xfrm>
        </p:spPr>
        <p:txBody>
          <a:bodyPr>
            <a:normAutofit/>
          </a:bodyPr>
          <a:lstStyle/>
          <a:p>
            <a:r>
              <a:rPr lang="en-US" sz="2800" b="1" dirty="0">
                <a:latin typeface="Amethyst Bold" pitchFamily="2" charset="0"/>
              </a:rPr>
              <a:t>Trends In Tertiary </a:t>
            </a:r>
            <a:r>
              <a:rPr lang="en-US" sz="2800" b="1" dirty="0" smtClean="0">
                <a:latin typeface="Amethyst Bold" pitchFamily="2" charset="0"/>
              </a:rPr>
              <a:t>Education Contd.</a:t>
            </a:r>
            <a:endParaRPr lang="en-US" sz="2800" dirty="0"/>
          </a:p>
        </p:txBody>
      </p:sp>
      <p:sp>
        <p:nvSpPr>
          <p:cNvPr id="3" name="Content Placeholder 2"/>
          <p:cNvSpPr>
            <a:spLocks noGrp="1"/>
          </p:cNvSpPr>
          <p:nvPr>
            <p:ph idx="1"/>
          </p:nvPr>
        </p:nvSpPr>
        <p:spPr>
          <a:xfrm>
            <a:off x="609600" y="914400"/>
            <a:ext cx="8324088" cy="5334000"/>
          </a:xfrm>
        </p:spPr>
        <p:txBody>
          <a:bodyPr>
            <a:normAutofit fontScale="92500" lnSpcReduction="20000"/>
          </a:bodyPr>
          <a:lstStyle/>
          <a:p>
            <a:pPr algn="just">
              <a:buFont typeface="Wingdings" pitchFamily="2" charset="2"/>
              <a:buChar char="Ø"/>
            </a:pPr>
            <a:r>
              <a:rPr lang="en-US" dirty="0" smtClean="0"/>
              <a:t>Emergence of private universities. </a:t>
            </a:r>
          </a:p>
          <a:p>
            <a:pPr algn="just">
              <a:buFont typeface="Wingdings" pitchFamily="2" charset="2"/>
              <a:buChar char="Ø"/>
            </a:pPr>
            <a:endParaRPr lang="en-US" sz="900" dirty="0" smtClean="0"/>
          </a:p>
          <a:p>
            <a:pPr algn="just">
              <a:buFont typeface="Wingdings" pitchFamily="2" charset="2"/>
              <a:buChar char="Ø"/>
            </a:pPr>
            <a:r>
              <a:rPr lang="en-US" dirty="0" smtClean="0"/>
              <a:t>More flexible modes of teaching are emerging:- Distance learning, online delivery of standard courses in face-to-face </a:t>
            </a:r>
            <a:r>
              <a:rPr lang="en-US" dirty="0" err="1" smtClean="0"/>
              <a:t>programmes</a:t>
            </a:r>
            <a:r>
              <a:rPr lang="en-US" dirty="0" smtClean="0"/>
              <a:t>, part-time courses and module based curricula, continuing education and non-degree courses.</a:t>
            </a:r>
          </a:p>
          <a:p>
            <a:pPr algn="just">
              <a:buFont typeface="Wingdings" pitchFamily="2" charset="2"/>
              <a:buChar char="Ø"/>
            </a:pPr>
            <a:endParaRPr lang="en-US" sz="900" dirty="0" smtClean="0"/>
          </a:p>
          <a:p>
            <a:pPr algn="just">
              <a:buFont typeface="Wingdings" pitchFamily="2" charset="2"/>
              <a:buChar char="Ø"/>
            </a:pPr>
            <a:r>
              <a:rPr lang="en-US" dirty="0" smtClean="0"/>
              <a:t>More heterogeneous student bodies:- age, gender, qualifications, cultural, financial background etc.</a:t>
            </a:r>
          </a:p>
          <a:p>
            <a:pPr algn="just">
              <a:buFont typeface="Wingdings" pitchFamily="2" charset="2"/>
              <a:buChar char="Ø"/>
            </a:pPr>
            <a:endParaRPr lang="en-US" sz="900" dirty="0" smtClean="0"/>
          </a:p>
          <a:p>
            <a:pPr algn="just">
              <a:buFont typeface="Wingdings" pitchFamily="2" charset="2"/>
              <a:buChar char="Ø"/>
            </a:pPr>
            <a:r>
              <a:rPr lang="en-US" dirty="0" smtClean="0"/>
              <a:t>New funding arrangements:- Government saddled with providing for different sectors(health, environment, primary and </a:t>
            </a:r>
            <a:endParaRPr lang="en-US" dirty="0"/>
          </a:p>
        </p:txBody>
      </p:sp>
    </p:spTree>
    <p:extLst>
      <p:ext uri="{BB962C8B-B14F-4D97-AF65-F5344CB8AC3E}">
        <p14:creationId xmlns:p14="http://schemas.microsoft.com/office/powerpoint/2010/main" val="2980038317"/>
      </p:ext>
    </p:extLst>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28600"/>
            <a:ext cx="7498080" cy="1143000"/>
          </a:xfrm>
        </p:spPr>
        <p:txBody>
          <a:bodyPr>
            <a:noAutofit/>
          </a:bodyPr>
          <a:lstStyle/>
          <a:p>
            <a:r>
              <a:rPr lang="en-US" sz="3200" b="1" dirty="0">
                <a:latin typeface="Amethyst Bold" pitchFamily="2" charset="0"/>
              </a:rPr>
              <a:t>Trends In Tertiary Education Contd.</a:t>
            </a:r>
            <a:endParaRPr lang="en-US" sz="3200" dirty="0"/>
          </a:p>
        </p:txBody>
      </p:sp>
      <p:sp>
        <p:nvSpPr>
          <p:cNvPr id="3" name="Content Placeholder 2"/>
          <p:cNvSpPr>
            <a:spLocks noGrp="1"/>
          </p:cNvSpPr>
          <p:nvPr>
            <p:ph idx="1"/>
          </p:nvPr>
        </p:nvSpPr>
        <p:spPr>
          <a:xfrm>
            <a:off x="685800" y="914400"/>
            <a:ext cx="8247888" cy="5791200"/>
          </a:xfrm>
        </p:spPr>
        <p:txBody>
          <a:bodyPr>
            <a:normAutofit fontScale="70000" lnSpcReduction="20000"/>
          </a:bodyPr>
          <a:lstStyle/>
          <a:p>
            <a:pPr marL="0" indent="0" algn="just">
              <a:buNone/>
            </a:pPr>
            <a:r>
              <a:rPr lang="en-US" sz="4600" dirty="0" smtClean="0"/>
              <a:t>     </a:t>
            </a:r>
            <a:r>
              <a:rPr lang="en-US" sz="4300" dirty="0" smtClean="0"/>
              <a:t>secondary education etc.) given rise to                                  prioritization of allocations. Note: increased                        public/private partnerships advocated.</a:t>
            </a:r>
            <a:r>
              <a:rPr lang="en-US" dirty="0" smtClean="0"/>
              <a:t>   </a:t>
            </a:r>
          </a:p>
          <a:p>
            <a:pPr marL="0" indent="0" algn="just">
              <a:buNone/>
            </a:pPr>
            <a:r>
              <a:rPr lang="en-US" dirty="0" smtClean="0"/>
              <a:t>                   </a:t>
            </a:r>
          </a:p>
          <a:p>
            <a:pPr algn="just">
              <a:buFont typeface="Wingdings" pitchFamily="2" charset="2"/>
              <a:buChar char="Ø"/>
            </a:pPr>
            <a:r>
              <a:rPr lang="en-US" sz="3800" dirty="0" smtClean="0"/>
              <a:t>New forms of Institutional governance:- Governing Councils to increase capacity of the institution to take into consideration internal and external stakeholder needs, develop new partnerships and find new sources of income, to enhance the prestige of the institution (web ranking </a:t>
            </a:r>
            <a:r>
              <a:rPr lang="en-US" sz="3800" dirty="0" err="1" smtClean="0"/>
              <a:t>etc</a:t>
            </a:r>
            <a:r>
              <a:rPr lang="en-US" sz="3800" dirty="0" smtClean="0"/>
              <a:t>) and to be able to compete globally.</a:t>
            </a:r>
          </a:p>
          <a:p>
            <a:pPr algn="just">
              <a:buFont typeface="Wingdings" pitchFamily="2" charset="2"/>
              <a:buChar char="Ø"/>
            </a:pPr>
            <a:endParaRPr lang="en-US" sz="900" dirty="0" smtClean="0"/>
          </a:p>
          <a:p>
            <a:pPr algn="just">
              <a:buFont typeface="Wingdings" pitchFamily="2" charset="2"/>
              <a:buChar char="Ø"/>
            </a:pPr>
            <a:endParaRPr lang="en-US" sz="900" dirty="0" smtClean="0"/>
          </a:p>
          <a:p>
            <a:pPr algn="just">
              <a:buFont typeface="Wingdings" pitchFamily="2" charset="2"/>
              <a:buChar char="Ø"/>
            </a:pPr>
            <a:r>
              <a:rPr lang="en-US" sz="4100" dirty="0" smtClean="0"/>
              <a:t>Global networking, mobility and collaboration:- Internationalization which leads to mobility of academics, students and professionals giving rise to internationalization of curricula. </a:t>
            </a:r>
            <a:endParaRPr lang="en-US" sz="4100" dirty="0"/>
          </a:p>
        </p:txBody>
      </p:sp>
    </p:spTree>
    <p:extLst>
      <p:ext uri="{BB962C8B-B14F-4D97-AF65-F5344CB8AC3E}">
        <p14:creationId xmlns:p14="http://schemas.microsoft.com/office/powerpoint/2010/main" val="3502693807"/>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498080" cy="1143000"/>
          </a:xfrm>
        </p:spPr>
        <p:txBody>
          <a:bodyPr>
            <a:normAutofit/>
          </a:bodyPr>
          <a:lstStyle/>
          <a:p>
            <a:r>
              <a:rPr lang="en-US" b="1" dirty="0" smtClean="0">
                <a:latin typeface="Amethyst Bold" pitchFamily="2" charset="0"/>
              </a:rPr>
              <a:t>Some Challenges for Tertiary Education</a:t>
            </a:r>
            <a:endParaRPr lang="en-US" b="1" dirty="0">
              <a:latin typeface="Amethyst Bold" pitchFamily="2" charset="0"/>
            </a:endParaRPr>
          </a:p>
        </p:txBody>
      </p:sp>
      <p:sp>
        <p:nvSpPr>
          <p:cNvPr id="3" name="Content Placeholder 2"/>
          <p:cNvSpPr>
            <a:spLocks noGrp="1"/>
          </p:cNvSpPr>
          <p:nvPr>
            <p:ph idx="1"/>
          </p:nvPr>
        </p:nvSpPr>
        <p:spPr>
          <a:xfrm>
            <a:off x="762000" y="1524000"/>
            <a:ext cx="8229600" cy="5181600"/>
          </a:xfrm>
        </p:spPr>
        <p:txBody>
          <a:bodyPr>
            <a:normAutofit fontScale="92500"/>
          </a:bodyPr>
          <a:lstStyle/>
          <a:p>
            <a:pPr algn="just">
              <a:buFont typeface="Wingdings" pitchFamily="2" charset="2"/>
              <a:buChar char="v"/>
            </a:pPr>
            <a:r>
              <a:rPr lang="en-US" dirty="0" smtClean="0"/>
              <a:t>Due to poor quality of secondary education, there has to be an efficient system of getting the right </a:t>
            </a:r>
            <a:r>
              <a:rPr lang="en-US" dirty="0" err="1" smtClean="0"/>
              <a:t>calibre</a:t>
            </a:r>
            <a:r>
              <a:rPr lang="en-US" dirty="0" smtClean="0"/>
              <a:t> of students into our tertiary institutions (screening exams and experiences).</a:t>
            </a:r>
          </a:p>
          <a:p>
            <a:pPr algn="just">
              <a:buFont typeface="Wingdings" pitchFamily="2" charset="2"/>
              <a:buChar char="v"/>
            </a:pPr>
            <a:endParaRPr lang="en-US" sz="900" dirty="0" smtClean="0"/>
          </a:p>
          <a:p>
            <a:pPr algn="just">
              <a:buFont typeface="Wingdings" pitchFamily="2" charset="2"/>
              <a:buChar char="v"/>
            </a:pPr>
            <a:r>
              <a:rPr lang="en-US" dirty="0" smtClean="0"/>
              <a:t>Find sources of funding:- Honorary degree awards based on finance is wrong. Increased public/private sector partnership is good. Increase in tuition fees is absolutely necessary but highly </a:t>
            </a:r>
            <a:r>
              <a:rPr lang="en-US" dirty="0" err="1" smtClean="0"/>
              <a:t>politicised</a:t>
            </a:r>
            <a:r>
              <a:rPr lang="en-US" dirty="0" smtClean="0"/>
              <a:t> in Nigeria – money is needed to </a:t>
            </a:r>
            <a:r>
              <a:rPr lang="en-US" dirty="0"/>
              <a:t>keep the hostels and provide </a:t>
            </a:r>
            <a:r>
              <a:rPr lang="en-US" dirty="0" smtClean="0"/>
              <a:t> adequate facility</a:t>
            </a:r>
            <a:endParaRPr lang="en-US" dirty="0"/>
          </a:p>
        </p:txBody>
      </p:sp>
    </p:spTree>
    <p:extLst>
      <p:ext uri="{BB962C8B-B14F-4D97-AF65-F5344CB8AC3E}">
        <p14:creationId xmlns:p14="http://schemas.microsoft.com/office/powerpoint/2010/main" val="1103978307"/>
      </p:ext>
    </p:extLst>
  </p:cSld>
  <p:clrMapOvr>
    <a:masterClrMapping/>
  </p:clrMapOvr>
  <p:transition spd="slow">
    <p:wheel spokes="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0886"/>
            <a:ext cx="7498080" cy="715962"/>
          </a:xfrm>
        </p:spPr>
        <p:txBody>
          <a:bodyPr>
            <a:noAutofit/>
          </a:bodyPr>
          <a:lstStyle/>
          <a:p>
            <a:r>
              <a:rPr lang="en-US" sz="2400" b="1" dirty="0">
                <a:latin typeface="Amethyst Bold" pitchFamily="2" charset="0"/>
              </a:rPr>
              <a:t>Some Challenges for Tertiary </a:t>
            </a:r>
            <a:r>
              <a:rPr lang="en-US" sz="2400" b="1" dirty="0" smtClean="0">
                <a:latin typeface="Amethyst Bold" pitchFamily="2" charset="0"/>
              </a:rPr>
              <a:t>Education Contd.</a:t>
            </a:r>
            <a:endParaRPr lang="en-US" sz="2400" dirty="0"/>
          </a:p>
        </p:txBody>
      </p:sp>
      <p:sp>
        <p:nvSpPr>
          <p:cNvPr id="3" name="Content Placeholder 2"/>
          <p:cNvSpPr>
            <a:spLocks noGrp="1"/>
          </p:cNvSpPr>
          <p:nvPr>
            <p:ph idx="1"/>
          </p:nvPr>
        </p:nvSpPr>
        <p:spPr>
          <a:xfrm>
            <a:off x="838200" y="914400"/>
            <a:ext cx="8095488" cy="5715000"/>
          </a:xfrm>
        </p:spPr>
        <p:txBody>
          <a:bodyPr>
            <a:normAutofit fontScale="92500" lnSpcReduction="10000"/>
          </a:bodyPr>
          <a:lstStyle/>
          <a:p>
            <a:pPr marL="0" indent="0" algn="just">
              <a:buNone/>
            </a:pPr>
            <a:r>
              <a:rPr lang="en-US" dirty="0" smtClean="0"/>
              <a:t> for teaching and learning. However, there must be a corresponding requirement for accountability.</a:t>
            </a:r>
          </a:p>
          <a:p>
            <a:pPr marL="0" indent="0" algn="just">
              <a:buNone/>
            </a:pPr>
            <a:endParaRPr lang="en-US" sz="900" dirty="0" smtClean="0"/>
          </a:p>
          <a:p>
            <a:pPr algn="just">
              <a:buFont typeface="Wingdings" pitchFamily="2" charset="2"/>
              <a:buChar char="v"/>
            </a:pPr>
            <a:r>
              <a:rPr lang="en-US" dirty="0" smtClean="0"/>
              <a:t>The challenge of adjusting our curricula to train students who have entrepreneurial skills (to fit into industries and the private sector). The NUC has made some courses compulsory.</a:t>
            </a:r>
          </a:p>
          <a:p>
            <a:pPr algn="just">
              <a:buFont typeface="Wingdings" pitchFamily="2" charset="2"/>
              <a:buChar char="v"/>
            </a:pPr>
            <a:endParaRPr lang="en-US" sz="900" dirty="0" smtClean="0"/>
          </a:p>
          <a:p>
            <a:pPr algn="just">
              <a:buFont typeface="Wingdings" pitchFamily="2" charset="2"/>
              <a:buChar char="v"/>
            </a:pPr>
            <a:r>
              <a:rPr lang="en-US" dirty="0" smtClean="0"/>
              <a:t>Need for pedagogical approaches – leaving the old traditional way of memorizing to that of critical thinking and judgment. This makes the difference between Education in Europe/America and what is practiced in Nigeria.</a:t>
            </a:r>
            <a:endParaRPr lang="en-US" dirty="0"/>
          </a:p>
        </p:txBody>
      </p:sp>
    </p:spTree>
    <p:extLst>
      <p:ext uri="{BB962C8B-B14F-4D97-AF65-F5344CB8AC3E}">
        <p14:creationId xmlns:p14="http://schemas.microsoft.com/office/powerpoint/2010/main" val="337666757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1234</TotalTime>
  <Words>986</Words>
  <Application>Microsoft Office PowerPoint</Application>
  <PresentationFormat>On-screen Show (4:3)</PresentationFormat>
  <Paragraphs>113</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Solstice</vt:lpstr>
      <vt:lpstr>Tertiary Education and National Transformation:   Challenges and Future Expectations.</vt:lpstr>
      <vt:lpstr>PowerPoint Presentation</vt:lpstr>
      <vt:lpstr> Introduction </vt:lpstr>
      <vt:lpstr>Main Social Forces That Have Influence On Tertiary Education</vt:lpstr>
      <vt:lpstr>Trends In Tertiary Education</vt:lpstr>
      <vt:lpstr>Trends In Tertiary Education Contd.</vt:lpstr>
      <vt:lpstr>Trends In Tertiary Education Contd.</vt:lpstr>
      <vt:lpstr>Some Challenges for Tertiary Education</vt:lpstr>
      <vt:lpstr>Some Challenges for Tertiary Education Contd.</vt:lpstr>
      <vt:lpstr>Some Challenges for Tertiary Education Contd.</vt:lpstr>
      <vt:lpstr>Some Challenges for Tertiary Education Contd.</vt:lpstr>
      <vt:lpstr>PowerPoint Presentation</vt:lpstr>
      <vt:lpstr>PowerPoint Presentation</vt:lpstr>
      <vt:lpstr>Future Expectations </vt:lpstr>
      <vt:lpstr>Future Expectations Contd.</vt:lpstr>
      <vt:lpstr>Thank You</vt:lpstr>
    </vt:vector>
  </TitlesOfParts>
  <Company>University of Nigeria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Tertiary Education and National Transformation: Challenges and Future Expectations.</dc:title>
  <dc:creator>Aneke Steve</dc:creator>
  <cp:lastModifiedBy>User</cp:lastModifiedBy>
  <cp:revision>46</cp:revision>
  <dcterms:created xsi:type="dcterms:W3CDTF">2012-04-30T14:51:21Z</dcterms:created>
  <dcterms:modified xsi:type="dcterms:W3CDTF">2014-02-05T11:03:36Z</dcterms:modified>
</cp:coreProperties>
</file>