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74" r:id="rId4"/>
    <p:sldId id="264" r:id="rId5"/>
    <p:sldId id="258" r:id="rId6"/>
    <p:sldId id="265" r:id="rId7"/>
    <p:sldId id="272" r:id="rId8"/>
    <p:sldId id="270" r:id="rId9"/>
    <p:sldId id="271" r:id="rId10"/>
    <p:sldId id="262" r:id="rId11"/>
    <p:sldId id="268" r:id="rId12"/>
    <p:sldId id="267" r:id="rId13"/>
    <p:sldId id="273" r:id="rId14"/>
    <p:sldId id="266" r:id="rId15"/>
    <p:sldId id="261"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956"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56FB95-01E5-4B70-8E64-FDE507002A60}" type="datetimeFigureOut">
              <a:rPr lang="en-US" smtClean="0"/>
              <a:t>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7017A8-C471-4964-9B6D-95C5EBF998E1}" type="slidenum">
              <a:rPr lang="en-US" smtClean="0"/>
              <a:t>‹#›</a:t>
            </a:fld>
            <a:endParaRPr lang="en-US"/>
          </a:p>
        </p:txBody>
      </p:sp>
    </p:spTree>
    <p:extLst>
      <p:ext uri="{BB962C8B-B14F-4D97-AF65-F5344CB8AC3E}">
        <p14:creationId xmlns:p14="http://schemas.microsoft.com/office/powerpoint/2010/main" val="2079051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67017A8-C471-4964-9B6D-95C5EBF998E1}" type="slidenum">
              <a:rPr lang="en-US" smtClean="0"/>
              <a:t>2</a:t>
            </a:fld>
            <a:endParaRPr lang="en-US"/>
          </a:p>
        </p:txBody>
      </p:sp>
    </p:spTree>
    <p:extLst>
      <p:ext uri="{BB962C8B-B14F-4D97-AF65-F5344CB8AC3E}">
        <p14:creationId xmlns:p14="http://schemas.microsoft.com/office/powerpoint/2010/main" val="1065317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7017A8-C471-4964-9B6D-95C5EBF998E1}" type="slidenum">
              <a:rPr lang="en-US" smtClean="0"/>
              <a:t>13</a:t>
            </a:fld>
            <a:endParaRPr lang="en-US"/>
          </a:p>
        </p:txBody>
      </p:sp>
    </p:spTree>
    <p:extLst>
      <p:ext uri="{BB962C8B-B14F-4D97-AF65-F5344CB8AC3E}">
        <p14:creationId xmlns:p14="http://schemas.microsoft.com/office/powerpoint/2010/main" val="2892810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7017A8-C471-4964-9B6D-95C5EBF998E1}" type="slidenum">
              <a:rPr lang="en-US" smtClean="0"/>
              <a:t>14</a:t>
            </a:fld>
            <a:endParaRPr lang="en-US"/>
          </a:p>
        </p:txBody>
      </p:sp>
    </p:spTree>
    <p:extLst>
      <p:ext uri="{BB962C8B-B14F-4D97-AF65-F5344CB8AC3E}">
        <p14:creationId xmlns:p14="http://schemas.microsoft.com/office/powerpoint/2010/main" val="792839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6F48BE-D256-407A-8669-DB80A2786AB9}" type="datetimeFigureOut">
              <a:rPr lang="en-US" smtClean="0"/>
              <a:t>11/4/2013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6E104B0-7593-4B8E-B4C4-5A89CBB156A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E104B0-7593-4B8E-B4C4-5A89CBB156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E104B0-7593-4B8E-B4C4-5A89CBB156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E104B0-7593-4B8E-B4C4-5A89CBB156A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E104B0-7593-4B8E-B4C4-5A89CBB156A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E104B0-7593-4B8E-B4C4-5A89CBB156A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6E104B0-7593-4B8E-B4C4-5A89CBB156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6E104B0-7593-4B8E-B4C4-5A89CBB156A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76F48BE-D256-407A-8669-DB80A2786AB9}" type="datetimeFigureOut">
              <a:rPr lang="en-US" smtClean="0"/>
              <a:t>11/4/2013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6E104B0-7593-4B8E-B4C4-5A89CBB156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76F48BE-D256-407A-8669-DB80A2786AB9}" type="datetimeFigureOut">
              <a:rPr lang="en-US" smtClean="0"/>
              <a:t>11/4/2013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E104B0-7593-4B8E-B4C4-5A89CBB156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6F48BE-D256-407A-8669-DB80A2786AB9}" type="datetimeFigureOut">
              <a:rPr lang="en-US" smtClean="0"/>
              <a:t>11/4/2013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6E104B0-7593-4B8E-B4C4-5A89CBB156A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6F48BE-D256-407A-8669-DB80A2786AB9}" type="datetimeFigureOut">
              <a:rPr lang="en-US" smtClean="0"/>
              <a:t>11/4/2013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6E104B0-7593-4B8E-B4C4-5A89CBB156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828800"/>
          </a:xfrm>
        </p:spPr>
        <p:txBody>
          <a:bodyPr>
            <a:noAutofit/>
          </a:bodyPr>
          <a:lstStyle/>
          <a:p>
            <a:pPr algn="ctr"/>
            <a:r>
              <a:rPr lang="en-US" sz="3600" b="1" dirty="0">
                <a:solidFill>
                  <a:schemeClr val="accent2">
                    <a:lumMod val="75000"/>
                  </a:schemeClr>
                </a:solidFill>
                <a:effectLst>
                  <a:outerShdw blurRad="38100" dist="38100" dir="2700000" algn="tl">
                    <a:srgbClr val="000000">
                      <a:alpha val="43137"/>
                    </a:srgbClr>
                  </a:outerShdw>
                </a:effectLst>
                <a:latin typeface="Algerian" pitchFamily="82" charset="0"/>
              </a:rPr>
              <a:t>APPLICATION OF DYNAMIC </a:t>
            </a:r>
            <a:r>
              <a:rPr lang="en-US" sz="3600" b="1" dirty="0" smtClean="0">
                <a:solidFill>
                  <a:schemeClr val="accent2">
                    <a:lumMod val="75000"/>
                  </a:schemeClr>
                </a:solidFill>
                <a:effectLst>
                  <a:outerShdw blurRad="38100" dist="38100" dir="2700000" algn="tl">
                    <a:srgbClr val="000000">
                      <a:alpha val="43137"/>
                    </a:srgbClr>
                  </a:outerShdw>
                </a:effectLst>
                <a:latin typeface="Algerian" pitchFamily="82" charset="0"/>
              </a:rPr>
              <a:t/>
            </a:r>
            <a:br>
              <a:rPr lang="en-US" sz="3600" b="1" dirty="0" smtClean="0">
                <a:solidFill>
                  <a:schemeClr val="accent2">
                    <a:lumMod val="75000"/>
                  </a:schemeClr>
                </a:solidFill>
                <a:effectLst>
                  <a:outerShdw blurRad="38100" dist="38100" dir="2700000" algn="tl">
                    <a:srgbClr val="000000">
                      <a:alpha val="43137"/>
                    </a:srgbClr>
                  </a:outerShdw>
                </a:effectLst>
                <a:latin typeface="Algerian" pitchFamily="82" charset="0"/>
              </a:rPr>
            </a:br>
            <a:r>
              <a:rPr lang="en-US" sz="3600" b="1" dirty="0" smtClean="0">
                <a:solidFill>
                  <a:schemeClr val="accent2">
                    <a:lumMod val="75000"/>
                  </a:schemeClr>
                </a:solidFill>
                <a:effectLst>
                  <a:outerShdw blurRad="38100" dist="38100" dir="2700000" algn="tl">
                    <a:srgbClr val="000000">
                      <a:alpha val="43137"/>
                    </a:srgbClr>
                  </a:outerShdw>
                </a:effectLst>
                <a:latin typeface="Algerian" pitchFamily="82" charset="0"/>
              </a:rPr>
              <a:t>AND </a:t>
            </a:r>
            <a:br>
              <a:rPr lang="en-US" sz="3600" b="1" dirty="0" smtClean="0">
                <a:solidFill>
                  <a:schemeClr val="accent2">
                    <a:lumMod val="75000"/>
                  </a:schemeClr>
                </a:solidFill>
                <a:effectLst>
                  <a:outerShdw blurRad="38100" dist="38100" dir="2700000" algn="tl">
                    <a:srgbClr val="000000">
                      <a:alpha val="43137"/>
                    </a:srgbClr>
                  </a:outerShdw>
                </a:effectLst>
                <a:latin typeface="Algerian" pitchFamily="82" charset="0"/>
              </a:rPr>
            </a:br>
            <a:r>
              <a:rPr lang="en-US" sz="3600" b="1" dirty="0" smtClean="0">
                <a:solidFill>
                  <a:schemeClr val="accent2">
                    <a:lumMod val="75000"/>
                  </a:schemeClr>
                </a:solidFill>
                <a:effectLst>
                  <a:outerShdw blurRad="38100" dist="38100" dir="2700000" algn="tl">
                    <a:srgbClr val="000000">
                      <a:alpha val="43137"/>
                    </a:srgbClr>
                  </a:outerShdw>
                </a:effectLst>
                <a:latin typeface="Algerian" pitchFamily="82" charset="0"/>
              </a:rPr>
              <a:t>ENGAGING </a:t>
            </a:r>
            <a:r>
              <a:rPr lang="en-US" sz="3600" b="1" dirty="0">
                <a:solidFill>
                  <a:schemeClr val="accent2">
                    <a:lumMod val="75000"/>
                  </a:schemeClr>
                </a:solidFill>
                <a:effectLst>
                  <a:outerShdw blurRad="38100" dist="38100" dir="2700000" algn="tl">
                    <a:srgbClr val="000000">
                      <a:alpha val="43137"/>
                    </a:srgbClr>
                  </a:outerShdw>
                </a:effectLst>
                <a:latin typeface="Algerian" pitchFamily="82" charset="0"/>
              </a:rPr>
              <a:t>INTERPERSONAL SKILLS</a:t>
            </a:r>
          </a:p>
        </p:txBody>
      </p:sp>
      <p:sp>
        <p:nvSpPr>
          <p:cNvPr id="3" name="Subtitle 2"/>
          <p:cNvSpPr>
            <a:spLocks noGrp="1"/>
          </p:cNvSpPr>
          <p:nvPr>
            <p:ph type="subTitle" idx="1"/>
          </p:nvPr>
        </p:nvSpPr>
        <p:spPr>
          <a:xfrm>
            <a:off x="3657600" y="5257800"/>
            <a:ext cx="5334000" cy="1447800"/>
          </a:xfrm>
        </p:spPr>
        <p:txBody>
          <a:bodyPr>
            <a:normAutofit/>
          </a:bodyPr>
          <a:lstStyle/>
          <a:p>
            <a:r>
              <a:rPr lang="en-US" sz="1800" b="1" dirty="0" smtClean="0">
                <a:solidFill>
                  <a:schemeClr val="bg1"/>
                </a:solidFill>
                <a:latin typeface="Arial Black" pitchFamily="34" charset="0"/>
              </a:rPr>
              <a:t>Presented by</a:t>
            </a:r>
          </a:p>
          <a:p>
            <a:endParaRPr lang="en-US" sz="2400" b="1" dirty="0" smtClean="0">
              <a:solidFill>
                <a:schemeClr val="accent3">
                  <a:lumMod val="50000"/>
                </a:schemeClr>
              </a:solidFill>
              <a:latin typeface="Arial Black" pitchFamily="34" charset="0"/>
            </a:endParaRPr>
          </a:p>
          <a:p>
            <a:r>
              <a:rPr lang="en-US" sz="2400" b="1" dirty="0" smtClean="0">
                <a:solidFill>
                  <a:schemeClr val="bg2">
                    <a:lumMod val="10000"/>
                  </a:schemeClr>
                </a:solidFill>
                <a:latin typeface="Arial Black" pitchFamily="34" charset="0"/>
              </a:rPr>
              <a:t>Mrs. </a:t>
            </a:r>
            <a:r>
              <a:rPr lang="en-US" sz="2400" b="1" dirty="0" err="1" smtClean="0">
                <a:solidFill>
                  <a:schemeClr val="bg2">
                    <a:lumMod val="10000"/>
                  </a:schemeClr>
                </a:solidFill>
                <a:latin typeface="Arial Black" pitchFamily="34" charset="0"/>
              </a:rPr>
              <a:t>Yetunde</a:t>
            </a:r>
            <a:r>
              <a:rPr lang="en-US" sz="2400" b="1" dirty="0" smtClean="0">
                <a:solidFill>
                  <a:schemeClr val="bg2">
                    <a:lumMod val="10000"/>
                  </a:schemeClr>
                </a:solidFill>
                <a:latin typeface="Arial Black" pitchFamily="34" charset="0"/>
              </a:rPr>
              <a:t> </a:t>
            </a:r>
            <a:r>
              <a:rPr lang="en-US" sz="2400" b="1" dirty="0" err="1" smtClean="0">
                <a:solidFill>
                  <a:schemeClr val="bg2">
                    <a:lumMod val="10000"/>
                  </a:schemeClr>
                </a:solidFill>
                <a:latin typeface="Arial Black" pitchFamily="34" charset="0"/>
              </a:rPr>
              <a:t>Yemi-Bamgbose</a:t>
            </a:r>
            <a:endParaRPr lang="en-US" sz="2400" b="1" dirty="0">
              <a:solidFill>
                <a:schemeClr val="bg2">
                  <a:lumMod val="10000"/>
                </a:schemeClr>
              </a:solidFill>
              <a:latin typeface="Arial Black" pitchFamily="34" charset="0"/>
            </a:endParaRPr>
          </a:p>
        </p:txBody>
      </p:sp>
    </p:spTree>
    <p:extLst>
      <p:ext uri="{BB962C8B-B14F-4D97-AF65-F5344CB8AC3E}">
        <p14:creationId xmlns:p14="http://schemas.microsoft.com/office/powerpoint/2010/main" val="1407943451"/>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7347"/>
            <a:ext cx="8153400" cy="5078313"/>
          </a:xfrm>
          <a:prstGeom prst="rect">
            <a:avLst/>
          </a:prstGeom>
        </p:spPr>
        <p:txBody>
          <a:bodyPr wrap="square">
            <a:spAutoFit/>
          </a:bodyPr>
          <a:lstStyle/>
          <a:p>
            <a:r>
              <a:rPr lang="en-US" sz="3600" dirty="0" smtClean="0">
                <a:solidFill>
                  <a:schemeClr val="accent2">
                    <a:lumMod val="75000"/>
                  </a:schemeClr>
                </a:solidFill>
              </a:rPr>
              <a:t>4.	Professional development:-   </a:t>
            </a:r>
            <a:r>
              <a:rPr lang="en-US" sz="3600" dirty="0" smtClean="0"/>
              <a:t>This involves skills obtained for personal development and career advancement.</a:t>
            </a:r>
          </a:p>
          <a:p>
            <a:r>
              <a:rPr lang="en-US" sz="3600" dirty="0" smtClean="0"/>
              <a:t>It is all kinds of facilitated learning opportunities, ranging from college degrees to formal coursework, conferences and informal learning opportunities.</a:t>
            </a:r>
          </a:p>
        </p:txBody>
      </p:sp>
    </p:spTree>
    <p:extLst>
      <p:ext uri="{BB962C8B-B14F-4D97-AF65-F5344CB8AC3E}">
        <p14:creationId xmlns:p14="http://schemas.microsoft.com/office/powerpoint/2010/main" val="4020044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09600"/>
            <a:ext cx="7086600" cy="6001643"/>
          </a:xfrm>
          <a:prstGeom prst="rect">
            <a:avLst/>
          </a:prstGeom>
        </p:spPr>
        <p:txBody>
          <a:bodyPr wrap="square">
            <a:spAutoFit/>
          </a:bodyPr>
          <a:lstStyle/>
          <a:p>
            <a:pPr marL="514350" indent="-514350">
              <a:buAutoNum type="arabicPeriod" startAt="5"/>
            </a:pPr>
            <a:r>
              <a:rPr lang="en-US" sz="3200" dirty="0" smtClean="0">
                <a:solidFill>
                  <a:schemeClr val="accent2">
                    <a:lumMod val="75000"/>
                  </a:schemeClr>
                </a:solidFill>
              </a:rPr>
              <a:t>Professional </a:t>
            </a:r>
            <a:r>
              <a:rPr lang="en-US" sz="3200" dirty="0">
                <a:solidFill>
                  <a:schemeClr val="accent2">
                    <a:lumMod val="75000"/>
                  </a:schemeClr>
                </a:solidFill>
              </a:rPr>
              <a:t>ethics:-  </a:t>
            </a:r>
            <a:r>
              <a:rPr lang="en-US" sz="3200" dirty="0"/>
              <a:t>it encompasses the personal, organizational and corporate standards of behavior expected of professionals.  Professional ethics helps a professional to choose what to do when faced with a problem at </a:t>
            </a:r>
            <a:r>
              <a:rPr lang="en-US" sz="3200" dirty="0" smtClean="0"/>
              <a:t>work.</a:t>
            </a:r>
          </a:p>
          <a:p>
            <a:r>
              <a:rPr lang="en-US" sz="3200" dirty="0" smtClean="0"/>
              <a:t>For example Administrators are expected to be </a:t>
            </a:r>
            <a:r>
              <a:rPr lang="en-US" sz="3200" dirty="0" err="1" smtClean="0"/>
              <a:t>coporate</a:t>
            </a:r>
            <a:r>
              <a:rPr lang="en-US" sz="3200" dirty="0" smtClean="0"/>
              <a:t> on all working days. This rule and others should be obeyed to the letter. </a:t>
            </a:r>
            <a:endParaRPr lang="en-US" sz="3200" dirty="0"/>
          </a:p>
        </p:txBody>
      </p:sp>
    </p:spTree>
    <p:extLst>
      <p:ext uri="{BB962C8B-B14F-4D97-AF65-F5344CB8AC3E}">
        <p14:creationId xmlns:p14="http://schemas.microsoft.com/office/powerpoint/2010/main" val="1342642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66800"/>
            <a:ext cx="7696200" cy="4031873"/>
          </a:xfrm>
          <a:prstGeom prst="rect">
            <a:avLst/>
          </a:prstGeom>
        </p:spPr>
        <p:txBody>
          <a:bodyPr wrap="square">
            <a:spAutoFit/>
          </a:bodyPr>
          <a:lstStyle/>
          <a:p>
            <a:r>
              <a:rPr lang="en-US" sz="3200" dirty="0" smtClean="0">
                <a:solidFill>
                  <a:schemeClr val="accent2">
                    <a:lumMod val="75000"/>
                  </a:schemeClr>
                </a:solidFill>
              </a:rPr>
              <a:t>Finally-</a:t>
            </a:r>
          </a:p>
          <a:p>
            <a:r>
              <a:rPr lang="en-US" sz="3200" dirty="0" smtClean="0">
                <a:solidFill>
                  <a:schemeClr val="accent2">
                    <a:lumMod val="75000"/>
                  </a:schemeClr>
                </a:solidFill>
              </a:rPr>
              <a:t>6</a:t>
            </a:r>
            <a:r>
              <a:rPr lang="en-US" sz="3200" dirty="0">
                <a:solidFill>
                  <a:schemeClr val="accent2">
                    <a:lumMod val="75000"/>
                  </a:schemeClr>
                </a:solidFill>
              </a:rPr>
              <a:t>.	Intervention Skills:  </a:t>
            </a:r>
            <a:r>
              <a:rPr lang="en-US" sz="3200" dirty="0"/>
              <a:t>At work, in whatever </a:t>
            </a:r>
            <a:r>
              <a:rPr lang="en-US" sz="3200" dirty="0" smtClean="0"/>
              <a:t>industry, </a:t>
            </a:r>
            <a:r>
              <a:rPr lang="en-US" sz="3200" dirty="0"/>
              <a:t>most people deal daily with others who need help, </a:t>
            </a:r>
            <a:r>
              <a:rPr lang="en-US" sz="3200" dirty="0" smtClean="0"/>
              <a:t>support or advice, </a:t>
            </a:r>
            <a:r>
              <a:rPr lang="en-US" sz="3200" dirty="0"/>
              <a:t>how you deliver the help determines its success and also the relationship you build with the person you are helping.</a:t>
            </a:r>
          </a:p>
        </p:txBody>
      </p:sp>
    </p:spTree>
    <p:extLst>
      <p:ext uri="{BB962C8B-B14F-4D97-AF65-F5344CB8AC3E}">
        <p14:creationId xmlns:p14="http://schemas.microsoft.com/office/powerpoint/2010/main" val="3905815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244333"/>
            <a:ext cx="8153400" cy="923330"/>
          </a:xfrm>
          <a:prstGeom prst="rect">
            <a:avLst/>
          </a:prstGeom>
        </p:spPr>
        <p:txBody>
          <a:bodyPr wrap="square">
            <a:spAutoFit/>
          </a:bodyPr>
          <a:lstStyle/>
          <a:p>
            <a:r>
              <a:rPr lang="en-US" sz="5400" dirty="0"/>
              <a:t>THANKS FOR LISTENING</a:t>
            </a:r>
          </a:p>
        </p:txBody>
      </p:sp>
    </p:spTree>
    <p:extLst>
      <p:ext uri="{BB962C8B-B14F-4D97-AF65-F5344CB8AC3E}">
        <p14:creationId xmlns:p14="http://schemas.microsoft.com/office/powerpoint/2010/main" val="1883099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8622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603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9457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685800"/>
            <a:ext cx="8458200" cy="6019800"/>
          </a:xfrm>
        </p:spPr>
        <p:txBody>
          <a:bodyPr>
            <a:normAutofit fontScale="90000"/>
          </a:bodyPr>
          <a:lstStyle/>
          <a:p>
            <a:r>
              <a:rPr lang="en-US" sz="3100" dirty="0" smtClean="0">
                <a:effectLst/>
              </a:rPr>
              <a:t>What does this topic </a:t>
            </a:r>
            <a:r>
              <a:rPr lang="en-US" sz="3100" dirty="0" smtClean="0">
                <a:effectLst/>
              </a:rPr>
              <a:t>mean? </a:t>
            </a:r>
            <a:r>
              <a:rPr lang="en-US" sz="3100" dirty="0">
                <a:effectLst/>
              </a:rPr>
              <a:t>Y</a:t>
            </a:r>
            <a:r>
              <a:rPr lang="en-US" sz="3100" dirty="0" smtClean="0">
                <a:effectLst/>
              </a:rPr>
              <a:t>ou </a:t>
            </a:r>
            <a:r>
              <a:rPr lang="en-US" sz="3100" dirty="0" smtClean="0">
                <a:effectLst/>
              </a:rPr>
              <a:t>may </a:t>
            </a:r>
            <a:r>
              <a:rPr lang="en-US" sz="3100" dirty="0" smtClean="0">
                <a:effectLst/>
              </a:rPr>
              <a:t>ask,</a:t>
            </a:r>
            <a:r>
              <a:rPr lang="en-US" sz="3100" dirty="0" smtClean="0">
                <a:effectLst/>
              </a:rPr>
              <a:t/>
            </a:r>
            <a:br>
              <a:rPr lang="en-US" sz="3100" dirty="0" smtClean="0">
                <a:effectLst/>
              </a:rPr>
            </a:br>
            <a:r>
              <a:rPr lang="en-US" sz="3100" dirty="0" smtClean="0">
                <a:effectLst/>
              </a:rPr>
              <a:t/>
            </a:r>
            <a:br>
              <a:rPr lang="en-US" sz="3100" dirty="0" smtClean="0">
                <a:effectLst/>
              </a:rPr>
            </a:br>
            <a:r>
              <a:rPr lang="en-US" sz="3100" dirty="0" smtClean="0">
                <a:effectLst/>
              </a:rPr>
              <a:t>The world today is dynamic  therefore the </a:t>
            </a:r>
            <a:br>
              <a:rPr lang="en-US" sz="3100" dirty="0" smtClean="0">
                <a:effectLst/>
              </a:rPr>
            </a:br>
            <a:r>
              <a:rPr lang="en-US" sz="3100" dirty="0">
                <a:effectLst/>
              </a:rPr>
              <a:t/>
            </a:r>
            <a:br>
              <a:rPr lang="en-US" sz="3100" dirty="0">
                <a:effectLst/>
              </a:rPr>
            </a:br>
            <a:r>
              <a:rPr lang="en-US" sz="3100" dirty="0" smtClean="0">
                <a:effectLst/>
              </a:rPr>
              <a:t>success or failure of an </a:t>
            </a:r>
            <a:r>
              <a:rPr lang="en-US" sz="3100" dirty="0" err="1" smtClean="0">
                <a:effectLst/>
              </a:rPr>
              <a:t>organisation</a:t>
            </a:r>
            <a:r>
              <a:rPr lang="en-US" sz="3100" dirty="0" smtClean="0">
                <a:effectLst/>
              </a:rPr>
              <a:t> depends </a:t>
            </a:r>
            <a:br>
              <a:rPr lang="en-US" sz="3100" dirty="0" smtClean="0">
                <a:effectLst/>
              </a:rPr>
            </a:br>
            <a:r>
              <a:rPr lang="en-US" sz="3100" dirty="0">
                <a:effectLst/>
              </a:rPr>
              <a:t/>
            </a:r>
            <a:br>
              <a:rPr lang="en-US" sz="3100" dirty="0">
                <a:effectLst/>
              </a:rPr>
            </a:br>
            <a:r>
              <a:rPr lang="en-US" sz="3100" dirty="0" smtClean="0">
                <a:effectLst/>
              </a:rPr>
              <a:t>largely on the competencies of Administrative </a:t>
            </a:r>
            <a:br>
              <a:rPr lang="en-US" sz="3100" dirty="0" smtClean="0">
                <a:effectLst/>
              </a:rPr>
            </a:br>
            <a:r>
              <a:rPr lang="en-US" sz="3100" dirty="0">
                <a:effectLst/>
              </a:rPr>
              <a:t/>
            </a:r>
            <a:br>
              <a:rPr lang="en-US" sz="3100" dirty="0">
                <a:effectLst/>
              </a:rPr>
            </a:br>
            <a:r>
              <a:rPr lang="en-US" sz="3100" dirty="0" smtClean="0">
                <a:effectLst/>
              </a:rPr>
              <a:t>Officers, Executive Officers and </a:t>
            </a:r>
            <a:r>
              <a:rPr lang="en-US" sz="3100" dirty="0">
                <a:effectLst/>
              </a:rPr>
              <a:t>P</a:t>
            </a:r>
            <a:r>
              <a:rPr lang="en-US" sz="3100" dirty="0" smtClean="0">
                <a:effectLst/>
              </a:rPr>
              <a:t>roject Officers </a:t>
            </a:r>
            <a:br>
              <a:rPr lang="en-US" sz="3100" dirty="0" smtClean="0">
                <a:effectLst/>
              </a:rPr>
            </a:br>
            <a:r>
              <a:rPr lang="en-US" sz="3100" dirty="0">
                <a:effectLst/>
              </a:rPr>
              <a:t/>
            </a:r>
            <a:br>
              <a:rPr lang="en-US" sz="3100" dirty="0">
                <a:effectLst/>
              </a:rPr>
            </a:br>
            <a:r>
              <a:rPr lang="en-US" sz="3100" dirty="0" smtClean="0">
                <a:effectLst/>
              </a:rPr>
              <a:t>as the case may be with various </a:t>
            </a:r>
            <a:r>
              <a:rPr lang="en-US" sz="3100" dirty="0" err="1" smtClean="0">
                <a:effectLst/>
              </a:rPr>
              <a:t>Organisations</a:t>
            </a:r>
            <a:r>
              <a:rPr lang="en-US" sz="3100" dirty="0" smtClean="0">
                <a:effectLst/>
              </a:rPr>
              <a:t>. </a:t>
            </a:r>
            <a:br>
              <a:rPr lang="en-US" sz="3100" dirty="0" smtClean="0">
                <a:effectLst/>
              </a:rPr>
            </a:br>
            <a:r>
              <a:rPr lang="en-US" sz="3100" dirty="0" smtClean="0">
                <a:effectLst/>
              </a:rPr>
              <a:t/>
            </a:r>
            <a:br>
              <a:rPr lang="en-US" sz="3100" dirty="0" smtClean="0">
                <a:effectLst/>
              </a:rPr>
            </a:br>
            <a:endParaRPr lang="en-US" dirty="0"/>
          </a:p>
        </p:txBody>
      </p:sp>
    </p:spTree>
    <p:extLst>
      <p:ext uri="{BB962C8B-B14F-4D97-AF65-F5344CB8AC3E}">
        <p14:creationId xmlns:p14="http://schemas.microsoft.com/office/powerpoint/2010/main" val="1444259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109728" indent="0">
              <a:buNone/>
            </a:pPr>
            <a:r>
              <a:rPr lang="en-US" sz="4800" dirty="0" smtClean="0"/>
              <a:t> </a:t>
            </a:r>
            <a:r>
              <a:rPr lang="en-US" sz="4800" dirty="0" smtClean="0"/>
              <a:t>What then is competency?</a:t>
            </a:r>
            <a:endParaRPr lang="en-US" sz="4800" dirty="0" smtClean="0"/>
          </a:p>
          <a:p>
            <a:pPr marL="109728" indent="0">
              <a:buNone/>
            </a:pPr>
            <a:endParaRPr lang="en-US" sz="4800" dirty="0" smtClean="0"/>
          </a:p>
          <a:p>
            <a:pPr marL="109728" indent="0">
              <a:buNone/>
            </a:pPr>
            <a:r>
              <a:rPr lang="en-US" sz="4800" dirty="0" smtClean="0"/>
              <a:t>This </a:t>
            </a:r>
            <a:r>
              <a:rPr lang="en-US" sz="4800" dirty="0" smtClean="0"/>
              <a:t>is the </a:t>
            </a:r>
            <a:r>
              <a:rPr lang="en-US" sz="4800" u="sng" dirty="0" smtClean="0"/>
              <a:t>knowledge</a:t>
            </a:r>
            <a:r>
              <a:rPr lang="en-US" sz="4800" dirty="0" smtClean="0"/>
              <a:t>, </a:t>
            </a:r>
            <a:r>
              <a:rPr lang="en-US" sz="4800" u="sng" dirty="0" smtClean="0"/>
              <a:t>skill</a:t>
            </a:r>
            <a:r>
              <a:rPr lang="en-US" sz="4800" dirty="0" smtClean="0"/>
              <a:t> and </a:t>
            </a:r>
            <a:r>
              <a:rPr lang="en-US" sz="4800" u="sng" dirty="0" err="1" smtClean="0"/>
              <a:t>behavioural</a:t>
            </a:r>
            <a:r>
              <a:rPr lang="en-US" sz="4800" u="sng" dirty="0" smtClean="0"/>
              <a:t> attribute </a:t>
            </a:r>
            <a:r>
              <a:rPr lang="en-US" sz="4800" dirty="0" smtClean="0"/>
              <a:t>necessary for acceptable job performance.</a:t>
            </a:r>
          </a:p>
          <a:p>
            <a:pPr marL="109728" indent="0">
              <a:buNone/>
            </a:pPr>
            <a:endParaRPr lang="en-US" sz="4800" u="sng" dirty="0" smtClean="0"/>
          </a:p>
          <a:p>
            <a:pPr marL="109728" indent="0">
              <a:buNone/>
            </a:pPr>
            <a:r>
              <a:rPr lang="en-US" sz="4800" u="sng" dirty="0" smtClean="0"/>
              <a:t>Knowledge </a:t>
            </a:r>
            <a:r>
              <a:rPr lang="en-US" sz="4800" dirty="0" smtClean="0"/>
              <a:t>is the previous education and experience. </a:t>
            </a:r>
          </a:p>
          <a:p>
            <a:pPr marL="109728" indent="0">
              <a:buNone/>
            </a:pPr>
            <a:r>
              <a:rPr lang="en-US" sz="4800" u="sng" dirty="0"/>
              <a:t>S</a:t>
            </a:r>
            <a:r>
              <a:rPr lang="en-US" sz="4800" u="sng" dirty="0" smtClean="0"/>
              <a:t>kill</a:t>
            </a:r>
            <a:r>
              <a:rPr lang="en-US" sz="4800" dirty="0" smtClean="0"/>
              <a:t> is the practical or technical idea required for the job.  </a:t>
            </a:r>
          </a:p>
          <a:p>
            <a:pPr marL="109728" indent="0">
              <a:buNone/>
            </a:pPr>
            <a:r>
              <a:rPr lang="en-US" sz="4800" u="sng" dirty="0"/>
              <a:t>B</a:t>
            </a:r>
            <a:r>
              <a:rPr lang="en-US" sz="4800" u="sng" dirty="0" smtClean="0"/>
              <a:t>ehavioral attribute </a:t>
            </a:r>
            <a:r>
              <a:rPr lang="en-US" sz="4800" dirty="0" smtClean="0"/>
              <a:t>is the personality  characteristics that are key to successful job performance.</a:t>
            </a:r>
            <a:endParaRPr lang="en-US" sz="4800" dirty="0"/>
          </a:p>
        </p:txBody>
      </p:sp>
      <p:sp>
        <p:nvSpPr>
          <p:cNvPr id="3" name="Title 2"/>
          <p:cNvSpPr>
            <a:spLocks noGrp="1"/>
          </p:cNvSpPr>
          <p:nvPr>
            <p:ph type="title"/>
          </p:nvPr>
        </p:nvSpPr>
        <p:spPr/>
        <p:txBody>
          <a:bodyPr>
            <a:normAutofit/>
          </a:bodyPr>
          <a:lstStyle/>
          <a:p>
            <a:pPr algn="ctr"/>
            <a:r>
              <a:rPr lang="en-US" sz="6000" dirty="0" smtClean="0"/>
              <a:t>competencies</a:t>
            </a:r>
            <a:endParaRPr lang="en-US" sz="6000" dirty="0"/>
          </a:p>
        </p:txBody>
      </p:sp>
    </p:spTree>
    <p:extLst>
      <p:ext uri="{BB962C8B-B14F-4D97-AF65-F5344CB8AC3E}">
        <p14:creationId xmlns:p14="http://schemas.microsoft.com/office/powerpoint/2010/main" val="776388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en-US" sz="2400" b="1" dirty="0" smtClean="0"/>
              <a:t>           CORE COMPETENCIES</a:t>
            </a:r>
            <a:endParaRPr lang="en-US" sz="2400" b="1" dirty="0"/>
          </a:p>
          <a:p>
            <a:pPr marL="109728" indent="0">
              <a:buNone/>
            </a:pPr>
            <a:r>
              <a:rPr lang="en-US" sz="2400" dirty="0" smtClean="0"/>
              <a:t>The </a:t>
            </a:r>
            <a:r>
              <a:rPr lang="en-US" sz="2400" dirty="0"/>
              <a:t>most commonly recognized </a:t>
            </a:r>
            <a:r>
              <a:rPr lang="en-US" sz="2400" dirty="0" err="1"/>
              <a:t>behavioural</a:t>
            </a:r>
            <a:r>
              <a:rPr lang="en-US" sz="2400" dirty="0"/>
              <a:t> attribute or personality characteristic required for success in nearly all career fields is referred to as </a:t>
            </a:r>
            <a:r>
              <a:rPr lang="en-US" sz="2400" dirty="0" smtClean="0"/>
              <a:t>Core competencies</a:t>
            </a:r>
            <a:r>
              <a:rPr lang="en-US" sz="2400" dirty="0"/>
              <a:t>.</a:t>
            </a:r>
            <a:r>
              <a:rPr lang="en-US" sz="2400" u="sng" dirty="0"/>
              <a:t/>
            </a:r>
            <a:br>
              <a:rPr lang="en-US" sz="2400" u="sng" dirty="0"/>
            </a:br>
            <a:r>
              <a:rPr lang="en-US" sz="2400" u="sng" dirty="0"/>
              <a:t/>
            </a:r>
            <a:br>
              <a:rPr lang="en-US" sz="2400" u="sng" dirty="0"/>
            </a:br>
            <a:r>
              <a:rPr lang="en-US" sz="2400" dirty="0"/>
              <a:t>These are crucial </a:t>
            </a:r>
            <a:r>
              <a:rPr lang="en-US" sz="2400" dirty="0" err="1"/>
              <a:t>behaviours</a:t>
            </a:r>
            <a:r>
              <a:rPr lang="en-US" sz="2400" dirty="0"/>
              <a:t> and skills meant to support individual’s ability to perform the technical or domain competencies of a job.</a:t>
            </a:r>
            <a:br>
              <a:rPr lang="en-US" sz="2400" dirty="0"/>
            </a:br>
            <a:r>
              <a:rPr lang="en-US" sz="2400" dirty="0"/>
              <a:t/>
            </a:r>
            <a:br>
              <a:rPr lang="en-US" sz="2400" dirty="0"/>
            </a:br>
            <a:endParaRPr lang="en-US" sz="2400" dirty="0"/>
          </a:p>
          <a:p>
            <a:endParaRPr lang="en-US" dirty="0"/>
          </a:p>
        </p:txBody>
      </p:sp>
    </p:spTree>
    <p:extLst>
      <p:ext uri="{BB962C8B-B14F-4D97-AF65-F5344CB8AC3E}">
        <p14:creationId xmlns:p14="http://schemas.microsoft.com/office/powerpoint/2010/main" val="3243405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a:bodyPr>
          <a:lstStyle/>
          <a:p>
            <a:pPr algn="just"/>
            <a:endParaRPr lang="en-US" sz="2000" b="1" dirty="0" smtClean="0">
              <a:solidFill>
                <a:schemeClr val="accent2">
                  <a:lumMod val="75000"/>
                </a:schemeClr>
              </a:solidFill>
            </a:endParaRPr>
          </a:p>
          <a:p>
            <a:pPr marL="109728" indent="0" algn="just">
              <a:buNone/>
            </a:pPr>
            <a:endParaRPr lang="en-US" sz="2000" b="1" dirty="0" smtClean="0">
              <a:solidFill>
                <a:schemeClr val="accent2">
                  <a:lumMod val="75000"/>
                </a:schemeClr>
              </a:solidFill>
            </a:endParaRPr>
          </a:p>
          <a:p>
            <a:pPr marL="109728" indent="0" algn="just">
              <a:buNone/>
            </a:pPr>
            <a:endParaRPr lang="en-US" sz="2000" b="1" dirty="0" smtClean="0">
              <a:solidFill>
                <a:schemeClr val="accent2">
                  <a:lumMod val="75000"/>
                </a:schemeClr>
              </a:solidFill>
            </a:endParaRPr>
          </a:p>
          <a:p>
            <a:pPr marL="109728" indent="0" algn="just">
              <a:buNone/>
            </a:pPr>
            <a:r>
              <a:rPr lang="en-US" sz="2000" b="1" dirty="0" smtClean="0">
                <a:solidFill>
                  <a:schemeClr val="accent2">
                    <a:lumMod val="75000"/>
                  </a:schemeClr>
                </a:solidFill>
              </a:rPr>
              <a:t>1</a:t>
            </a:r>
            <a:r>
              <a:rPr lang="en-US" sz="2000" b="1" dirty="0">
                <a:solidFill>
                  <a:schemeClr val="accent2">
                    <a:lumMod val="75000"/>
                  </a:schemeClr>
                </a:solidFill>
              </a:rPr>
              <a:t>.	</a:t>
            </a:r>
            <a:r>
              <a:rPr lang="en-US" sz="3000" b="1" dirty="0">
                <a:solidFill>
                  <a:schemeClr val="accent2">
                    <a:lumMod val="75000"/>
                  </a:schemeClr>
                </a:solidFill>
              </a:rPr>
              <a:t>Interpersonal Skills</a:t>
            </a:r>
            <a:r>
              <a:rPr lang="en-US" sz="3200" b="1" dirty="0">
                <a:solidFill>
                  <a:schemeClr val="accent2">
                    <a:lumMod val="75000"/>
                  </a:schemeClr>
                </a:solidFill>
              </a:rPr>
              <a:t>:  </a:t>
            </a:r>
            <a:r>
              <a:rPr lang="en-US" sz="2800" dirty="0">
                <a:latin typeface="Times New Roman" pitchFamily="18" charset="0"/>
                <a:cs typeface="Times New Roman" pitchFamily="18" charset="0"/>
              </a:rPr>
              <a:t>This is an invaluable tool for any career field because it is relevant to our personal relationship, social affairs and professional lives.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People </a:t>
            </a:r>
            <a:r>
              <a:rPr lang="en-US" sz="2800" dirty="0">
                <a:latin typeface="Times New Roman" pitchFamily="18" charset="0"/>
                <a:cs typeface="Times New Roman" pitchFamily="18" charset="0"/>
              </a:rPr>
              <a:t>with good interpersonal skills are usually seen as optimistic and </a:t>
            </a:r>
            <a:r>
              <a:rPr lang="en-US" sz="2800" dirty="0" smtClean="0">
                <a:latin typeface="Times New Roman" pitchFamily="18" charset="0"/>
                <a:cs typeface="Times New Roman" pitchFamily="18" charset="0"/>
              </a:rPr>
              <a:t>charismatic</a:t>
            </a:r>
            <a:endParaRPr lang="en-US" sz="2800" dirty="0"/>
          </a:p>
        </p:txBody>
      </p:sp>
      <p:sp>
        <p:nvSpPr>
          <p:cNvPr id="3" name="Title 2"/>
          <p:cNvSpPr>
            <a:spLocks noGrp="1"/>
          </p:cNvSpPr>
          <p:nvPr>
            <p:ph type="title"/>
          </p:nvPr>
        </p:nvSpPr>
        <p:spPr>
          <a:xfrm>
            <a:off x="381000" y="152400"/>
            <a:ext cx="8229600" cy="1143000"/>
          </a:xfrm>
        </p:spPr>
        <p:txBody>
          <a:bodyPr>
            <a:normAutofit fontScale="90000"/>
          </a:bodyPr>
          <a:lstStyle/>
          <a:p>
            <a:r>
              <a:rPr lang="en-US" sz="2800" dirty="0" smtClean="0">
                <a:effectLst/>
              </a:rPr>
              <a:t/>
            </a:r>
            <a:br>
              <a:rPr lang="en-US" sz="2800" dirty="0" smtClean="0">
                <a:effectLst/>
              </a:rPr>
            </a:br>
            <a:r>
              <a:rPr lang="en-US" sz="2800" dirty="0">
                <a:effectLst/>
              </a:rPr>
              <a:t/>
            </a:r>
            <a:br>
              <a:rPr lang="en-US" sz="2800" dirty="0">
                <a:effectLst/>
              </a:rPr>
            </a:br>
            <a:r>
              <a:rPr lang="en-US" sz="2800" dirty="0" smtClean="0">
                <a:effectLst/>
              </a:rPr>
              <a:t/>
            </a:r>
            <a:br>
              <a:rPr lang="en-US" sz="2800" dirty="0" smtClean="0">
                <a:effectLst/>
              </a:rPr>
            </a:br>
            <a:r>
              <a:rPr lang="en-US" sz="2800" dirty="0">
                <a:effectLst/>
              </a:rPr>
              <a:t/>
            </a:r>
            <a:br>
              <a:rPr lang="en-US" sz="2800" dirty="0">
                <a:effectLst/>
              </a:rPr>
            </a:br>
            <a:r>
              <a:rPr lang="en-US" sz="1800" dirty="0">
                <a:solidFill>
                  <a:schemeClr val="tx1"/>
                </a:solidFill>
                <a:latin typeface="Times New Roman" pitchFamily="18" charset="0"/>
                <a:cs typeface="Times New Roman" pitchFamily="18" charset="0"/>
              </a:rPr>
              <a:t> </a:t>
            </a:r>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
            </a:r>
            <a:br>
              <a:rPr lang="en-US" sz="1800" dirty="0">
                <a:solidFill>
                  <a:schemeClr val="tx1"/>
                </a:solidFill>
                <a:latin typeface="Times New Roman" pitchFamily="18" charset="0"/>
                <a:cs typeface="Times New Roman" pitchFamily="18" charset="0"/>
              </a:rPr>
            </a:br>
            <a:r>
              <a:rPr lang="en-US" sz="3600" dirty="0" smtClean="0">
                <a:solidFill>
                  <a:schemeClr val="bg2">
                    <a:lumMod val="10000"/>
                  </a:schemeClr>
                </a:solidFill>
                <a:effectLst/>
              </a:rPr>
              <a:t/>
            </a:r>
            <a:br>
              <a:rPr lang="en-US" sz="3600" dirty="0" smtClean="0">
                <a:solidFill>
                  <a:schemeClr val="bg2">
                    <a:lumMod val="10000"/>
                  </a:schemeClr>
                </a:solidFill>
                <a:effectLst/>
              </a:rPr>
            </a:br>
            <a:endParaRPr lang="en-US" sz="2800" dirty="0">
              <a:solidFill>
                <a:schemeClr val="bg2">
                  <a:lumMod val="10000"/>
                </a:schemeClr>
              </a:solidFill>
            </a:endParaRPr>
          </a:p>
        </p:txBody>
      </p:sp>
    </p:spTree>
    <p:extLst>
      <p:ext uri="{BB962C8B-B14F-4D97-AF65-F5344CB8AC3E}">
        <p14:creationId xmlns:p14="http://schemas.microsoft.com/office/powerpoint/2010/main" val="3992511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normAutofit fontScale="62500" lnSpcReduction="20000"/>
          </a:bodyPr>
          <a:lstStyle/>
          <a:p>
            <a:endParaRPr lang="en-US" sz="2800" dirty="0" smtClean="0">
              <a:solidFill>
                <a:schemeClr val="bg2">
                  <a:lumMod val="10000"/>
                </a:schemeClr>
              </a:solidFill>
              <a:latin typeface="Times New Roman" pitchFamily="18" charset="0"/>
              <a:cs typeface="Times New Roman" pitchFamily="18" charset="0"/>
            </a:endParaRPr>
          </a:p>
          <a:p>
            <a:r>
              <a:rPr lang="en-US" sz="3800" dirty="0" smtClean="0">
                <a:solidFill>
                  <a:schemeClr val="bg2">
                    <a:lumMod val="10000"/>
                  </a:schemeClr>
                </a:solidFill>
                <a:latin typeface="Times New Roman" pitchFamily="18" charset="0"/>
                <a:cs typeface="Times New Roman" pitchFamily="18" charset="0"/>
              </a:rPr>
              <a:t>The </a:t>
            </a:r>
            <a:r>
              <a:rPr lang="en-US" sz="3800" dirty="0">
                <a:solidFill>
                  <a:schemeClr val="bg2">
                    <a:lumMod val="10000"/>
                  </a:schemeClr>
                </a:solidFill>
                <a:latin typeface="Times New Roman" pitchFamily="18" charset="0"/>
                <a:cs typeface="Times New Roman" pitchFamily="18" charset="0"/>
              </a:rPr>
              <a:t>foundation for many other skills to succeed in different areas of life are built on </a:t>
            </a:r>
            <a:r>
              <a:rPr lang="en-US" sz="3800" dirty="0" smtClean="0">
                <a:solidFill>
                  <a:schemeClr val="bg2">
                    <a:lumMod val="10000"/>
                  </a:schemeClr>
                </a:solidFill>
                <a:latin typeface="Times New Roman" pitchFamily="18" charset="0"/>
                <a:cs typeface="Times New Roman" pitchFamily="18" charset="0"/>
              </a:rPr>
              <a:t>strong interpersonal </a:t>
            </a:r>
            <a:r>
              <a:rPr lang="en-US" sz="3800" dirty="0">
                <a:solidFill>
                  <a:schemeClr val="bg2">
                    <a:lumMod val="10000"/>
                  </a:schemeClr>
                </a:solidFill>
                <a:latin typeface="Times New Roman" pitchFamily="18" charset="0"/>
                <a:cs typeface="Times New Roman" pitchFamily="18" charset="0"/>
              </a:rPr>
              <a:t>skills as follows:</a:t>
            </a:r>
            <a:r>
              <a:rPr lang="en-US" sz="3800" dirty="0">
                <a:solidFill>
                  <a:schemeClr val="bg2">
                    <a:lumMod val="10000"/>
                  </a:schemeClr>
                </a:solidFill>
              </a:rPr>
              <a:t/>
            </a:r>
            <a:br>
              <a:rPr lang="en-US" sz="3800" dirty="0">
                <a:solidFill>
                  <a:schemeClr val="bg2">
                    <a:lumMod val="10000"/>
                  </a:schemeClr>
                </a:solidFill>
              </a:rPr>
            </a:br>
            <a:endParaRPr lang="en-US" sz="3800" b="1" dirty="0">
              <a:solidFill>
                <a:schemeClr val="bg2">
                  <a:lumMod val="25000"/>
                </a:schemeClr>
              </a:solidFill>
              <a:latin typeface="Times New Roman" pitchFamily="18" charset="0"/>
              <a:cs typeface="Times New Roman" pitchFamily="18" charset="0"/>
            </a:endParaRPr>
          </a:p>
          <a:p>
            <a:r>
              <a:rPr lang="en-US" sz="3800" b="1" dirty="0" smtClean="0">
                <a:solidFill>
                  <a:schemeClr val="bg2">
                    <a:lumMod val="25000"/>
                  </a:schemeClr>
                </a:solidFill>
                <a:latin typeface="Times New Roman" pitchFamily="18" charset="0"/>
                <a:cs typeface="Times New Roman" pitchFamily="18" charset="0"/>
              </a:rPr>
              <a:t>(</a:t>
            </a:r>
            <a:r>
              <a:rPr lang="en-US" sz="3800" b="1" dirty="0">
                <a:solidFill>
                  <a:schemeClr val="bg2">
                    <a:lumMod val="25000"/>
                  </a:schemeClr>
                </a:solidFill>
                <a:latin typeface="Times New Roman" pitchFamily="18" charset="0"/>
                <a:cs typeface="Times New Roman" pitchFamily="18" charset="0"/>
              </a:rPr>
              <a:t>a)	Ability to communicate clearly and effectively:  communication is 	a  measure of ones effectiveness in the development of interpersonal </a:t>
            </a:r>
            <a:r>
              <a:rPr lang="en-US" sz="3800" b="1" dirty="0" smtClean="0">
                <a:solidFill>
                  <a:schemeClr val="bg2">
                    <a:lumMod val="25000"/>
                  </a:schemeClr>
                </a:solidFill>
                <a:latin typeface="Times New Roman" pitchFamily="18" charset="0"/>
                <a:cs typeface="Times New Roman" pitchFamily="18" charset="0"/>
              </a:rPr>
              <a:t>relationship</a:t>
            </a:r>
            <a:r>
              <a:rPr lang="en-US" sz="3800" b="1" dirty="0">
                <a:solidFill>
                  <a:schemeClr val="bg2">
                    <a:lumMod val="25000"/>
                  </a:schemeClr>
                </a:solidFill>
                <a:latin typeface="Times New Roman" pitchFamily="18" charset="0"/>
                <a:cs typeface="Times New Roman" pitchFamily="18" charset="0"/>
              </a:rPr>
              <a:t>.</a:t>
            </a:r>
          </a:p>
          <a:p>
            <a:endParaRPr lang="en-US" sz="3800" b="1" dirty="0">
              <a:solidFill>
                <a:schemeClr val="bg2">
                  <a:lumMod val="25000"/>
                </a:schemeClr>
              </a:solidFill>
              <a:latin typeface="Times New Roman" pitchFamily="18" charset="0"/>
              <a:cs typeface="Times New Roman" pitchFamily="18" charset="0"/>
            </a:endParaRPr>
          </a:p>
          <a:p>
            <a:r>
              <a:rPr lang="en-US" sz="3800" b="1" dirty="0">
                <a:solidFill>
                  <a:schemeClr val="bg2">
                    <a:lumMod val="25000"/>
                  </a:schemeClr>
                </a:solidFill>
                <a:latin typeface="Times New Roman" pitchFamily="18" charset="0"/>
                <a:cs typeface="Times New Roman" pitchFamily="18" charset="0"/>
              </a:rPr>
              <a:t>(b)	Verbal </a:t>
            </a:r>
            <a:r>
              <a:rPr lang="en-US" sz="3800" b="1" dirty="0" smtClean="0">
                <a:solidFill>
                  <a:schemeClr val="bg2">
                    <a:lumMod val="25000"/>
                  </a:schemeClr>
                </a:solidFill>
                <a:latin typeface="Times New Roman" pitchFamily="18" charset="0"/>
                <a:cs typeface="Times New Roman" pitchFamily="18" charset="0"/>
              </a:rPr>
              <a:t>Communication: Our </a:t>
            </a:r>
            <a:r>
              <a:rPr lang="en-US" sz="3800" b="1" dirty="0">
                <a:solidFill>
                  <a:schemeClr val="bg2">
                    <a:lumMod val="25000"/>
                  </a:schemeClr>
                </a:solidFill>
                <a:latin typeface="Times New Roman" pitchFamily="18" charset="0"/>
                <a:cs typeface="Times New Roman" pitchFamily="18" charset="0"/>
              </a:rPr>
              <a:t>tone, what we say and how </a:t>
            </a:r>
            <a:r>
              <a:rPr lang="en-US" sz="3800" b="1" dirty="0" smtClean="0">
                <a:solidFill>
                  <a:schemeClr val="bg2">
                    <a:lumMod val="25000"/>
                  </a:schemeClr>
                </a:solidFill>
                <a:latin typeface="Times New Roman" pitchFamily="18" charset="0"/>
                <a:cs typeface="Times New Roman" pitchFamily="18" charset="0"/>
              </a:rPr>
              <a:t>we are able to </a:t>
            </a:r>
            <a:r>
              <a:rPr lang="en-US" sz="3800" b="1" dirty="0">
                <a:solidFill>
                  <a:schemeClr val="bg2">
                    <a:lumMod val="25000"/>
                  </a:schemeClr>
                </a:solidFill>
                <a:latin typeface="Times New Roman" pitchFamily="18" charset="0"/>
                <a:cs typeface="Times New Roman" pitchFamily="18" charset="0"/>
              </a:rPr>
              <a:t>say it.</a:t>
            </a:r>
          </a:p>
          <a:p>
            <a:endParaRPr lang="en-US" sz="3800" b="1" dirty="0">
              <a:solidFill>
                <a:schemeClr val="bg2">
                  <a:lumMod val="25000"/>
                </a:schemeClr>
              </a:solidFill>
              <a:latin typeface="Times New Roman" pitchFamily="18" charset="0"/>
              <a:cs typeface="Times New Roman" pitchFamily="18" charset="0"/>
            </a:endParaRPr>
          </a:p>
          <a:p>
            <a:r>
              <a:rPr lang="en-US" sz="3800" b="1" dirty="0">
                <a:solidFill>
                  <a:schemeClr val="bg2">
                    <a:lumMod val="25000"/>
                  </a:schemeClr>
                </a:solidFill>
                <a:latin typeface="Times New Roman" pitchFamily="18" charset="0"/>
                <a:cs typeface="Times New Roman" pitchFamily="18" charset="0"/>
              </a:rPr>
              <a:t>(c)	Non-verbal communication:- What we communicate through our </a:t>
            </a:r>
            <a:r>
              <a:rPr lang="en-US" sz="3800" b="1" dirty="0" smtClean="0">
                <a:solidFill>
                  <a:schemeClr val="bg2">
                    <a:lumMod val="25000"/>
                  </a:schemeClr>
                </a:solidFill>
                <a:latin typeface="Times New Roman" pitchFamily="18" charset="0"/>
                <a:cs typeface="Times New Roman" pitchFamily="18" charset="0"/>
              </a:rPr>
              <a:t>gestures</a:t>
            </a:r>
            <a:r>
              <a:rPr lang="en-US" sz="3800" b="1" dirty="0">
                <a:solidFill>
                  <a:schemeClr val="bg2">
                    <a:lumMod val="25000"/>
                  </a:schemeClr>
                </a:solidFill>
                <a:latin typeface="Times New Roman" pitchFamily="18" charset="0"/>
                <a:cs typeface="Times New Roman" pitchFamily="18" charset="0"/>
              </a:rPr>
              <a:t>, body language </a:t>
            </a:r>
            <a:r>
              <a:rPr lang="en-US" sz="3800" b="1" dirty="0" smtClean="0">
                <a:solidFill>
                  <a:schemeClr val="bg2">
                    <a:lumMod val="25000"/>
                  </a:schemeClr>
                </a:solidFill>
                <a:latin typeface="Times New Roman" pitchFamily="18" charset="0"/>
                <a:cs typeface="Times New Roman" pitchFamily="18" charset="0"/>
              </a:rPr>
              <a:t>and the </a:t>
            </a:r>
            <a:r>
              <a:rPr lang="en-US" sz="3800" b="1" dirty="0">
                <a:solidFill>
                  <a:schemeClr val="bg2">
                    <a:lumMod val="25000"/>
                  </a:schemeClr>
                </a:solidFill>
                <a:latin typeface="Times New Roman" pitchFamily="18" charset="0"/>
                <a:cs typeface="Times New Roman" pitchFamily="18" charset="0"/>
              </a:rPr>
              <a:t>expressions on our </a:t>
            </a:r>
            <a:r>
              <a:rPr lang="en-US" sz="3800" b="1" dirty="0" smtClean="0">
                <a:solidFill>
                  <a:schemeClr val="bg2">
                    <a:lumMod val="25000"/>
                  </a:schemeClr>
                </a:solidFill>
                <a:latin typeface="Times New Roman" pitchFamily="18" charset="0"/>
                <a:cs typeface="Times New Roman" pitchFamily="18" charset="0"/>
              </a:rPr>
              <a:t>faces.</a:t>
            </a:r>
            <a:endParaRPr lang="en-US" sz="3800" b="1" dirty="0">
              <a:solidFill>
                <a:schemeClr val="bg2">
                  <a:lumMod val="25000"/>
                </a:schemeClr>
              </a:solidFill>
              <a:latin typeface="Times New Roman" pitchFamily="18" charset="0"/>
              <a:cs typeface="Times New Roman" pitchFamily="18" charset="0"/>
            </a:endParaRPr>
          </a:p>
          <a:p>
            <a:endParaRPr lang="en-US" sz="3800" b="1" dirty="0">
              <a:solidFill>
                <a:schemeClr val="bg2">
                  <a:lumMod val="25000"/>
                </a:schemeClr>
              </a:solidFill>
              <a:latin typeface="Times New Roman" pitchFamily="18" charset="0"/>
              <a:cs typeface="Times New Roman" pitchFamily="18" charset="0"/>
            </a:endParaRPr>
          </a:p>
          <a:p>
            <a:r>
              <a:rPr lang="en-US" sz="3800" b="1" dirty="0">
                <a:solidFill>
                  <a:schemeClr val="bg2">
                    <a:lumMod val="25000"/>
                  </a:schemeClr>
                </a:solidFill>
                <a:latin typeface="Times New Roman" pitchFamily="18" charset="0"/>
                <a:cs typeface="Times New Roman" pitchFamily="18" charset="0"/>
              </a:rPr>
              <a:t>(d)	Listening Skills:-  how do we interpret, the verbal and non verbal </a:t>
            </a:r>
            <a:r>
              <a:rPr lang="en-US" sz="3800" b="1" dirty="0" smtClean="0">
                <a:solidFill>
                  <a:schemeClr val="bg2">
                    <a:lumMod val="25000"/>
                  </a:schemeClr>
                </a:solidFill>
                <a:latin typeface="Times New Roman" pitchFamily="18" charset="0"/>
                <a:cs typeface="Times New Roman" pitchFamily="18" charset="0"/>
              </a:rPr>
              <a:t>messages </a:t>
            </a:r>
            <a:r>
              <a:rPr lang="en-US" sz="3800" b="1" dirty="0">
                <a:solidFill>
                  <a:schemeClr val="bg2">
                    <a:lumMod val="25000"/>
                  </a:schemeClr>
                </a:solidFill>
                <a:latin typeface="Times New Roman" pitchFamily="18" charset="0"/>
                <a:cs typeface="Times New Roman" pitchFamily="18" charset="0"/>
              </a:rPr>
              <a:t>sent  by others. </a:t>
            </a:r>
          </a:p>
          <a:p>
            <a:endParaRPr lang="en-US" sz="3800" dirty="0"/>
          </a:p>
        </p:txBody>
      </p:sp>
    </p:spTree>
    <p:extLst>
      <p:ext uri="{BB962C8B-B14F-4D97-AF65-F5344CB8AC3E}">
        <p14:creationId xmlns:p14="http://schemas.microsoft.com/office/powerpoint/2010/main" val="1478954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305800" cy="5169091"/>
          </a:xfrm>
        </p:spPr>
        <p:txBody>
          <a:bodyPr/>
          <a:lstStyle/>
          <a:p>
            <a:r>
              <a:rPr lang="en-US" sz="2800" b="1" dirty="0">
                <a:solidFill>
                  <a:schemeClr val="accent2">
                    <a:lumMod val="75000"/>
                  </a:schemeClr>
                </a:solidFill>
              </a:rPr>
              <a:t>2.	Conflict </a:t>
            </a:r>
            <a:r>
              <a:rPr lang="en-US" sz="2800" b="1" dirty="0" smtClean="0">
                <a:solidFill>
                  <a:schemeClr val="accent2">
                    <a:lumMod val="75000"/>
                  </a:schemeClr>
                </a:solidFill>
              </a:rPr>
              <a:t>Resolution/Negotiation</a:t>
            </a:r>
            <a:r>
              <a:rPr lang="en-US" sz="2800" b="1" dirty="0">
                <a:solidFill>
                  <a:schemeClr val="accent2">
                    <a:lumMod val="75000"/>
                  </a:schemeClr>
                </a:solidFill>
              </a:rPr>
              <a:t>:-   </a:t>
            </a:r>
            <a:r>
              <a:rPr lang="en-US" sz="2800" dirty="0"/>
              <a:t>Conflicts, major and minor are a part of work </a:t>
            </a:r>
            <a:r>
              <a:rPr lang="en-US" sz="2800" dirty="0" smtClean="0"/>
              <a:t>life,</a:t>
            </a:r>
          </a:p>
          <a:p>
            <a:r>
              <a:rPr lang="en-US" sz="2800" dirty="0" smtClean="0"/>
              <a:t> You </a:t>
            </a:r>
            <a:r>
              <a:rPr lang="en-US" sz="2800" dirty="0"/>
              <a:t>are to create a work environment that enables people to thrive. Don’t make the environment difficult for those you work with.</a:t>
            </a:r>
          </a:p>
          <a:p>
            <a:r>
              <a:rPr lang="en-US" sz="2800" dirty="0"/>
              <a:t>Understand what they are going through and try to resolve as much as possible.</a:t>
            </a:r>
          </a:p>
          <a:p>
            <a:endParaRPr lang="en-US" sz="2800" dirty="0"/>
          </a:p>
          <a:p>
            <a:endParaRPr lang="en-US" dirty="0"/>
          </a:p>
        </p:txBody>
      </p:sp>
    </p:spTree>
    <p:extLst>
      <p:ext uri="{BB962C8B-B14F-4D97-AF65-F5344CB8AC3E}">
        <p14:creationId xmlns:p14="http://schemas.microsoft.com/office/powerpoint/2010/main" val="685147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8077200" cy="5016691"/>
          </a:xfrm>
        </p:spPr>
        <p:txBody>
          <a:bodyPr/>
          <a:lstStyle/>
          <a:p>
            <a:r>
              <a:rPr lang="en-US" sz="3200" b="1" dirty="0">
                <a:solidFill>
                  <a:schemeClr val="accent2">
                    <a:lumMod val="75000"/>
                  </a:schemeClr>
                </a:solidFill>
              </a:rPr>
              <a:t>3.	Teamwork/Collaboration:-  </a:t>
            </a:r>
            <a:r>
              <a:rPr lang="en-US" sz="3200" dirty="0"/>
              <a:t>A team is composed of individuals with various skills and talents working together towards a common goal.</a:t>
            </a:r>
          </a:p>
          <a:p>
            <a:r>
              <a:rPr lang="en-US" sz="3200" dirty="0"/>
              <a:t>Each skill is put to work to achieve the desired goals.</a:t>
            </a:r>
          </a:p>
          <a:p>
            <a:r>
              <a:rPr lang="en-US" sz="3200" dirty="0"/>
              <a:t>To have a team environment, members must:-</a:t>
            </a:r>
          </a:p>
          <a:p>
            <a:endParaRPr lang="en-US" sz="3200" dirty="0"/>
          </a:p>
          <a:p>
            <a:endParaRPr lang="en-US" dirty="0"/>
          </a:p>
        </p:txBody>
      </p:sp>
    </p:spTree>
    <p:extLst>
      <p:ext uri="{BB962C8B-B14F-4D97-AF65-F5344CB8AC3E}">
        <p14:creationId xmlns:p14="http://schemas.microsoft.com/office/powerpoint/2010/main" val="430056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1450" y="495300"/>
            <a:ext cx="8515350" cy="5511991"/>
          </a:xfrm>
        </p:spPr>
        <p:txBody>
          <a:bodyPr>
            <a:normAutofit fontScale="85000" lnSpcReduction="20000"/>
          </a:bodyPr>
          <a:lstStyle/>
          <a:p>
            <a:pPr marL="109728" indent="0">
              <a:buNone/>
            </a:pPr>
            <a:r>
              <a:rPr lang="en-US" sz="2800" b="1" dirty="0" smtClean="0">
                <a:solidFill>
                  <a:schemeClr val="accent2">
                    <a:lumMod val="75000"/>
                  </a:schemeClr>
                </a:solidFill>
              </a:rPr>
              <a:t>1.Trust </a:t>
            </a:r>
            <a:r>
              <a:rPr lang="en-US" sz="2800" b="1" dirty="0">
                <a:solidFill>
                  <a:schemeClr val="accent2">
                    <a:lumMod val="75000"/>
                  </a:schemeClr>
                </a:solidFill>
              </a:rPr>
              <a:t>each </a:t>
            </a:r>
            <a:r>
              <a:rPr lang="en-US" sz="2800" b="1" dirty="0" err="1" smtClean="0">
                <a:solidFill>
                  <a:schemeClr val="accent2">
                    <a:lumMod val="75000"/>
                  </a:schemeClr>
                </a:solidFill>
              </a:rPr>
              <a:t>other:be</a:t>
            </a:r>
            <a:r>
              <a:rPr lang="en-US" sz="2800" b="1" dirty="0" smtClean="0">
                <a:solidFill>
                  <a:schemeClr val="accent2">
                    <a:lumMod val="75000"/>
                  </a:schemeClr>
                </a:solidFill>
              </a:rPr>
              <a:t> honest with yourselves and learn to trust others so they can trust you too.</a:t>
            </a:r>
            <a:endParaRPr lang="en-US" sz="2800" b="1" dirty="0">
              <a:solidFill>
                <a:schemeClr val="accent2">
                  <a:lumMod val="75000"/>
                </a:schemeClr>
              </a:solidFill>
            </a:endParaRPr>
          </a:p>
          <a:p>
            <a:pPr marL="109728" indent="0">
              <a:buNone/>
            </a:pPr>
            <a:endParaRPr lang="en-US" sz="2800" b="1" dirty="0" smtClean="0">
              <a:solidFill>
                <a:schemeClr val="accent2">
                  <a:lumMod val="75000"/>
                </a:schemeClr>
              </a:solidFill>
            </a:endParaRPr>
          </a:p>
          <a:p>
            <a:pPr marL="109728" indent="0">
              <a:buNone/>
            </a:pPr>
            <a:r>
              <a:rPr lang="en-US" sz="2800" b="1" dirty="0" smtClean="0">
                <a:solidFill>
                  <a:schemeClr val="accent2">
                    <a:lumMod val="75000"/>
                  </a:schemeClr>
                </a:solidFill>
              </a:rPr>
              <a:t>2.Clarify roles: let every one know what role to perform so that there would be no clash of interest. Review team members roles regularly.</a:t>
            </a:r>
            <a:endParaRPr lang="en-US" sz="2800" b="1" dirty="0" smtClean="0">
              <a:solidFill>
                <a:schemeClr val="accent2">
                  <a:lumMod val="75000"/>
                </a:schemeClr>
              </a:solidFill>
            </a:endParaRPr>
          </a:p>
          <a:p>
            <a:pPr marL="109728" indent="0">
              <a:buNone/>
            </a:pPr>
            <a:endParaRPr lang="en-US" sz="2800" b="1" dirty="0" smtClean="0">
              <a:solidFill>
                <a:schemeClr val="accent2">
                  <a:lumMod val="75000"/>
                </a:schemeClr>
              </a:solidFill>
            </a:endParaRPr>
          </a:p>
          <a:p>
            <a:pPr marL="109728" indent="0">
              <a:buNone/>
            </a:pPr>
            <a:r>
              <a:rPr lang="en-US" sz="2800" b="1" dirty="0" smtClean="0">
                <a:solidFill>
                  <a:schemeClr val="accent2">
                    <a:lumMod val="75000"/>
                  </a:schemeClr>
                </a:solidFill>
              </a:rPr>
              <a:t>3.Communicate </a:t>
            </a:r>
            <a:r>
              <a:rPr lang="en-US" sz="2800" b="1" dirty="0">
                <a:solidFill>
                  <a:schemeClr val="accent2">
                    <a:lumMod val="75000"/>
                  </a:schemeClr>
                </a:solidFill>
              </a:rPr>
              <a:t>openly and </a:t>
            </a:r>
            <a:r>
              <a:rPr lang="en-US" sz="2800" b="1" dirty="0" err="1" smtClean="0">
                <a:solidFill>
                  <a:schemeClr val="accent2">
                    <a:lumMod val="75000"/>
                  </a:schemeClr>
                </a:solidFill>
              </a:rPr>
              <a:t>effectively:in</a:t>
            </a:r>
            <a:r>
              <a:rPr lang="en-US" sz="2800" b="1" dirty="0" smtClean="0">
                <a:solidFill>
                  <a:schemeClr val="accent2">
                    <a:lumMod val="75000"/>
                  </a:schemeClr>
                </a:solidFill>
              </a:rPr>
              <a:t> giving instructions be clear and where it’s not clear ask questions.</a:t>
            </a:r>
            <a:endParaRPr lang="en-US" sz="2800" b="1" dirty="0">
              <a:solidFill>
                <a:schemeClr val="accent2">
                  <a:lumMod val="75000"/>
                </a:schemeClr>
              </a:solidFill>
            </a:endParaRPr>
          </a:p>
          <a:p>
            <a:pPr marL="109728" indent="0">
              <a:buNone/>
            </a:pPr>
            <a:endParaRPr lang="en-US" sz="2800" b="1" dirty="0" smtClean="0">
              <a:solidFill>
                <a:schemeClr val="accent2">
                  <a:lumMod val="75000"/>
                </a:schemeClr>
              </a:solidFill>
            </a:endParaRPr>
          </a:p>
          <a:p>
            <a:pPr marL="109728" indent="0">
              <a:buNone/>
            </a:pPr>
            <a:r>
              <a:rPr lang="en-US" sz="2800" b="1" dirty="0" smtClean="0">
                <a:solidFill>
                  <a:schemeClr val="accent2">
                    <a:lumMod val="75000"/>
                  </a:schemeClr>
                </a:solidFill>
              </a:rPr>
              <a:t>4.Appreciate </a:t>
            </a:r>
            <a:r>
              <a:rPr lang="en-US" sz="2800" b="1" dirty="0">
                <a:solidFill>
                  <a:schemeClr val="accent2">
                    <a:lumMod val="75000"/>
                  </a:schemeClr>
                </a:solidFill>
              </a:rPr>
              <a:t>working with </a:t>
            </a:r>
            <a:r>
              <a:rPr lang="en-US" sz="2800" b="1" dirty="0" err="1" smtClean="0">
                <a:solidFill>
                  <a:schemeClr val="accent2">
                    <a:lumMod val="75000"/>
                  </a:schemeClr>
                </a:solidFill>
              </a:rPr>
              <a:t>diversity:learn</a:t>
            </a:r>
            <a:r>
              <a:rPr lang="en-US" sz="2800" b="1" dirty="0" smtClean="0">
                <a:solidFill>
                  <a:schemeClr val="accent2">
                    <a:lumMod val="75000"/>
                  </a:schemeClr>
                </a:solidFill>
              </a:rPr>
              <a:t> as much as you can from </a:t>
            </a:r>
            <a:r>
              <a:rPr lang="en-US" sz="2800" b="1" dirty="0" err="1" smtClean="0">
                <a:solidFill>
                  <a:schemeClr val="accent2">
                    <a:lumMod val="75000"/>
                  </a:schemeClr>
                </a:solidFill>
              </a:rPr>
              <a:t>eachother.Respect</a:t>
            </a:r>
            <a:r>
              <a:rPr lang="en-US" sz="2800" b="1" dirty="0" smtClean="0">
                <a:solidFill>
                  <a:schemeClr val="accent2">
                    <a:lumMod val="75000"/>
                  </a:schemeClr>
                </a:solidFill>
              </a:rPr>
              <a:t> others opinion and differences.</a:t>
            </a:r>
            <a:endParaRPr lang="en-US" sz="2800" b="1" dirty="0">
              <a:solidFill>
                <a:schemeClr val="accent2">
                  <a:lumMod val="75000"/>
                </a:schemeClr>
              </a:solidFill>
            </a:endParaRPr>
          </a:p>
          <a:p>
            <a:pPr marL="109728" indent="0">
              <a:buNone/>
            </a:pPr>
            <a:endParaRPr lang="en-US" sz="2800" b="1" dirty="0" smtClean="0">
              <a:solidFill>
                <a:schemeClr val="accent2">
                  <a:lumMod val="75000"/>
                </a:schemeClr>
              </a:solidFill>
            </a:endParaRPr>
          </a:p>
          <a:p>
            <a:pPr marL="109728" indent="0">
              <a:buNone/>
            </a:pPr>
            <a:r>
              <a:rPr lang="en-US" sz="2800" b="1" dirty="0" smtClean="0">
                <a:solidFill>
                  <a:schemeClr val="accent2">
                    <a:lumMod val="75000"/>
                  </a:schemeClr>
                </a:solidFill>
              </a:rPr>
              <a:t>5.Observation </a:t>
            </a:r>
            <a:r>
              <a:rPr lang="en-US" sz="2800" b="1" dirty="0">
                <a:solidFill>
                  <a:schemeClr val="accent2">
                    <a:lumMod val="75000"/>
                  </a:schemeClr>
                </a:solidFill>
              </a:rPr>
              <a:t>and </a:t>
            </a:r>
            <a:r>
              <a:rPr lang="en-US" sz="2800" b="1" dirty="0" smtClean="0">
                <a:solidFill>
                  <a:schemeClr val="accent2">
                    <a:lumMod val="75000"/>
                  </a:schemeClr>
                </a:solidFill>
              </a:rPr>
              <a:t>feedback :regularly review team work and praise individual efforts.</a:t>
            </a:r>
            <a:endParaRPr lang="en-US" sz="2800" b="1" dirty="0">
              <a:solidFill>
                <a:schemeClr val="accent2">
                  <a:lumMod val="75000"/>
                </a:schemeClr>
              </a:solidFill>
            </a:endParaRPr>
          </a:p>
          <a:p>
            <a:endParaRPr lang="en-US" dirty="0"/>
          </a:p>
        </p:txBody>
      </p:sp>
    </p:spTree>
    <p:extLst>
      <p:ext uri="{BB962C8B-B14F-4D97-AF65-F5344CB8AC3E}">
        <p14:creationId xmlns:p14="http://schemas.microsoft.com/office/powerpoint/2010/main" val="2104609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704</TotalTime>
  <Words>291</Words>
  <Application>Microsoft Office PowerPoint</Application>
  <PresentationFormat>On-screen Show (4:3)</PresentationFormat>
  <Paragraphs>56</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APPLICATION OF DYNAMIC  AND  ENGAGING INTERPERSONAL SKILLS</vt:lpstr>
      <vt:lpstr>What does this topic mean? You may ask,  The world today is dynamic  therefore the   success or failure of an organisation depends   largely on the competencies of Administrative   Officers, Executive Officers and Project Officers   as the case may be with various Organisations.   </vt:lpstr>
      <vt:lpstr>competencies</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CHRISTIANAH</dc:creator>
  <cp:lastModifiedBy>CHRISTIANAH</cp:lastModifiedBy>
  <cp:revision>37</cp:revision>
  <dcterms:created xsi:type="dcterms:W3CDTF">2013-10-24T11:48:32Z</dcterms:created>
  <dcterms:modified xsi:type="dcterms:W3CDTF">2013-11-05T05:53:38Z</dcterms:modified>
</cp:coreProperties>
</file>