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6"/>
  </p:notesMasterIdLst>
  <p:sldIdLst>
    <p:sldId id="256" r:id="rId2"/>
    <p:sldId id="257" r:id="rId3"/>
    <p:sldId id="258" r:id="rId4"/>
    <p:sldId id="259" r:id="rId5"/>
    <p:sldId id="260" r:id="rId6"/>
    <p:sldId id="264" r:id="rId7"/>
    <p:sldId id="265" r:id="rId8"/>
    <p:sldId id="266" r:id="rId9"/>
    <p:sldId id="267" r:id="rId10"/>
    <p:sldId id="268" r:id="rId11"/>
    <p:sldId id="271" r:id="rId12"/>
    <p:sldId id="280" r:id="rId13"/>
    <p:sldId id="281" r:id="rId14"/>
    <p:sldId id="262" r:id="rId15"/>
    <p:sldId id="263" r:id="rId16"/>
    <p:sldId id="269" r:id="rId17"/>
    <p:sldId id="270" r:id="rId18"/>
    <p:sldId id="286" r:id="rId19"/>
    <p:sldId id="272" r:id="rId20"/>
    <p:sldId id="273" r:id="rId21"/>
    <p:sldId id="274" r:id="rId22"/>
    <p:sldId id="275" r:id="rId23"/>
    <p:sldId id="276" r:id="rId24"/>
    <p:sldId id="277" r:id="rId25"/>
    <p:sldId id="278" r:id="rId26"/>
    <p:sldId id="282" r:id="rId27"/>
    <p:sldId id="283" r:id="rId28"/>
    <p:sldId id="284" r:id="rId29"/>
    <p:sldId id="285" r:id="rId30"/>
    <p:sldId id="287" r:id="rId31"/>
    <p:sldId id="288" r:id="rId32"/>
    <p:sldId id="289" r:id="rId33"/>
    <p:sldId id="290" r:id="rId34"/>
    <p:sldId id="291" r:id="rId3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38" d="100"/>
          <a:sy n="38" d="100"/>
        </p:scale>
        <p:origin x="-660" y="-11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FB25F-7C1D-4BC2-B9BC-B8E670DEC531}" type="datetimeFigureOut">
              <a:rPr lang="en-US" smtClean="0"/>
              <a:pPr/>
              <a:t>6/4/2013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92F55-A246-4C27-A362-D1840D8FAC09}" type="slidenum">
              <a:rPr lang="en-US" smtClean="0"/>
              <a:pPr/>
              <a:t>‹#›</a:t>
            </a:fld>
            <a:endParaRPr lang="en-US"/>
          </a:p>
        </p:txBody>
      </p:sp>
    </p:spTree>
    <p:extLst>
      <p:ext uri="{BB962C8B-B14F-4D97-AF65-F5344CB8AC3E}">
        <p14:creationId xmlns:p14="http://schemas.microsoft.com/office/powerpoint/2010/main" val="246848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92F55-A246-4C27-A362-D1840D8FAC0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92F55-A246-4C27-A362-D1840D8FAC0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92F55-A246-4C27-A362-D1840D8FAC09}"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BC099B2-2A8A-4CCA-B368-F0A95E2CE753}" type="datetimeFigureOut">
              <a:rPr lang="en-US" smtClean="0"/>
              <a:pPr/>
              <a:t>6/4/2013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A363973-815B-48C0-B3A5-D41FF9EB90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C099B2-2A8A-4CCA-B368-F0A95E2CE753}"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63973-815B-48C0-B3A5-D41FF9EB90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2"/>
            <a:ext cx="222885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C099B2-2A8A-4CCA-B368-F0A95E2CE753}"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63973-815B-48C0-B3A5-D41FF9EB90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C099B2-2A8A-4CCA-B368-F0A95E2CE753}"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63973-815B-48C0-B3A5-D41FF9EB90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C099B2-2A8A-4CCA-B368-F0A95E2CE753}"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63973-815B-48C0-B3A5-D41FF9EB90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C099B2-2A8A-4CCA-B368-F0A95E2CE753}"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63973-815B-48C0-B3A5-D41FF9EB90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1" y="1859758"/>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1" y="2514600"/>
            <a:ext cx="437859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C099B2-2A8A-4CCA-B368-F0A95E2CE753}" type="datetimeFigureOut">
              <a:rPr lang="en-US" smtClean="0"/>
              <a:pPr/>
              <a:t>6/4/2013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63973-815B-48C0-B3A5-D41FF9EB90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C099B2-2A8A-4CCA-B368-F0A95E2CE753}" type="datetimeFigureOut">
              <a:rPr lang="en-US" smtClean="0"/>
              <a:pPr/>
              <a:t>6/4/2013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63973-815B-48C0-B3A5-D41FF9EB90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099B2-2A8A-4CCA-B368-F0A95E2CE753}" type="datetimeFigureOut">
              <a:rPr lang="en-US" smtClean="0"/>
              <a:pPr/>
              <a:t>6/4/2013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63973-815B-48C0-B3A5-D41FF9EB90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2"/>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72971" y="1676400"/>
            <a:ext cx="553772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C099B2-2A8A-4CCA-B368-F0A95E2CE753}"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63973-815B-48C0-B3A5-D41FF9EB90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60400" y="1176997"/>
            <a:ext cx="2397252"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60400" y="2828785"/>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C099B2-2A8A-4CCA-B368-F0A95E2CE753}"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50300" y="6356351"/>
            <a:ext cx="660400" cy="365125"/>
          </a:xfrm>
        </p:spPr>
        <p:txBody>
          <a:bodyPr/>
          <a:lstStyle/>
          <a:p>
            <a:fld id="{9A363973-815B-48C0-B3A5-D41FF9EB90DA}" type="slidenum">
              <a:rPr lang="en-US" smtClean="0"/>
              <a:pPr/>
              <a:t>‹#›</a:t>
            </a:fld>
            <a:endParaRPr lang="en-US"/>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746625" y="6219826"/>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746625" y="-7144"/>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95300" y="6356351"/>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C099B2-2A8A-4CCA-B368-F0A95E2CE753}" type="datetimeFigureOut">
              <a:rPr lang="en-US" smtClean="0"/>
              <a:pPr/>
              <a:t>6/4/2013</a:t>
            </a:fld>
            <a:endParaRPr lang="en-US"/>
          </a:p>
        </p:txBody>
      </p:sp>
      <p:sp>
        <p:nvSpPr>
          <p:cNvPr id="22" name="Footer Placeholder 21"/>
          <p:cNvSpPr>
            <a:spLocks noGrp="1"/>
          </p:cNvSpPr>
          <p:nvPr>
            <p:ph type="ftr" sz="quarter" idx="3"/>
          </p:nvPr>
        </p:nvSpPr>
        <p:spPr>
          <a:xfrm>
            <a:off x="2889250" y="6356351"/>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8585200" y="6356351"/>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363973-815B-48C0-B3A5-D41FF9EB90DA}" type="slidenum">
              <a:rPr lang="en-US" smtClean="0"/>
              <a:pPr/>
              <a:t>‹#›</a:t>
            </a:fld>
            <a:endParaRPr lang="en-US"/>
          </a:p>
        </p:txBody>
      </p:sp>
      <p:grpSp>
        <p:nvGrpSpPr>
          <p:cNvPr id="2" name="Group 1"/>
          <p:cNvGrpSpPr/>
          <p:nvPr/>
        </p:nvGrpSpPr>
        <p:grpSpPr>
          <a:xfrm>
            <a:off x="-20602" y="202408"/>
            <a:ext cx="994559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lickr.com/photos/attawayjl/332910642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flickr.com/photos/73542590@N00/4350529849/"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lickr.com/photos/bracken/374100498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Jakarta_slumhome_2.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Payatas-Dumpsite_Manila_Philippines02.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Street_Child,_Srimangal_Railway_Station.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File:Waiting_for_goods.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VOA_Heinlein_-_Somali_refugees_September_2011_-_09.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533403"/>
            <a:ext cx="8420100" cy="1470025"/>
          </a:xfrm>
          <a:solidFill>
            <a:srgbClr val="C00000"/>
          </a:solidFill>
          <a:ln w="76200">
            <a:solidFill>
              <a:srgbClr val="002060"/>
            </a:solidFill>
          </a:ln>
        </p:spPr>
        <p:txBody>
          <a:bodyPr>
            <a:normAutofit fontScale="90000"/>
          </a:bodyPr>
          <a:lstStyle/>
          <a:p>
            <a:pPr algn="ct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RURAL POVERTY ALLEVIATION IN NIGERIA</a:t>
            </a:r>
            <a:r>
              <a:rPr lang="en-US" dirty="0" smtClean="0"/>
              <a:t>: </a:t>
            </a:r>
            <a:r>
              <a:rPr lang="en-US" dirty="0" smtClean="0">
                <a:latin typeface="Freestyle Script" pitchFamily="66" charset="0"/>
              </a:rPr>
              <a:t>WITHAL?</a:t>
            </a:r>
            <a:endParaRPr lang="en-US" dirty="0">
              <a:latin typeface="Freestyle Script" pitchFamily="66" charset="0"/>
            </a:endParaRPr>
          </a:p>
        </p:txBody>
      </p:sp>
      <p:sp>
        <p:nvSpPr>
          <p:cNvPr id="3" name="Subtitle 2"/>
          <p:cNvSpPr>
            <a:spLocks noGrp="1"/>
          </p:cNvSpPr>
          <p:nvPr>
            <p:ph type="subTitle" idx="1"/>
          </p:nvPr>
        </p:nvSpPr>
        <p:spPr>
          <a:xfrm>
            <a:off x="742950" y="2133600"/>
            <a:ext cx="8172450" cy="4191000"/>
          </a:xfrm>
        </p:spPr>
        <p:txBody>
          <a:bodyPr>
            <a:normAutofit/>
          </a:bodyPr>
          <a:lstStyle/>
          <a:p>
            <a:pPr algn="ctr"/>
            <a:r>
              <a:rPr lang="en-US" sz="2000" dirty="0" smtClean="0">
                <a:solidFill>
                  <a:schemeClr val="bg1"/>
                </a:solidFill>
                <a:latin typeface="Bauhaus 93" pitchFamily="82" charset="0"/>
              </a:rPr>
              <a:t>THE NATION OF NIGERIA</a:t>
            </a:r>
            <a:endParaRPr lang="en-US" sz="2000" dirty="0">
              <a:solidFill>
                <a:schemeClr val="bg1"/>
              </a:solidFill>
              <a:latin typeface="Bauhaus 93" pitchFamily="82" charset="0"/>
            </a:endParaRPr>
          </a:p>
        </p:txBody>
      </p:sp>
      <p:pic>
        <p:nvPicPr>
          <p:cNvPr id="7" name="Picture 6" descr="http://www.bbc.co.uk/news/special/world/11/nigeria_election_toggle_maps/img/nigeria_wealth_624.gif"/>
          <p:cNvPicPr/>
          <p:nvPr/>
        </p:nvPicPr>
        <p:blipFill>
          <a:blip r:embed="rId3"/>
          <a:srcRect/>
          <a:stretch>
            <a:fillRect/>
          </a:stretch>
        </p:blipFill>
        <p:spPr bwMode="auto">
          <a:xfrm>
            <a:off x="2133600" y="2514600"/>
            <a:ext cx="5105400" cy="40386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591312"/>
          </a:xfrm>
        </p:spPr>
        <p:txBody>
          <a:bodyPr>
            <a:normAutofit fontScale="90000"/>
          </a:bodyPr>
          <a:lstStyle/>
          <a:p>
            <a:r>
              <a:rPr lang="en-US" dirty="0" smtClean="0"/>
              <a:t>A Nigerian village beggar-boy</a:t>
            </a:r>
            <a:endParaRPr lang="en-US" dirty="0"/>
          </a:p>
        </p:txBody>
      </p:sp>
      <p:pic>
        <p:nvPicPr>
          <p:cNvPr id="4" name="Content Placeholder 3" descr="A child beggar receives food in Kano, Nigeria (Archive shot)"/>
          <p:cNvPicPr>
            <a:picLocks noGrp="1"/>
          </p:cNvPicPr>
          <p:nvPr>
            <p:ph idx="1"/>
          </p:nvPr>
        </p:nvPicPr>
        <p:blipFill>
          <a:blip r:embed="rId2"/>
          <a:srcRect/>
          <a:stretch>
            <a:fillRect/>
          </a:stretch>
        </p:blipFill>
        <p:spPr bwMode="auto">
          <a:xfrm>
            <a:off x="1219200" y="1676400"/>
            <a:ext cx="70104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3"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515112"/>
          </a:xfrm>
        </p:spPr>
        <p:txBody>
          <a:bodyPr>
            <a:noAutofit/>
          </a:bodyPr>
          <a:lstStyle/>
          <a:p>
            <a:r>
              <a:rPr lang="en-US" sz="2400" dirty="0" smtClean="0"/>
              <a:t>A typical village market in Nigeria depicting poverty and backwardness</a:t>
            </a:r>
            <a:endParaRPr lang="en-US" sz="2400" dirty="0"/>
          </a:p>
        </p:txBody>
      </p:sp>
      <p:pic>
        <p:nvPicPr>
          <p:cNvPr id="4" name="Content Placeholder 3" descr="market in nigeria poverty / photo courtesy of Jeff Attaway on &#10;flickr">
            <a:hlinkClick r:id="rId2" tooltip="&quot;market in nigeria poverty / photo courtesy of &#10;Jeff Attaway on flickr&quot;"/>
          </p:cNvPr>
          <p:cNvPicPr>
            <a:picLocks noGrp="1"/>
          </p:cNvPicPr>
          <p:nvPr>
            <p:ph idx="1"/>
          </p:nvPr>
        </p:nvPicPr>
        <p:blipFill>
          <a:blip r:embed="rId3"/>
          <a:srcRect/>
          <a:stretch>
            <a:fillRect/>
          </a:stretch>
        </p:blipFill>
        <p:spPr bwMode="auto">
          <a:xfrm>
            <a:off x="1828800" y="1905000"/>
            <a:ext cx="67056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4"/>
                                        </p:tgtEl>
                                        <p:attrNameLst>
                                          <p:attrName>ppt_w</p:attrName>
                                        </p:attrNameLst>
                                      </p:cBhvr>
                                      <p:tavLst>
                                        <p:tav tm="0">
                                          <p:val>
                                            <p:strVal val="ppt_w"/>
                                          </p:val>
                                        </p:tav>
                                        <p:tav tm="100000">
                                          <p:val>
                                            <p:fltVal val="0"/>
                                          </p:val>
                                        </p:tav>
                                      </p:tavLst>
                                    </p:anim>
                                    <p:anim calcmode="lin" valueType="num">
                                      <p:cBhvr>
                                        <p:cTn id="11" dur="1000"/>
                                        <p:tgtEl>
                                          <p:spTgt spid="4"/>
                                        </p:tgtEl>
                                        <p:attrNameLst>
                                          <p:attrName>ppt_h</p:attrName>
                                        </p:attrNameLst>
                                      </p:cBhvr>
                                      <p:tavLst>
                                        <p:tav tm="0">
                                          <p:val>
                                            <p:strVal val="ppt_h"/>
                                          </p:val>
                                        </p:tav>
                                        <p:tav tm="100000">
                                          <p:val>
                                            <p:fltVal val="0"/>
                                          </p:val>
                                        </p:tav>
                                      </p:tavLst>
                                    </p:anim>
                                    <p:anim calcmode="lin" valueType="num">
                                      <p:cBhvr>
                                        <p:cTn id="12" dur="1000"/>
                                        <p:tgtEl>
                                          <p:spTgt spid="4"/>
                                        </p:tgtEl>
                                        <p:attrNameLst>
                                          <p:attrName>style.rotation</p:attrName>
                                        </p:attrNameLst>
                                      </p:cBhvr>
                                      <p:tavLst>
                                        <p:tav tm="0">
                                          <p:val>
                                            <p:fltVal val="0"/>
                                          </p:val>
                                        </p:tav>
                                        <p:tav tm="100000">
                                          <p:val>
                                            <p:fltVal val="90"/>
                                          </p:val>
                                        </p:tav>
                                      </p:tavLst>
                                    </p:anim>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438912"/>
          </a:xfrm>
        </p:spPr>
        <p:txBody>
          <a:bodyPr>
            <a:normAutofit fontScale="90000"/>
          </a:bodyPr>
          <a:lstStyle/>
          <a:p>
            <a:r>
              <a:rPr lang="en-US" sz="2000" dirty="0" smtClean="0"/>
              <a:t>A Rural Primary School in </a:t>
            </a:r>
            <a:r>
              <a:rPr lang="en-US" sz="2000" dirty="0" err="1" smtClean="0"/>
              <a:t>Ondo</a:t>
            </a:r>
            <a:r>
              <a:rPr lang="en-US" sz="2000" dirty="0" smtClean="0"/>
              <a:t> State With blown off roof and the Staff Room Under the Tree</a:t>
            </a:r>
            <a:endParaRPr lang="en-US" sz="2000" dirty="0"/>
          </a:p>
        </p:txBody>
      </p:sp>
      <p:pic>
        <p:nvPicPr>
          <p:cNvPr id="36866" name="Picture 2"/>
          <p:cNvPicPr>
            <a:picLocks noGrp="1" noChangeAspect="1" noChangeArrowheads="1"/>
          </p:cNvPicPr>
          <p:nvPr>
            <p:ph idx="1"/>
          </p:nvPr>
        </p:nvPicPr>
        <p:blipFill>
          <a:blip r:embed="rId2"/>
          <a:srcRect/>
          <a:stretch>
            <a:fillRect/>
          </a:stretch>
        </p:blipFill>
        <p:spPr bwMode="auto">
          <a:xfrm>
            <a:off x="4800600" y="2971800"/>
            <a:ext cx="4653490" cy="3490117"/>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srcRect/>
          <a:stretch>
            <a:fillRect/>
          </a:stretch>
        </p:blipFill>
        <p:spPr bwMode="auto">
          <a:xfrm>
            <a:off x="457200" y="1676400"/>
            <a:ext cx="4267200"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36867"/>
                                        </p:tgtEl>
                                      </p:cBhvr>
                                    </p:animEffect>
                                    <p:anim calcmode="lin" valueType="num">
                                      <p:cBhvr>
                                        <p:cTn id="15" dur="1000"/>
                                        <p:tgtEl>
                                          <p:spTgt spid="36867"/>
                                        </p:tgtEl>
                                        <p:attrNameLst>
                                          <p:attrName>ppt_x</p:attrName>
                                        </p:attrNameLst>
                                      </p:cBhvr>
                                      <p:tavLst>
                                        <p:tav tm="0">
                                          <p:val>
                                            <p:strVal val="ppt_x"/>
                                          </p:val>
                                        </p:tav>
                                        <p:tav tm="100000">
                                          <p:val>
                                            <p:strVal val="ppt_x"/>
                                          </p:val>
                                        </p:tav>
                                      </p:tavLst>
                                    </p:anim>
                                    <p:anim calcmode="lin" valueType="num">
                                      <p:cBhvr>
                                        <p:cTn id="16" dur="1000"/>
                                        <p:tgtEl>
                                          <p:spTgt spid="36867"/>
                                        </p:tgtEl>
                                        <p:attrNameLst>
                                          <p:attrName>ppt_y</p:attrName>
                                        </p:attrNameLst>
                                      </p:cBhvr>
                                      <p:tavLst>
                                        <p:tav tm="0">
                                          <p:val>
                                            <p:strVal val="ppt_y"/>
                                          </p:val>
                                        </p:tav>
                                        <p:tav tm="100000">
                                          <p:val>
                                            <p:strVal val="ppt_y+.1"/>
                                          </p:val>
                                        </p:tav>
                                      </p:tavLst>
                                    </p:anim>
                                    <p:set>
                                      <p:cBhvr>
                                        <p:cTn id="17" dur="1" fill="hold">
                                          <p:stCondLst>
                                            <p:cond delay="999"/>
                                          </p:stCondLst>
                                        </p:cTn>
                                        <p:tgtEl>
                                          <p:spTgt spid="3686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36866"/>
                                        </p:tgtEl>
                                        <p:attrNameLst>
                                          <p:attrName>ppt_w</p:attrName>
                                        </p:attrNameLst>
                                      </p:cBhvr>
                                      <p:tavLst>
                                        <p:tav tm="0">
                                          <p:val>
                                            <p:strVal val="ppt_w"/>
                                          </p:val>
                                        </p:tav>
                                        <p:tav tm="100000">
                                          <p:val>
                                            <p:fltVal val="0"/>
                                          </p:val>
                                        </p:tav>
                                      </p:tavLst>
                                    </p:anim>
                                    <p:anim calcmode="lin" valueType="num">
                                      <p:cBhvr>
                                        <p:cTn id="22" dur="1000"/>
                                        <p:tgtEl>
                                          <p:spTgt spid="36866"/>
                                        </p:tgtEl>
                                        <p:attrNameLst>
                                          <p:attrName>ppt_h</p:attrName>
                                        </p:attrNameLst>
                                      </p:cBhvr>
                                      <p:tavLst>
                                        <p:tav tm="0">
                                          <p:val>
                                            <p:strVal val="ppt_h"/>
                                          </p:val>
                                        </p:tav>
                                        <p:tav tm="100000">
                                          <p:val>
                                            <p:fltVal val="0"/>
                                          </p:val>
                                        </p:tav>
                                      </p:tavLst>
                                    </p:anim>
                                    <p:anim calcmode="lin" valueType="num">
                                      <p:cBhvr>
                                        <p:cTn id="23" dur="1000"/>
                                        <p:tgtEl>
                                          <p:spTgt spid="36866"/>
                                        </p:tgtEl>
                                        <p:attrNameLst>
                                          <p:attrName>style.rotation</p:attrName>
                                        </p:attrNameLst>
                                      </p:cBhvr>
                                      <p:tavLst>
                                        <p:tav tm="0">
                                          <p:val>
                                            <p:fltVal val="0"/>
                                          </p:val>
                                        </p:tav>
                                        <p:tav tm="100000">
                                          <p:val>
                                            <p:fltVal val="90"/>
                                          </p:val>
                                        </p:tav>
                                      </p:tavLst>
                                    </p:anim>
                                    <p:animEffect transition="out" filter="fade">
                                      <p:cBhvr>
                                        <p:cTn id="24" dur="1000"/>
                                        <p:tgtEl>
                                          <p:spTgt spid="36866"/>
                                        </p:tgtEl>
                                      </p:cBhvr>
                                    </p:animEffect>
                                    <p:set>
                                      <p:cBhvr>
                                        <p:cTn id="25" dur="1" fill="hold">
                                          <p:stCondLst>
                                            <p:cond delay="999"/>
                                          </p:stCondLst>
                                        </p:cTn>
                                        <p:tgtEl>
                                          <p:spTgt spid="368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533400"/>
            <a:ext cx="8915400" cy="5791200"/>
          </a:xfrm>
        </p:spPr>
        <p:txBody>
          <a:bodyPr>
            <a:normAutofit fontScale="92500" lnSpcReduction="20000"/>
          </a:bodyPr>
          <a:lstStyle/>
          <a:p>
            <a:r>
              <a:rPr lang="en-US" sz="2800" b="1" dirty="0" smtClean="0"/>
              <a:t>Poverty</a:t>
            </a:r>
            <a:r>
              <a:rPr lang="en-US" sz="2800" dirty="0" smtClean="0"/>
              <a:t> can be divided into :</a:t>
            </a:r>
          </a:p>
          <a:p>
            <a:pPr algn="just">
              <a:buFont typeface="Arial" charset="0"/>
              <a:buChar char="•"/>
            </a:pPr>
            <a:r>
              <a:rPr lang="en-US" sz="2800" b="1" dirty="0" smtClean="0"/>
              <a:t>Absolute poverty </a:t>
            </a:r>
            <a:r>
              <a:rPr lang="en-US" sz="2800" dirty="0" smtClean="0"/>
              <a:t>or </a:t>
            </a:r>
            <a:r>
              <a:rPr lang="en-US" sz="2800" b="1" dirty="0" smtClean="0"/>
              <a:t>destitution</a:t>
            </a:r>
            <a:r>
              <a:rPr lang="en-US" sz="2800" dirty="0" smtClean="0"/>
              <a:t> which refers to the deprivation of basic human needs, which commonly includes food, water, sanitation, clothing, shelter, health care and education. The World Bank anchored absolute poverty line as $1 per day. This was revised in 1993, and through 2005, absolute poverty was $1.08 a day for all countries. In 2005, after extensive studies of cost of living across the world, The World Bank raised the measure for global poverty line to reflect the observed higher cost of living. Now, the World Bank defines extreme poverty as living on less than US$1.25  per day.</a:t>
            </a:r>
          </a:p>
          <a:p>
            <a:pPr algn="just"/>
            <a:r>
              <a:rPr lang="en-US" sz="2800" i="1" dirty="0" smtClean="0"/>
              <a:t>*</a:t>
            </a:r>
            <a:r>
              <a:rPr lang="en-US" sz="2800" b="1" i="1" dirty="0" smtClean="0"/>
              <a:t>Moderate poverty</a:t>
            </a:r>
            <a:r>
              <a:rPr lang="en-US" sz="2800" dirty="0" smtClean="0"/>
              <a:t> as less than $2 or $5 a day (but note that a person or family with access to subsistence resources, e.g. subsistence farmers, may have a low cash income without a correspondingly low standard of living – they are not living "on" their cash income but using it as a top up).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991600" cy="5539978"/>
          </a:xfrm>
          <a:prstGeom prst="rect">
            <a:avLst/>
          </a:prstGeom>
        </p:spPr>
        <p:txBody>
          <a:bodyPr wrap="square">
            <a:spAutoFit/>
          </a:bodyPr>
          <a:lstStyle/>
          <a:p>
            <a:endParaRPr lang="en-US" dirty="0" smtClean="0"/>
          </a:p>
          <a:p>
            <a:pPr algn="just"/>
            <a:r>
              <a:rPr lang="en-US" sz="2400" dirty="0" smtClean="0"/>
              <a:t>*</a:t>
            </a:r>
            <a:r>
              <a:rPr lang="en-US" sz="2400" b="1" dirty="0" smtClean="0"/>
              <a:t>Relative poverty, </a:t>
            </a:r>
            <a:r>
              <a:rPr lang="en-US" sz="2400" dirty="0" smtClean="0"/>
              <a:t>defined contextually as economic inequality in the location or society in which people live.</a:t>
            </a:r>
          </a:p>
          <a:p>
            <a:pPr algn="just"/>
            <a:endParaRPr lang="en-US" sz="2400" dirty="0" smtClean="0"/>
          </a:p>
          <a:p>
            <a:pPr algn="just"/>
            <a:r>
              <a:rPr lang="en-US" sz="2400" dirty="0" smtClean="0"/>
              <a:t>Poverty differences cut across gender, ethnicity, age, location (rural versus urban), and income source. </a:t>
            </a:r>
          </a:p>
          <a:p>
            <a:pPr algn="just"/>
            <a:r>
              <a:rPr lang="en-US" sz="2400" dirty="0" smtClean="0"/>
              <a:t>In households, children and women often suffer more than men. </a:t>
            </a:r>
          </a:p>
          <a:p>
            <a:pPr algn="just"/>
            <a:r>
              <a:rPr lang="en-US" sz="2400" dirty="0" smtClean="0"/>
              <a:t>In the community, minority ethnic or religious groups suffer more than majority groups, and the rural poor more than the urban poor; among the rural poor, landless wage workers suffer more than small landowners or tenants.</a:t>
            </a:r>
          </a:p>
          <a:p>
            <a:pPr algn="just"/>
            <a:r>
              <a:rPr lang="en-US" sz="2400" dirty="0" smtClean="0"/>
              <a:t>In Sub-Saharan Africa, extreme poverty went up from 41 percent in 1981 to 46 percent in 2001, which combined with growing population increased the number of people living in extreme poverty from 231 million to 318 million.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304800"/>
            <a:ext cx="9220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World Bank data shows that the percentage of the population living in  households with consumption or income per person below the poverty line has decreased in each region of the world since 1990,</a:t>
            </a:r>
            <a:r>
              <a:rPr kumimoji="0" lang="en-US" sz="2400" b="0" i="0" u="none" strike="noStrike" cap="none" normalizeH="0" dirty="0" smtClean="0">
                <a:ln>
                  <a:noFill/>
                </a:ln>
                <a:solidFill>
                  <a:schemeClr val="tx1"/>
                </a:solidFill>
                <a:effectLst/>
                <a:latin typeface="Tahoma" pitchFamily="34" charset="0"/>
                <a:ea typeface="Tahoma" pitchFamily="34" charset="0"/>
                <a:cs typeface="Tahoma" pitchFamily="34" charset="0"/>
              </a:rPr>
              <a:t> however, the figures of Sub-</a:t>
            </a:r>
            <a:r>
              <a:rPr lang="en-US" sz="2400" dirty="0" smtClean="0">
                <a:latin typeface="Tahoma" pitchFamily="34" charset="0"/>
                <a:ea typeface="Tahoma" pitchFamily="34" charset="0"/>
                <a:cs typeface="Tahoma" pitchFamily="34" charset="0"/>
              </a:rPr>
              <a:t>S</a:t>
            </a:r>
            <a:r>
              <a:rPr kumimoji="0" lang="en-US" sz="2400" b="0" i="0" u="none" strike="noStrike" cap="none" normalizeH="0" dirty="0" smtClean="0">
                <a:ln>
                  <a:noFill/>
                </a:ln>
                <a:solidFill>
                  <a:schemeClr val="tx1"/>
                </a:solidFill>
                <a:effectLst/>
                <a:latin typeface="Tahoma" pitchFamily="34" charset="0"/>
                <a:ea typeface="Tahoma" pitchFamily="34" charset="0"/>
                <a:cs typeface="Tahoma" pitchFamily="34" charset="0"/>
              </a:rPr>
              <a:t>aharan Africa remain the highest. </a:t>
            </a:r>
            <a:endParaRPr kumimoji="0" lang="en-US"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aphicFrame>
        <p:nvGraphicFramePr>
          <p:cNvPr id="4" name="Table 3"/>
          <p:cNvGraphicFramePr>
            <a:graphicFrameLocks noGrp="1"/>
          </p:cNvGraphicFramePr>
          <p:nvPr/>
        </p:nvGraphicFramePr>
        <p:xfrm>
          <a:off x="762000" y="2362200"/>
          <a:ext cx="7696200" cy="3866955"/>
        </p:xfrm>
        <a:graphic>
          <a:graphicData uri="http://schemas.openxmlformats.org/drawingml/2006/table">
            <a:tbl>
              <a:tblPr/>
              <a:tblGrid>
                <a:gridCol w="2697637"/>
                <a:gridCol w="793422"/>
                <a:gridCol w="872765"/>
                <a:gridCol w="872765"/>
                <a:gridCol w="476054"/>
                <a:gridCol w="1031450"/>
                <a:gridCol w="952107"/>
              </a:tblGrid>
              <a:tr h="328571">
                <a:tc rowSpan="2">
                  <a:txBody>
                    <a:bodyPr/>
                    <a:lstStyle/>
                    <a:p>
                      <a:pPr marL="0" marR="0" algn="ctr">
                        <a:lnSpc>
                          <a:spcPct val="115000"/>
                        </a:lnSpc>
                        <a:spcBef>
                          <a:spcPts val="0"/>
                        </a:spcBef>
                        <a:spcAft>
                          <a:spcPts val="0"/>
                        </a:spcAft>
                      </a:pPr>
                      <a:r>
                        <a:rPr lang="en-US" sz="1800" b="1" dirty="0">
                          <a:latin typeface="Times New Roman"/>
                          <a:ea typeface="Times New Roman"/>
                          <a:cs typeface="Times New Roman"/>
                        </a:rPr>
                        <a:t>Region</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800" b="1">
                          <a:latin typeface="Times New Roman"/>
                          <a:ea typeface="Times New Roman"/>
                          <a:cs typeface="Times New Roman"/>
                        </a:rPr>
                        <a:t>$1 per day</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nSpc>
                          <a:spcPct val="115000"/>
                        </a:lnSpc>
                      </a:pPr>
                      <a:endParaRPr lang="en-US" sz="160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dirty="0">
                          <a:latin typeface="Times New Roman"/>
                          <a:ea typeface="Times New Roman"/>
                          <a:cs typeface="Times New Roman"/>
                        </a:rPr>
                        <a:t>$1.25 per </a:t>
                      </a:r>
                      <a:r>
                        <a:rPr lang="en-US" sz="1800" b="1" dirty="0" smtClean="0">
                          <a:latin typeface="Times New Roman"/>
                          <a:ea typeface="Times New Roman"/>
                          <a:cs typeface="Times New Roman"/>
                        </a:rPr>
                        <a:t>day</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28571">
                <a:tc vMerge="1">
                  <a:txBody>
                    <a:bodyPr/>
                    <a:lstStyle/>
                    <a:p>
                      <a:endParaRPr lang="en-US"/>
                    </a:p>
                  </a:txBody>
                  <a:tcPr/>
                </a:tc>
                <a:tc>
                  <a:txBody>
                    <a:bodyPr/>
                    <a:lstStyle/>
                    <a:p>
                      <a:pPr marL="0" marR="0" algn="ctr">
                        <a:lnSpc>
                          <a:spcPct val="115000"/>
                        </a:lnSpc>
                        <a:spcBef>
                          <a:spcPts val="0"/>
                        </a:spcBef>
                        <a:spcAft>
                          <a:spcPts val="0"/>
                        </a:spcAft>
                      </a:pPr>
                      <a:r>
                        <a:rPr lang="en-US" sz="1800" b="1" dirty="0">
                          <a:latin typeface="Times New Roman"/>
                          <a:ea typeface="Times New Roman"/>
                          <a:cs typeface="Times New Roman"/>
                        </a:rPr>
                        <a:t>1990</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Times New Roman"/>
                          <a:ea typeface="Times New Roman"/>
                          <a:cs typeface="Times New Roman"/>
                        </a:rPr>
                        <a:t>2002</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Times New Roman"/>
                          <a:ea typeface="Times New Roman"/>
                          <a:cs typeface="Times New Roman"/>
                        </a:rPr>
                        <a:t>2004</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800" b="1">
                          <a:latin typeface="Times New Roman"/>
                          <a:ea typeface="Times New Roman"/>
                          <a:cs typeface="Times New Roman"/>
                        </a:rPr>
                        <a:t>1981</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Times New Roman"/>
                          <a:ea typeface="Times New Roman"/>
                          <a:cs typeface="Times New Roman"/>
                        </a:rPr>
                        <a:t>2008</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967">
                <a:tc>
                  <a:txBody>
                    <a:bodyPr/>
                    <a:lstStyle/>
                    <a:p>
                      <a:pPr marL="0" marR="0">
                        <a:lnSpc>
                          <a:spcPct val="115000"/>
                        </a:lnSpc>
                        <a:spcBef>
                          <a:spcPts val="0"/>
                        </a:spcBef>
                        <a:spcAft>
                          <a:spcPts val="0"/>
                        </a:spcAft>
                      </a:pPr>
                      <a:r>
                        <a:rPr lang="en-US" sz="1800" dirty="0">
                          <a:latin typeface="Times New Roman"/>
                          <a:ea typeface="Times New Roman"/>
                          <a:cs typeface="Times New Roman"/>
                        </a:rPr>
                        <a:t>East Asia and Pacific</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15.40%</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12.33%</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9.07%</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77.2%</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14.3%</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277">
                <a:tc>
                  <a:txBody>
                    <a:bodyPr/>
                    <a:lstStyle/>
                    <a:p>
                      <a:pPr marL="0" marR="0">
                        <a:lnSpc>
                          <a:spcPct val="115000"/>
                        </a:lnSpc>
                        <a:spcBef>
                          <a:spcPts val="0"/>
                        </a:spcBef>
                        <a:spcAft>
                          <a:spcPts val="0"/>
                        </a:spcAft>
                      </a:pPr>
                      <a:r>
                        <a:rPr lang="en-US" sz="1800">
                          <a:latin typeface="Times New Roman"/>
                          <a:ea typeface="Times New Roman"/>
                          <a:cs typeface="Times New Roman"/>
                        </a:rPr>
                        <a:t>Europe and Central Asia</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3.60%</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1.28%</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0.95%</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1.9%</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0.5%</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430">
                <a:tc>
                  <a:txBody>
                    <a:bodyPr/>
                    <a:lstStyle/>
                    <a:p>
                      <a:pPr marL="0" marR="0">
                        <a:lnSpc>
                          <a:spcPct val="115000"/>
                        </a:lnSpc>
                        <a:spcBef>
                          <a:spcPts val="0"/>
                        </a:spcBef>
                        <a:spcAft>
                          <a:spcPts val="0"/>
                        </a:spcAft>
                      </a:pPr>
                      <a:r>
                        <a:rPr lang="en-US" sz="1800">
                          <a:latin typeface="Times New Roman"/>
                          <a:ea typeface="Times New Roman"/>
                          <a:cs typeface="Times New Roman"/>
                        </a:rPr>
                        <a:t>Latin America and the Caribbean</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9.62%</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9.08%</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8.64%</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11.9%</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6.5%</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430">
                <a:tc>
                  <a:txBody>
                    <a:bodyPr/>
                    <a:lstStyle/>
                    <a:p>
                      <a:pPr marL="0" marR="0">
                        <a:lnSpc>
                          <a:spcPct val="115000"/>
                        </a:lnSpc>
                        <a:spcBef>
                          <a:spcPts val="0"/>
                        </a:spcBef>
                        <a:spcAft>
                          <a:spcPts val="0"/>
                        </a:spcAft>
                      </a:pPr>
                      <a:r>
                        <a:rPr lang="en-US" sz="1800">
                          <a:latin typeface="Times New Roman"/>
                          <a:ea typeface="Times New Roman"/>
                          <a:cs typeface="Times New Roman"/>
                        </a:rPr>
                        <a:t>Middle East and North Africa</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2.08%</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1.69%</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1.47%</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9.6%</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2.7%</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571">
                <a:tc>
                  <a:txBody>
                    <a:bodyPr/>
                    <a:lstStyle/>
                    <a:p>
                      <a:pPr marL="0" marR="0">
                        <a:lnSpc>
                          <a:spcPct val="115000"/>
                        </a:lnSpc>
                        <a:spcBef>
                          <a:spcPts val="0"/>
                        </a:spcBef>
                        <a:spcAft>
                          <a:spcPts val="0"/>
                        </a:spcAft>
                      </a:pPr>
                      <a:r>
                        <a:rPr lang="en-US" sz="1800">
                          <a:latin typeface="Times New Roman"/>
                          <a:ea typeface="Times New Roman"/>
                          <a:cs typeface="Times New Roman"/>
                        </a:rPr>
                        <a:t>South Asia</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35.04%</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33.44%</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30.84%</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61.1%</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36%</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667">
                <a:tc>
                  <a:txBody>
                    <a:bodyPr/>
                    <a:lstStyle/>
                    <a:p>
                      <a:pPr marL="0" marR="0">
                        <a:lnSpc>
                          <a:spcPct val="115000"/>
                        </a:lnSpc>
                        <a:spcBef>
                          <a:spcPts val="0"/>
                        </a:spcBef>
                        <a:spcAft>
                          <a:spcPts val="0"/>
                        </a:spcAft>
                      </a:pPr>
                      <a:r>
                        <a:rPr lang="en-US" sz="1800">
                          <a:latin typeface="Times New Roman"/>
                          <a:ea typeface="Times New Roman"/>
                          <a:cs typeface="Times New Roman"/>
                        </a:rPr>
                        <a:t>Sub-Saharan Africa</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46.07%</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42.63%</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41.09%</a:t>
                      </a:r>
                      <a:endParaRPr lang="en-US" sz="16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51.5%</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47.5%</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571">
                <a:tc>
                  <a:txBody>
                    <a:bodyPr/>
                    <a:lstStyle/>
                    <a:p>
                      <a:pPr marL="0" marR="0" algn="ctr">
                        <a:lnSpc>
                          <a:spcPct val="115000"/>
                        </a:lnSpc>
                        <a:spcBef>
                          <a:spcPts val="0"/>
                        </a:spcBef>
                        <a:spcAft>
                          <a:spcPts val="0"/>
                        </a:spcAft>
                      </a:pPr>
                      <a:r>
                        <a:rPr lang="en-US" sz="1800" b="1" dirty="0">
                          <a:latin typeface="Times New Roman"/>
                          <a:ea typeface="Times New Roman"/>
                          <a:cs typeface="Times New Roman"/>
                        </a:rPr>
                        <a:t>World</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Times New Roman"/>
                          <a:ea typeface="Times New Roman"/>
                          <a:cs typeface="Times New Roman"/>
                        </a:rPr>
                        <a:t>52.2%</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Times New Roman"/>
                          <a:ea typeface="Times New Roman"/>
                          <a:cs typeface="Times New Roman"/>
                        </a:rPr>
                        <a:t>22.4%</a:t>
                      </a:r>
                      <a:endParaRPr lang="en-US" sz="16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down)">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371600"/>
            <a:ext cx="5029200" cy="236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81000"/>
            <a:ext cx="8915400" cy="515112"/>
          </a:xfrm>
        </p:spPr>
        <p:txBody>
          <a:bodyPr>
            <a:normAutofit fontScale="90000"/>
          </a:bodyPr>
          <a:lstStyle/>
          <a:p>
            <a:r>
              <a:rPr lang="en-US" sz="2800" dirty="0" smtClean="0">
                <a:solidFill>
                  <a:srgbClr val="00B0F0"/>
                </a:solidFill>
              </a:rPr>
              <a:t/>
            </a:r>
            <a:br>
              <a:rPr lang="en-US" sz="2800" dirty="0" smtClean="0">
                <a:solidFill>
                  <a:srgbClr val="00B0F0"/>
                </a:solidFill>
              </a:rPr>
            </a:br>
            <a:r>
              <a:rPr lang="en-US" sz="2800" dirty="0" smtClean="0">
                <a:solidFill>
                  <a:srgbClr val="00B0F0"/>
                </a:solidFill>
              </a:rPr>
              <a:t/>
            </a:r>
            <a:br>
              <a:rPr lang="en-US" sz="2800" dirty="0" smtClean="0">
                <a:solidFill>
                  <a:srgbClr val="00B0F0"/>
                </a:solidFill>
              </a:rPr>
            </a:br>
            <a:r>
              <a:rPr lang="en-US" sz="2800" dirty="0" smtClean="0">
                <a:solidFill>
                  <a:srgbClr val="00B0F0"/>
                </a:solidFill>
              </a:rPr>
              <a:t>The Nigerian Rural Poor</a:t>
            </a:r>
            <a:endParaRPr lang="en-US" sz="2800" dirty="0">
              <a:solidFill>
                <a:srgbClr val="00B0F0"/>
              </a:solidFill>
            </a:endParaRPr>
          </a:p>
        </p:txBody>
      </p:sp>
      <p:sp>
        <p:nvSpPr>
          <p:cNvPr id="6" name="Rectangle 5"/>
          <p:cNvSpPr/>
          <p:nvPr/>
        </p:nvSpPr>
        <p:spPr>
          <a:xfrm>
            <a:off x="762000" y="3886200"/>
            <a:ext cx="69342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95300" y="990600"/>
            <a:ext cx="8915400" cy="5334000"/>
          </a:xfrm>
        </p:spPr>
        <p:txBody>
          <a:bodyPr>
            <a:normAutofit fontScale="70000" lnSpcReduction="20000"/>
          </a:bodyPr>
          <a:lstStyle/>
          <a:p>
            <a:r>
              <a:rPr lang="en-US" b="1" dirty="0" smtClean="0"/>
              <a:t>Nigeria's population in poverty</a:t>
            </a:r>
            <a:endParaRPr lang="en-US" dirty="0" smtClean="0"/>
          </a:p>
          <a:p>
            <a:pPr lvl="0"/>
            <a:endParaRPr lang="en-US" dirty="0" smtClean="0"/>
          </a:p>
          <a:p>
            <a:pPr lvl="0"/>
            <a:r>
              <a:rPr lang="en-US" dirty="0" smtClean="0"/>
              <a:t>1980: 17.1 million </a:t>
            </a:r>
          </a:p>
          <a:p>
            <a:pPr lvl="0"/>
            <a:r>
              <a:rPr lang="en-US" dirty="0" smtClean="0"/>
              <a:t>1985: 34.7 million </a:t>
            </a:r>
          </a:p>
          <a:p>
            <a:pPr lvl="0"/>
            <a:r>
              <a:rPr lang="en-US" dirty="0" smtClean="0"/>
              <a:t>1992: 39.2 million </a:t>
            </a:r>
          </a:p>
          <a:p>
            <a:pPr lvl="0"/>
            <a:r>
              <a:rPr lang="en-US" dirty="0" smtClean="0"/>
              <a:t>1996: 67.1 million </a:t>
            </a:r>
          </a:p>
          <a:p>
            <a:pPr lvl="0"/>
            <a:r>
              <a:rPr lang="en-US" dirty="0" smtClean="0"/>
              <a:t>2004: 68.7 million </a:t>
            </a:r>
          </a:p>
          <a:p>
            <a:pPr lvl="0"/>
            <a:r>
              <a:rPr lang="en-US" dirty="0" smtClean="0"/>
              <a:t>2010: 112.47 million </a:t>
            </a:r>
          </a:p>
          <a:p>
            <a:r>
              <a:rPr lang="en-US" i="1" dirty="0" smtClean="0"/>
              <a:t>Source: Nigeria's National Bureau of Statistics</a:t>
            </a:r>
            <a:endParaRPr lang="en-US" dirty="0" smtClean="0"/>
          </a:p>
          <a:p>
            <a:endParaRPr lang="en-US" dirty="0" smtClean="0"/>
          </a:p>
          <a:p>
            <a:endParaRPr lang="en-US" dirty="0" smtClean="0"/>
          </a:p>
          <a:p>
            <a:r>
              <a:rPr lang="en-US" dirty="0" smtClean="0"/>
              <a:t>GNI per capita, Atlas method (current US$)		-</a:t>
            </a:r>
            <a:r>
              <a:rPr lang="en-US" b="1" dirty="0" smtClean="0"/>
              <a:t>1,180.0</a:t>
            </a:r>
            <a:endParaRPr lang="en-US" dirty="0" smtClean="0"/>
          </a:p>
          <a:p>
            <a:r>
              <a:rPr lang="en-US" dirty="0" smtClean="0"/>
              <a:t>Population, total 				-</a:t>
            </a:r>
            <a:r>
              <a:rPr lang="en-US" b="1" dirty="0" smtClean="0"/>
              <a:t>158,423,182.0</a:t>
            </a:r>
            <a:endParaRPr lang="en-US" dirty="0" smtClean="0"/>
          </a:p>
          <a:p>
            <a:r>
              <a:rPr lang="en-US" dirty="0" smtClean="0"/>
              <a:t>Rural population 				-</a:t>
            </a:r>
            <a:r>
              <a:rPr lang="en-US" b="1" dirty="0" smtClean="0"/>
              <a:t>79,528,437.4</a:t>
            </a:r>
            <a:endParaRPr lang="en-US" dirty="0" smtClean="0"/>
          </a:p>
          <a:p>
            <a:r>
              <a:rPr lang="en-US" dirty="0" smtClean="0"/>
              <a:t>Number of rural poor (million, approximate) 	-</a:t>
            </a:r>
            <a:r>
              <a:rPr lang="en-US" b="1" dirty="0" smtClean="0"/>
              <a:t>50,739</a:t>
            </a:r>
            <a:endParaRPr lang="en-US" dirty="0" smtClean="0"/>
          </a:p>
          <a:p>
            <a:pPr>
              <a:buNone/>
            </a:pPr>
            <a:r>
              <a:rPr lang="en-US" dirty="0" smtClean="0">
                <a:latin typeface="Freestyle Script" pitchFamily="66" charset="0"/>
              </a:rPr>
              <a:t>	Source: Federal Bureau of Statistics, 2011</a:t>
            </a:r>
          </a:p>
          <a:p>
            <a:pPr indent="0" algn="just">
              <a:spcBef>
                <a:spcPts val="0"/>
              </a:spcBef>
              <a:buNone/>
            </a:pPr>
            <a:endParaRPr lang="en-US" sz="2900" dirty="0" smtClean="0"/>
          </a:p>
          <a:p>
            <a:pPr indent="0" algn="just">
              <a:spcBef>
                <a:spcPts val="0"/>
              </a:spcBef>
              <a:buNone/>
            </a:pPr>
            <a:r>
              <a:rPr lang="en-US" sz="2900" dirty="0" smtClean="0"/>
              <a:t>As shown above, in Nigeria, about 80 million Nigerians live in the rural areas. Out of this, about fifty one million are caught up in the throes of poverty.</a:t>
            </a: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down)">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wipe(down)">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wipe(down)">
                                      <p:cBhvr>
                                        <p:cTn id="67" dur="500"/>
                                        <p:tgtEl>
                                          <p:spTgt spid="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wipe(down)">
                                      <p:cBhvr>
                                        <p:cTn id="72" dur="500"/>
                                        <p:tgtEl>
                                          <p:spTgt spid="3">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animEffect transition="in" filter="wipe(down)">
                                      <p:cBhvr>
                                        <p:cTn id="7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9372600" cy="3785652"/>
          </a:xfrm>
          <a:prstGeom prst="rect">
            <a:avLst/>
          </a:prstGeom>
        </p:spPr>
        <p:txBody>
          <a:bodyPr wrap="square">
            <a:spAutoFit/>
          </a:bodyPr>
          <a:lstStyle/>
          <a:p>
            <a:pPr algn="just"/>
            <a:r>
              <a:rPr lang="fr-FR" sz="2400" dirty="0" err="1" smtClean="0"/>
              <a:t>Poverty</a:t>
            </a:r>
            <a:r>
              <a:rPr lang="fr-FR" sz="2400" dirty="0" smtClean="0"/>
              <a:t> </a:t>
            </a:r>
            <a:r>
              <a:rPr lang="fr-FR" sz="2400" dirty="0" err="1" smtClean="0"/>
              <a:t>is</a:t>
            </a:r>
            <a:r>
              <a:rPr lang="fr-FR" sz="2400" dirty="0" smtClean="0"/>
              <a:t> </a:t>
            </a:r>
            <a:r>
              <a:rPr lang="fr-FR" sz="2400" dirty="0" err="1" smtClean="0"/>
              <a:t>especially</a:t>
            </a:r>
            <a:r>
              <a:rPr lang="fr-FR" sz="2400" dirty="0" smtClean="0"/>
              <a:t> </a:t>
            </a:r>
            <a:r>
              <a:rPr lang="fr-FR" sz="2400" dirty="0" err="1" smtClean="0"/>
              <a:t>severe</a:t>
            </a:r>
            <a:r>
              <a:rPr lang="fr-FR" sz="2400" dirty="0" smtClean="0"/>
              <a:t> in rural areas, </a:t>
            </a:r>
            <a:r>
              <a:rPr lang="fr-FR" sz="2400" dirty="0" err="1" smtClean="0"/>
              <a:t>where</a:t>
            </a:r>
            <a:r>
              <a:rPr lang="fr-FR" sz="2400" dirty="0" smtClean="0"/>
              <a:t> social services and infrastructure are </a:t>
            </a:r>
            <a:r>
              <a:rPr lang="fr-FR" sz="2400" dirty="0" err="1" smtClean="0"/>
              <a:t>limited</a:t>
            </a:r>
            <a:r>
              <a:rPr lang="fr-FR" sz="2400" dirty="0" smtClean="0"/>
              <a:t> or non-existent. The </a:t>
            </a:r>
            <a:r>
              <a:rPr lang="fr-FR" sz="2400" dirty="0" err="1" smtClean="0"/>
              <a:t>great</a:t>
            </a:r>
            <a:r>
              <a:rPr lang="fr-FR" sz="2400" dirty="0" smtClean="0"/>
              <a:t> </a:t>
            </a:r>
            <a:r>
              <a:rPr lang="fr-FR" sz="2400" dirty="0" err="1" smtClean="0"/>
              <a:t>majority</a:t>
            </a:r>
            <a:r>
              <a:rPr lang="fr-FR" sz="2400" dirty="0" smtClean="0"/>
              <a:t> of </a:t>
            </a:r>
            <a:r>
              <a:rPr lang="fr-FR" sz="2400" dirty="0" err="1" smtClean="0"/>
              <a:t>those</a:t>
            </a:r>
            <a:r>
              <a:rPr lang="fr-FR" sz="2400" dirty="0" smtClean="0"/>
              <a:t> </a:t>
            </a:r>
            <a:r>
              <a:rPr lang="fr-FR" sz="2400" dirty="0" err="1" smtClean="0"/>
              <a:t>who</a:t>
            </a:r>
            <a:r>
              <a:rPr lang="fr-FR" sz="2400" dirty="0" smtClean="0"/>
              <a:t> live in rural areas are </a:t>
            </a:r>
            <a:r>
              <a:rPr lang="fr-FR" sz="2400" dirty="0" err="1" smtClean="0"/>
              <a:t>poor</a:t>
            </a:r>
            <a:r>
              <a:rPr lang="fr-FR" sz="2400" dirty="0" smtClean="0"/>
              <a:t> and </a:t>
            </a:r>
            <a:r>
              <a:rPr lang="fr-FR" sz="2400" dirty="0" err="1" smtClean="0"/>
              <a:t>depend</a:t>
            </a:r>
            <a:r>
              <a:rPr lang="fr-FR" sz="2400" dirty="0" smtClean="0"/>
              <a:t> on agriculture for </a:t>
            </a:r>
            <a:r>
              <a:rPr lang="fr-FR" sz="2400" dirty="0" err="1" smtClean="0"/>
              <a:t>food</a:t>
            </a:r>
            <a:r>
              <a:rPr lang="fr-FR" sz="2400" dirty="0" smtClean="0"/>
              <a:t> and </a:t>
            </a:r>
            <a:r>
              <a:rPr lang="fr-FR" sz="2400" dirty="0" err="1" smtClean="0"/>
              <a:t>income</a:t>
            </a:r>
            <a:r>
              <a:rPr lang="fr-FR" sz="2400" dirty="0" smtClean="0"/>
              <a:t>. About 90 per cent of the </a:t>
            </a:r>
            <a:r>
              <a:rPr lang="fr-FR" sz="2400" dirty="0" err="1" smtClean="0"/>
              <a:t>country’s</a:t>
            </a:r>
            <a:r>
              <a:rPr lang="fr-FR" sz="2400" dirty="0" smtClean="0"/>
              <a:t> </a:t>
            </a:r>
            <a:r>
              <a:rPr lang="fr-FR" sz="2400" dirty="0" err="1" smtClean="0"/>
              <a:t>food</a:t>
            </a:r>
            <a:r>
              <a:rPr lang="fr-FR" sz="2400" dirty="0" smtClean="0"/>
              <a:t> </a:t>
            </a:r>
            <a:r>
              <a:rPr lang="fr-FR" sz="2400" dirty="0" err="1" smtClean="0"/>
              <a:t>is</a:t>
            </a:r>
            <a:r>
              <a:rPr lang="fr-FR" sz="2400" dirty="0" smtClean="0"/>
              <a:t> </a:t>
            </a:r>
            <a:r>
              <a:rPr lang="fr-FR" sz="2400" dirty="0" err="1" smtClean="0"/>
              <a:t>produced</a:t>
            </a:r>
            <a:r>
              <a:rPr lang="fr-FR" sz="2400" dirty="0" smtClean="0"/>
              <a:t> by </a:t>
            </a:r>
            <a:r>
              <a:rPr lang="fr-FR" sz="2400" dirty="0" err="1" smtClean="0"/>
              <a:t>small</a:t>
            </a:r>
            <a:r>
              <a:rPr lang="fr-FR" sz="2400" dirty="0" smtClean="0"/>
              <a:t>-</a:t>
            </a:r>
            <a:r>
              <a:rPr lang="fr-FR" sz="2400" dirty="0" err="1" smtClean="0"/>
              <a:t>scale</a:t>
            </a:r>
            <a:r>
              <a:rPr lang="fr-FR" sz="2400" dirty="0" smtClean="0"/>
              <a:t> </a:t>
            </a:r>
            <a:r>
              <a:rPr lang="fr-FR" sz="2400" dirty="0" err="1" smtClean="0"/>
              <a:t>farmers</a:t>
            </a:r>
            <a:r>
              <a:rPr lang="fr-FR" sz="2400" dirty="0" smtClean="0"/>
              <a:t> </a:t>
            </a:r>
            <a:r>
              <a:rPr lang="fr-FR" sz="2400" dirty="0" err="1" smtClean="0"/>
              <a:t>cultivating</a:t>
            </a:r>
            <a:r>
              <a:rPr lang="fr-FR" sz="2400" dirty="0" smtClean="0"/>
              <a:t> </a:t>
            </a:r>
            <a:r>
              <a:rPr lang="fr-FR" sz="2400" dirty="0" err="1" smtClean="0"/>
              <a:t>tiny</a:t>
            </a:r>
            <a:r>
              <a:rPr lang="fr-FR" sz="2400" dirty="0" smtClean="0"/>
              <a:t> plots of land </a:t>
            </a:r>
            <a:r>
              <a:rPr lang="fr-FR" sz="2400" dirty="0" err="1" smtClean="0"/>
              <a:t>who</a:t>
            </a:r>
            <a:r>
              <a:rPr lang="fr-FR" sz="2400" dirty="0" smtClean="0"/>
              <a:t> </a:t>
            </a:r>
            <a:r>
              <a:rPr lang="fr-FR" sz="2400" dirty="0" err="1" smtClean="0"/>
              <a:t>depend</a:t>
            </a:r>
            <a:r>
              <a:rPr lang="fr-FR" sz="2400" dirty="0" smtClean="0"/>
              <a:t> on </a:t>
            </a:r>
            <a:r>
              <a:rPr lang="fr-FR" sz="2400" dirty="0" err="1" smtClean="0"/>
              <a:t>rainfall</a:t>
            </a:r>
            <a:r>
              <a:rPr lang="fr-FR" sz="2400" dirty="0" smtClean="0"/>
              <a:t> </a:t>
            </a:r>
            <a:r>
              <a:rPr lang="fr-FR" sz="2400" dirty="0" err="1" smtClean="0"/>
              <a:t>rather</a:t>
            </a:r>
            <a:r>
              <a:rPr lang="fr-FR" sz="2400" dirty="0" smtClean="0"/>
              <a:t> </a:t>
            </a:r>
            <a:r>
              <a:rPr lang="fr-FR" sz="2400" dirty="0" err="1" smtClean="0"/>
              <a:t>than</a:t>
            </a:r>
            <a:r>
              <a:rPr lang="fr-FR" sz="2400" dirty="0" smtClean="0"/>
              <a:t> irrigation </a:t>
            </a:r>
            <a:r>
              <a:rPr lang="fr-FR" sz="2400" dirty="0" err="1" smtClean="0"/>
              <a:t>systems</a:t>
            </a:r>
            <a:r>
              <a:rPr lang="fr-FR" sz="2400" dirty="0" smtClean="0"/>
              <a:t>. </a:t>
            </a:r>
          </a:p>
          <a:p>
            <a:pPr algn="just"/>
            <a:r>
              <a:rPr lang="fr-FR" sz="2400" b="1" dirty="0" err="1" smtClean="0"/>
              <a:t>Women</a:t>
            </a:r>
            <a:r>
              <a:rPr lang="fr-FR" sz="2400" dirty="0" smtClean="0"/>
              <a:t> </a:t>
            </a:r>
            <a:r>
              <a:rPr lang="fr-FR" sz="2400" dirty="0" err="1" smtClean="0"/>
              <a:t>play</a:t>
            </a:r>
            <a:r>
              <a:rPr lang="fr-FR" sz="2400" dirty="0" smtClean="0"/>
              <a:t> a major </a:t>
            </a:r>
            <a:r>
              <a:rPr lang="fr-FR" sz="2400" dirty="0" err="1" smtClean="0"/>
              <a:t>role</a:t>
            </a:r>
            <a:r>
              <a:rPr lang="fr-FR" sz="2400" dirty="0" smtClean="0"/>
              <a:t> in the production, </a:t>
            </a:r>
            <a:r>
              <a:rPr lang="fr-FR" sz="2400" dirty="0" err="1" smtClean="0"/>
              <a:t>processing</a:t>
            </a:r>
            <a:r>
              <a:rPr lang="fr-FR" sz="2400" dirty="0" smtClean="0"/>
              <a:t> and marketing of </a:t>
            </a:r>
            <a:r>
              <a:rPr lang="fr-FR" sz="2400" dirty="0" err="1" smtClean="0"/>
              <a:t>food</a:t>
            </a:r>
            <a:r>
              <a:rPr lang="fr-FR" sz="2400" dirty="0" smtClean="0"/>
              <a:t> </a:t>
            </a:r>
            <a:r>
              <a:rPr lang="fr-FR" sz="2400" dirty="0" err="1" smtClean="0"/>
              <a:t>crops</a:t>
            </a:r>
            <a:r>
              <a:rPr lang="fr-FR" sz="2400" dirty="0" smtClean="0"/>
              <a:t>. The </a:t>
            </a:r>
            <a:r>
              <a:rPr lang="fr-FR" sz="2400" dirty="0" err="1" smtClean="0"/>
              <a:t>poorest</a:t>
            </a:r>
            <a:r>
              <a:rPr lang="fr-FR" sz="2400" dirty="0" smtClean="0"/>
              <a:t> groups </a:t>
            </a:r>
            <a:r>
              <a:rPr lang="fr-FR" sz="2400" dirty="0" err="1" smtClean="0"/>
              <a:t>eke</a:t>
            </a:r>
            <a:r>
              <a:rPr lang="fr-FR" sz="2400" dirty="0" smtClean="0"/>
              <a:t> out a </a:t>
            </a:r>
            <a:r>
              <a:rPr lang="fr-FR" sz="2400" dirty="0" err="1" smtClean="0"/>
              <a:t>subsistence</a:t>
            </a:r>
            <a:r>
              <a:rPr lang="fr-FR" sz="2400" dirty="0" smtClean="0"/>
              <a:t> living but </a:t>
            </a:r>
            <a:r>
              <a:rPr lang="fr-FR" sz="2400" dirty="0" err="1" smtClean="0"/>
              <a:t>often</a:t>
            </a:r>
            <a:r>
              <a:rPr lang="fr-FR" sz="2400" dirty="0" smtClean="0"/>
              <a:t> go short of </a:t>
            </a:r>
            <a:r>
              <a:rPr lang="fr-FR" sz="2400" dirty="0" err="1" smtClean="0"/>
              <a:t>food</a:t>
            </a:r>
            <a:r>
              <a:rPr lang="fr-FR" sz="2400" dirty="0" smtClean="0"/>
              <a:t>, </a:t>
            </a:r>
            <a:r>
              <a:rPr lang="fr-FR" sz="2400" dirty="0" err="1" smtClean="0"/>
              <a:t>particularly</a:t>
            </a:r>
            <a:r>
              <a:rPr lang="fr-FR" sz="2400" dirty="0" smtClean="0"/>
              <a:t> </a:t>
            </a:r>
            <a:r>
              <a:rPr lang="fr-FR" sz="2400" dirty="0" err="1" smtClean="0"/>
              <a:t>during</a:t>
            </a:r>
            <a:r>
              <a:rPr lang="fr-FR" sz="2400" dirty="0" smtClean="0"/>
              <a:t> the </a:t>
            </a:r>
            <a:r>
              <a:rPr lang="fr-FR" sz="2400" dirty="0" err="1" smtClean="0"/>
              <a:t>pre</a:t>
            </a:r>
            <a:r>
              <a:rPr lang="fr-FR" sz="2400" dirty="0" smtClean="0"/>
              <a:t>-</a:t>
            </a:r>
            <a:r>
              <a:rPr lang="fr-FR" sz="2400" dirty="0" err="1" smtClean="0"/>
              <a:t>harvest</a:t>
            </a:r>
            <a:r>
              <a:rPr lang="fr-FR" sz="2400" dirty="0" smtClean="0"/>
              <a:t> </a:t>
            </a:r>
            <a:r>
              <a:rPr lang="fr-FR" sz="2400" dirty="0" err="1" smtClean="0"/>
              <a:t>period</a:t>
            </a:r>
            <a:r>
              <a:rPr lang="fr-FR" sz="2400" dirty="0" smtClean="0"/>
              <a:t>. </a:t>
            </a:r>
            <a:endParaRPr lang="en-US" sz="2400" dirty="0"/>
          </a:p>
        </p:txBody>
      </p:sp>
      <p:pic>
        <p:nvPicPr>
          <p:cNvPr id="3" name="Picture 2" descr="women poverty in Nigeria - photo courtesy of Jeremy Weate on &#10;Flickr">
            <a:hlinkClick r:id="rId2" tooltip="&quot;women poverty in Nigeria - photo courtesy of &#10;Jeremy Weate on Flickr&quot;"/>
          </p:cNvPr>
          <p:cNvPicPr/>
          <p:nvPr/>
        </p:nvPicPr>
        <p:blipFill>
          <a:blip r:embed="rId3"/>
          <a:srcRect/>
          <a:stretch>
            <a:fillRect/>
          </a:stretch>
        </p:blipFill>
        <p:spPr bwMode="auto">
          <a:xfrm>
            <a:off x="2743200" y="3886200"/>
            <a:ext cx="4724399"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85800"/>
            <a:ext cx="8915400" cy="5791200"/>
          </a:xfrm>
        </p:spPr>
        <p:txBody>
          <a:bodyPr>
            <a:normAutofit fontScale="92500" lnSpcReduction="10000"/>
          </a:bodyPr>
          <a:lstStyle/>
          <a:p>
            <a:pPr algn="just"/>
            <a:r>
              <a:rPr lang="fr-FR" sz="2800" dirty="0" smtClean="0"/>
              <a:t>A </a:t>
            </a:r>
            <a:r>
              <a:rPr lang="fr-FR" sz="2800" dirty="0" err="1" smtClean="0"/>
              <a:t>high</a:t>
            </a:r>
            <a:r>
              <a:rPr lang="fr-FR" sz="2800" dirty="0" smtClean="0"/>
              <a:t> proportion of rural people </a:t>
            </a:r>
            <a:r>
              <a:rPr lang="fr-FR" sz="2800" dirty="0" err="1" smtClean="0"/>
              <a:t>suffer</a:t>
            </a:r>
            <a:r>
              <a:rPr lang="fr-FR" sz="2800" dirty="0" smtClean="0"/>
              <a:t> </a:t>
            </a:r>
            <a:r>
              <a:rPr lang="fr-FR" sz="2800" dirty="0" err="1" smtClean="0"/>
              <a:t>from</a:t>
            </a:r>
            <a:r>
              <a:rPr lang="fr-FR" sz="2800" dirty="0" smtClean="0"/>
              <a:t> malnutrition and </a:t>
            </a:r>
            <a:r>
              <a:rPr lang="fr-FR" sz="2800" dirty="0" err="1" smtClean="0"/>
              <a:t>other</a:t>
            </a:r>
            <a:r>
              <a:rPr lang="fr-FR" sz="2800" dirty="0" smtClean="0"/>
              <a:t> </a:t>
            </a:r>
            <a:r>
              <a:rPr lang="fr-FR" sz="2800" dirty="0" err="1" smtClean="0"/>
              <a:t>diseases</a:t>
            </a:r>
            <a:r>
              <a:rPr lang="fr-FR" sz="2800" dirty="0" smtClean="0"/>
              <a:t> </a:t>
            </a:r>
            <a:r>
              <a:rPr lang="fr-FR" sz="2800" dirty="0" err="1" smtClean="0"/>
              <a:t>related</a:t>
            </a:r>
            <a:r>
              <a:rPr lang="fr-FR" sz="2800" dirty="0" smtClean="0"/>
              <a:t> to </a:t>
            </a:r>
            <a:r>
              <a:rPr lang="fr-FR" sz="2800" dirty="0" err="1" smtClean="0"/>
              <a:t>poor</a:t>
            </a:r>
            <a:r>
              <a:rPr lang="fr-FR" sz="2800" dirty="0" smtClean="0"/>
              <a:t> nutrition. </a:t>
            </a:r>
          </a:p>
          <a:p>
            <a:pPr algn="just"/>
            <a:r>
              <a:rPr lang="fr-FR" sz="2800" dirty="0" err="1" smtClean="0"/>
              <a:t>Women</a:t>
            </a:r>
            <a:r>
              <a:rPr lang="fr-FR" sz="2800" dirty="0" smtClean="0"/>
              <a:t> and </a:t>
            </a:r>
            <a:r>
              <a:rPr lang="fr-FR" sz="2800" dirty="0" err="1" smtClean="0"/>
              <a:t>households</a:t>
            </a:r>
            <a:r>
              <a:rPr lang="fr-FR" sz="2800" dirty="0" smtClean="0"/>
              <a:t> </a:t>
            </a:r>
            <a:r>
              <a:rPr lang="fr-FR" sz="2800" dirty="0" err="1" smtClean="0"/>
              <a:t>headed</a:t>
            </a:r>
            <a:r>
              <a:rPr lang="fr-FR" sz="2800" dirty="0" smtClean="0"/>
              <a:t> by </a:t>
            </a:r>
            <a:r>
              <a:rPr lang="fr-FR" sz="2800" dirty="0" err="1" smtClean="0"/>
              <a:t>women</a:t>
            </a:r>
            <a:r>
              <a:rPr lang="fr-FR" sz="2800" dirty="0" smtClean="0"/>
              <a:t> are </a:t>
            </a:r>
            <a:r>
              <a:rPr lang="fr-FR" sz="2800" dirty="0" err="1" smtClean="0"/>
              <a:t>frequently</a:t>
            </a:r>
            <a:r>
              <a:rPr lang="fr-FR" sz="2800" dirty="0" smtClean="0"/>
              <a:t> the </a:t>
            </a:r>
            <a:r>
              <a:rPr lang="fr-FR" sz="2800" dirty="0" err="1" smtClean="0"/>
              <a:t>most</a:t>
            </a:r>
            <a:r>
              <a:rPr lang="fr-FR" sz="2800" dirty="0" smtClean="0"/>
              <a:t> </a:t>
            </a:r>
            <a:r>
              <a:rPr lang="fr-FR" sz="2800" dirty="0" err="1" smtClean="0"/>
              <a:t>chronically</a:t>
            </a:r>
            <a:r>
              <a:rPr lang="fr-FR" sz="2800" dirty="0" smtClean="0"/>
              <a:t> </a:t>
            </a:r>
            <a:r>
              <a:rPr lang="fr-FR" sz="2800" dirty="0" err="1" smtClean="0"/>
              <a:t>poor</a:t>
            </a:r>
            <a:r>
              <a:rPr lang="fr-FR" sz="2800" dirty="0" smtClean="0"/>
              <a:t> </a:t>
            </a:r>
            <a:r>
              <a:rPr lang="fr-FR" sz="2800" dirty="0" err="1" smtClean="0"/>
              <a:t>within</a:t>
            </a:r>
            <a:r>
              <a:rPr lang="fr-FR" sz="2800" dirty="0" smtClean="0"/>
              <a:t> rural </a:t>
            </a:r>
            <a:r>
              <a:rPr lang="fr-FR" sz="2800" dirty="0" err="1" smtClean="0"/>
              <a:t>communities</a:t>
            </a:r>
            <a:r>
              <a:rPr lang="fr-FR" sz="2800" dirty="0" smtClean="0"/>
              <a:t>. </a:t>
            </a:r>
            <a:r>
              <a:rPr lang="fr-FR" sz="2800" dirty="0" err="1" smtClean="0"/>
              <a:t>Women</a:t>
            </a:r>
            <a:r>
              <a:rPr lang="fr-FR" sz="2800" dirty="0" smtClean="0"/>
              <a:t> have </a:t>
            </a:r>
            <a:r>
              <a:rPr lang="fr-FR" sz="2800" dirty="0" err="1" smtClean="0"/>
              <a:t>lower</a:t>
            </a:r>
            <a:r>
              <a:rPr lang="fr-FR" sz="2800" dirty="0" smtClean="0"/>
              <a:t> social </a:t>
            </a:r>
            <a:r>
              <a:rPr lang="fr-FR" sz="2800" dirty="0" err="1" smtClean="0"/>
              <a:t>status</a:t>
            </a:r>
            <a:r>
              <a:rPr lang="fr-FR" sz="2800" dirty="0" smtClean="0"/>
              <a:t> </a:t>
            </a:r>
            <a:r>
              <a:rPr lang="fr-FR" sz="2800" dirty="0" err="1" smtClean="0"/>
              <a:t>than</a:t>
            </a:r>
            <a:r>
              <a:rPr lang="fr-FR" sz="2800" dirty="0" smtClean="0"/>
              <a:t> men and </a:t>
            </a:r>
            <a:r>
              <a:rPr lang="fr-FR" sz="2800" dirty="0" err="1" smtClean="0"/>
              <a:t>consequently</a:t>
            </a:r>
            <a:r>
              <a:rPr lang="fr-FR" sz="2800" dirty="0" smtClean="0"/>
              <a:t> </a:t>
            </a:r>
            <a:r>
              <a:rPr lang="fr-FR" sz="2800" dirty="0" err="1" smtClean="0"/>
              <a:t>less</a:t>
            </a:r>
            <a:r>
              <a:rPr lang="fr-FR" sz="2800" dirty="0" smtClean="0"/>
              <a:t> </a:t>
            </a:r>
            <a:r>
              <a:rPr lang="fr-FR" sz="2800" dirty="0" err="1" smtClean="0"/>
              <a:t>access</a:t>
            </a:r>
            <a:r>
              <a:rPr lang="fr-FR" sz="2800" dirty="0" smtClean="0"/>
              <a:t> to </a:t>
            </a:r>
            <a:r>
              <a:rPr lang="fr-FR" sz="2800" dirty="0" err="1" smtClean="0"/>
              <a:t>schooling</a:t>
            </a:r>
            <a:r>
              <a:rPr lang="fr-FR" sz="2800" dirty="0" smtClean="0"/>
              <a:t> and training, </a:t>
            </a:r>
            <a:r>
              <a:rPr lang="fr-FR" sz="2800" dirty="0" err="1" smtClean="0"/>
              <a:t>particularly</a:t>
            </a:r>
            <a:r>
              <a:rPr lang="fr-FR" sz="2800" dirty="0" smtClean="0"/>
              <a:t> in </a:t>
            </a:r>
            <a:r>
              <a:rPr lang="fr-FR" sz="2800" dirty="0" err="1" smtClean="0"/>
              <a:t>childcare</a:t>
            </a:r>
            <a:r>
              <a:rPr lang="fr-FR" sz="2800" dirty="0" smtClean="0"/>
              <a:t> and </a:t>
            </a:r>
            <a:r>
              <a:rPr lang="fr-FR" sz="2800" dirty="0" err="1" smtClean="0"/>
              <a:t>health</a:t>
            </a:r>
            <a:r>
              <a:rPr lang="fr-FR" sz="2800" dirty="0" smtClean="0"/>
              <a:t> practices. </a:t>
            </a:r>
            <a:r>
              <a:rPr lang="fr-FR" sz="2800" dirty="0" err="1" smtClean="0"/>
              <a:t>Yet</a:t>
            </a:r>
            <a:r>
              <a:rPr lang="fr-FR" sz="2800" dirty="0" smtClean="0"/>
              <a:t> </a:t>
            </a:r>
            <a:r>
              <a:rPr lang="fr-FR" sz="2800" dirty="0" err="1" smtClean="0"/>
              <a:t>women</a:t>
            </a:r>
            <a:r>
              <a:rPr lang="fr-FR" sz="2800" dirty="0" smtClean="0"/>
              <a:t> </a:t>
            </a:r>
            <a:r>
              <a:rPr lang="fr-FR" sz="2800" dirty="0" err="1" smtClean="0"/>
              <a:t>play</a:t>
            </a:r>
            <a:r>
              <a:rPr lang="fr-FR" sz="2800" dirty="0" smtClean="0"/>
              <a:t> </a:t>
            </a:r>
            <a:r>
              <a:rPr lang="fr-FR" sz="2800" dirty="0" err="1" smtClean="0"/>
              <a:t>significant</a:t>
            </a:r>
            <a:r>
              <a:rPr lang="fr-FR" sz="2800" dirty="0" smtClean="0"/>
              <a:t> </a:t>
            </a:r>
            <a:r>
              <a:rPr lang="fr-FR" sz="2800" dirty="0" err="1" smtClean="0"/>
              <a:t>roles</a:t>
            </a:r>
            <a:r>
              <a:rPr lang="fr-FR" sz="2800" dirty="0" smtClean="0"/>
              <a:t> in rural </a:t>
            </a:r>
            <a:r>
              <a:rPr lang="fr-FR" sz="2800" dirty="0" err="1" smtClean="0"/>
              <a:t>economic</a:t>
            </a:r>
            <a:r>
              <a:rPr lang="fr-FR" sz="2800" dirty="0" smtClean="0"/>
              <a:t> </a:t>
            </a:r>
            <a:r>
              <a:rPr lang="fr-FR" sz="2800" dirty="0" err="1" smtClean="0"/>
              <a:t>activities</a:t>
            </a:r>
            <a:r>
              <a:rPr lang="fr-FR" sz="2800" dirty="0" smtClean="0"/>
              <a:t>. (</a:t>
            </a:r>
            <a:r>
              <a:rPr lang="fr-FR" sz="2800" dirty="0" err="1" smtClean="0"/>
              <a:t>Fasoranti</a:t>
            </a:r>
            <a:r>
              <a:rPr lang="fr-FR" sz="2800" dirty="0" smtClean="0"/>
              <a:t>, 2009)</a:t>
            </a:r>
          </a:p>
          <a:p>
            <a:pPr algn="just"/>
            <a:r>
              <a:rPr lang="fr-FR" sz="2800" dirty="0" err="1" smtClean="0"/>
              <a:t>Other</a:t>
            </a:r>
            <a:r>
              <a:rPr lang="fr-FR" sz="2800" dirty="0" smtClean="0"/>
              <a:t> </a:t>
            </a:r>
            <a:r>
              <a:rPr lang="fr-FR" sz="2800" dirty="0" err="1" smtClean="0"/>
              <a:t>vulnerable</a:t>
            </a:r>
            <a:r>
              <a:rPr lang="fr-FR" sz="2800" dirty="0" smtClean="0"/>
              <a:t> groups </a:t>
            </a:r>
            <a:r>
              <a:rPr lang="fr-FR" sz="2800" dirty="0" err="1" smtClean="0"/>
              <a:t>among</a:t>
            </a:r>
            <a:r>
              <a:rPr lang="fr-FR" sz="2800" dirty="0" smtClean="0"/>
              <a:t> rural </a:t>
            </a:r>
            <a:r>
              <a:rPr lang="fr-FR" sz="2800" dirty="0" err="1" smtClean="0"/>
              <a:t>poor</a:t>
            </a:r>
            <a:r>
              <a:rPr lang="fr-FR" sz="2800" dirty="0" smtClean="0"/>
              <a:t> people are </a:t>
            </a:r>
            <a:r>
              <a:rPr lang="fr-FR" sz="2800" dirty="0" err="1" smtClean="0"/>
              <a:t>young</a:t>
            </a:r>
            <a:r>
              <a:rPr lang="fr-FR" sz="2800" dirty="0" smtClean="0"/>
              <a:t> couples </a:t>
            </a:r>
            <a:r>
              <a:rPr lang="fr-FR" sz="2800" dirty="0" err="1" smtClean="0"/>
              <a:t>with</a:t>
            </a:r>
            <a:r>
              <a:rPr lang="fr-FR" sz="2800" dirty="0" smtClean="0"/>
              <a:t> </a:t>
            </a:r>
            <a:r>
              <a:rPr lang="fr-FR" sz="2800" dirty="0" err="1" smtClean="0"/>
              <a:t>children</a:t>
            </a:r>
            <a:r>
              <a:rPr lang="fr-FR" sz="2800" dirty="0" smtClean="0"/>
              <a:t>, the </a:t>
            </a:r>
            <a:r>
              <a:rPr lang="fr-FR" sz="2800" dirty="0" err="1" smtClean="0"/>
              <a:t>disabled</a:t>
            </a:r>
            <a:r>
              <a:rPr lang="fr-FR" sz="2800" dirty="0" smtClean="0"/>
              <a:t>, and </a:t>
            </a:r>
            <a:r>
              <a:rPr lang="fr-FR" sz="2800" dirty="0" err="1" smtClean="0"/>
              <a:t>old</a:t>
            </a:r>
            <a:r>
              <a:rPr lang="fr-FR" sz="2800" dirty="0" smtClean="0"/>
              <a:t> people </a:t>
            </a:r>
            <a:r>
              <a:rPr lang="fr-FR" sz="2800" dirty="0" err="1" smtClean="0"/>
              <a:t>with</a:t>
            </a:r>
            <a:r>
              <a:rPr lang="fr-FR" sz="2800" dirty="0" smtClean="0"/>
              <a:t> no relatives to support </a:t>
            </a:r>
            <a:r>
              <a:rPr lang="fr-FR" sz="2800" dirty="0" err="1" smtClean="0"/>
              <a:t>them</a:t>
            </a:r>
            <a:r>
              <a:rPr lang="fr-FR" sz="2800" dirty="0" smtClean="0"/>
              <a:t>.</a:t>
            </a:r>
          </a:p>
          <a:p>
            <a:pPr algn="just"/>
            <a:endParaRPr lang="fr-FR" sz="2800" dirty="0" smtClean="0"/>
          </a:p>
          <a:p>
            <a:pPr algn="just">
              <a:buNone/>
            </a:pPr>
            <a:r>
              <a:rPr lang="fr-FR" sz="2800" dirty="0" smtClean="0"/>
              <a:t/>
            </a:r>
            <a:br>
              <a:rPr lang="fr-FR" sz="2800"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2" end="2"/>
                                            </p:txEl>
                                          </p:spTgt>
                                        </p:tgtEl>
                                        <p:attrNameLst>
                                          <p:attrName>style.color</p:attrName>
                                        </p:attrNameLst>
                                      </p:cBhvr>
                                      <p:to>
                                        <a:schemeClr val="bg1"/>
                                      </p:to>
                                    </p:animClr>
                                    <p:animClr clrSpc="rgb" dir="cw">
                                      <p:cBhvr>
                                        <p:cTn id="21" dur="250" autoRev="1" fill="remove"/>
                                        <p:tgtEl>
                                          <p:spTgt spid="3">
                                            <p:txEl>
                                              <p:pRg st="2" end="2"/>
                                            </p:txEl>
                                          </p:spTgt>
                                        </p:tgtEl>
                                        <p:attrNameLst>
                                          <p:attrName>fillcolor</p:attrName>
                                        </p:attrNameLst>
                                      </p:cBhvr>
                                      <p:to>
                                        <a:schemeClr val="bg1"/>
                                      </p:to>
                                    </p:animClr>
                                    <p:set>
                                      <p:cBhvr>
                                        <p:cTn id="22" dur="250" autoRev="1" fill="remove"/>
                                        <p:tgtEl>
                                          <p:spTgt spid="3">
                                            <p:txEl>
                                              <p:pRg st="2" end="2"/>
                                            </p:txEl>
                                          </p:spTgt>
                                        </p:tgtEl>
                                        <p:attrNameLst>
                                          <p:attrName>fill.type</p:attrName>
                                        </p:attrNameLst>
                                      </p:cBhvr>
                                      <p:to>
                                        <p:strVal val="solid"/>
                                      </p:to>
                                    </p:set>
                                    <p:set>
                                      <p:cBhvr>
                                        <p:cTn id="23" dur="25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4" end="4"/>
                                            </p:txEl>
                                          </p:spTgt>
                                        </p:tgtEl>
                                        <p:attrNameLst>
                                          <p:attrName>style.color</p:attrName>
                                        </p:attrNameLst>
                                      </p:cBhvr>
                                      <p:to>
                                        <a:schemeClr val="bg1"/>
                                      </p:to>
                                    </p:animClr>
                                    <p:animClr clrSpc="rgb" dir="cw">
                                      <p:cBhvr>
                                        <p:cTn id="28" dur="250" autoRev="1" fill="remove"/>
                                        <p:tgtEl>
                                          <p:spTgt spid="3">
                                            <p:txEl>
                                              <p:pRg st="4" end="4"/>
                                            </p:txEl>
                                          </p:spTgt>
                                        </p:tgtEl>
                                        <p:attrNameLst>
                                          <p:attrName>fillcolor</p:attrName>
                                        </p:attrNameLst>
                                      </p:cBhvr>
                                      <p:to>
                                        <a:schemeClr val="bg1"/>
                                      </p:to>
                                    </p:animClr>
                                    <p:set>
                                      <p:cBhvr>
                                        <p:cTn id="29" dur="250" autoRev="1" fill="remove"/>
                                        <p:tgtEl>
                                          <p:spTgt spid="3">
                                            <p:txEl>
                                              <p:pRg st="4" end="4"/>
                                            </p:txEl>
                                          </p:spTgt>
                                        </p:tgtEl>
                                        <p:attrNameLst>
                                          <p:attrName>fill.type</p:attrName>
                                        </p:attrNameLst>
                                      </p:cBhvr>
                                      <p:to>
                                        <p:strVal val="solid"/>
                                      </p:to>
                                    </p:set>
                                    <p:set>
                                      <p:cBhvr>
                                        <p:cTn id="30"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9372600" cy="7171194"/>
          </a:xfrm>
          <a:prstGeom prst="rect">
            <a:avLst/>
          </a:prstGeom>
        </p:spPr>
        <p:txBody>
          <a:bodyPr wrap="square">
            <a:spAutoFit/>
          </a:bodyPr>
          <a:lstStyle/>
          <a:p>
            <a:r>
              <a:rPr lang="fr-FR" sz="2800" dirty="0" smtClean="0">
                <a:solidFill>
                  <a:srgbClr val="00B0F0"/>
                </a:solidFill>
                <a:latin typeface="Aharoni" pitchFamily="2" charset="-79"/>
                <a:cs typeface="Aharoni" pitchFamily="2" charset="-79"/>
              </a:rPr>
              <a:t>Distribution of the Rural </a:t>
            </a:r>
            <a:r>
              <a:rPr lang="fr-FR" sz="2800" dirty="0" err="1" smtClean="0">
                <a:solidFill>
                  <a:srgbClr val="00B0F0"/>
                </a:solidFill>
                <a:latin typeface="Aharoni" pitchFamily="2" charset="-79"/>
                <a:cs typeface="Aharoni" pitchFamily="2" charset="-79"/>
              </a:rPr>
              <a:t>Poor</a:t>
            </a:r>
            <a:r>
              <a:rPr lang="fr-FR" sz="2800" dirty="0" smtClean="0">
                <a:solidFill>
                  <a:srgbClr val="00B0F0"/>
                </a:solidFill>
                <a:latin typeface="Aharoni" pitchFamily="2" charset="-79"/>
                <a:cs typeface="Aharoni" pitchFamily="2" charset="-79"/>
              </a:rPr>
              <a:t> in Nigeria</a:t>
            </a:r>
          </a:p>
          <a:p>
            <a:pPr algn="just"/>
            <a:r>
              <a:rPr lang="fr-FR" sz="2800" dirty="0" smtClean="0"/>
              <a:t>Rural </a:t>
            </a:r>
            <a:r>
              <a:rPr lang="fr-FR" sz="2800" dirty="0" err="1" smtClean="0"/>
              <a:t>poverty</a:t>
            </a:r>
            <a:r>
              <a:rPr lang="fr-FR" sz="2800" dirty="0" smtClean="0"/>
              <a:t> tends to </a:t>
            </a:r>
            <a:r>
              <a:rPr lang="fr-FR" sz="2800" dirty="0" err="1" smtClean="0"/>
              <a:t>be</a:t>
            </a:r>
            <a:r>
              <a:rPr lang="fr-FR" sz="2800" dirty="0" smtClean="0"/>
              <a:t> </a:t>
            </a:r>
            <a:r>
              <a:rPr lang="fr-FR" sz="2800" dirty="0" err="1" smtClean="0"/>
              <a:t>evenly</a:t>
            </a:r>
            <a:r>
              <a:rPr lang="fr-FR" sz="2800" dirty="0" smtClean="0"/>
              <a:t> </a:t>
            </a:r>
            <a:r>
              <a:rPr lang="fr-FR" sz="2800" dirty="0" err="1" smtClean="0"/>
              <a:t>distributed</a:t>
            </a:r>
            <a:r>
              <a:rPr lang="fr-FR" sz="2800" dirty="0" smtClean="0"/>
              <a:t> </a:t>
            </a:r>
            <a:r>
              <a:rPr lang="fr-FR" sz="2800" dirty="0" err="1" smtClean="0"/>
              <a:t>across</a:t>
            </a:r>
            <a:r>
              <a:rPr lang="fr-FR" sz="2800" dirty="0" smtClean="0"/>
              <a:t> the country, </a:t>
            </a:r>
            <a:r>
              <a:rPr lang="fr-FR" sz="2800" dirty="0" err="1" smtClean="0"/>
              <a:t>rather</a:t>
            </a:r>
            <a:r>
              <a:rPr lang="fr-FR" sz="2800" dirty="0" smtClean="0"/>
              <a:t> </a:t>
            </a:r>
            <a:r>
              <a:rPr lang="fr-FR" sz="2800" dirty="0" err="1" smtClean="0"/>
              <a:t>than</a:t>
            </a:r>
            <a:r>
              <a:rPr lang="fr-FR" sz="2800" dirty="0" smtClean="0"/>
              <a:t> </a:t>
            </a:r>
            <a:r>
              <a:rPr lang="fr-FR" sz="2800" dirty="0" err="1" smtClean="0"/>
              <a:t>concentrated</a:t>
            </a:r>
            <a:r>
              <a:rPr lang="fr-FR" sz="2800" dirty="0" smtClean="0"/>
              <a:t> in </a:t>
            </a:r>
            <a:r>
              <a:rPr lang="fr-FR" sz="2800" dirty="0" err="1" smtClean="0"/>
              <a:t>specific</a:t>
            </a:r>
            <a:r>
              <a:rPr lang="fr-FR" sz="2800" dirty="0" smtClean="0"/>
              <a:t> </a:t>
            </a:r>
            <a:r>
              <a:rPr lang="fr-FR" sz="2800" dirty="0" err="1" smtClean="0"/>
              <a:t>geographic</a:t>
            </a:r>
            <a:r>
              <a:rPr lang="fr-FR" sz="2800" dirty="0" smtClean="0"/>
              <a:t> areas. </a:t>
            </a:r>
            <a:r>
              <a:rPr lang="fr-FR" sz="2800" dirty="0" err="1" smtClean="0"/>
              <a:t>However</a:t>
            </a:r>
            <a:r>
              <a:rPr lang="fr-FR" sz="2800" dirty="0" smtClean="0"/>
              <a:t>, in </a:t>
            </a:r>
            <a:r>
              <a:rPr lang="fr-FR" sz="2800" dirty="0" err="1" smtClean="0"/>
              <a:t>some</a:t>
            </a:r>
            <a:r>
              <a:rPr lang="fr-FR" sz="2800" dirty="0" smtClean="0"/>
              <a:t> zones the </a:t>
            </a:r>
            <a:r>
              <a:rPr lang="fr-FR" sz="2800" dirty="0" err="1" smtClean="0"/>
              <a:t>poverty</a:t>
            </a:r>
            <a:r>
              <a:rPr lang="fr-FR" sz="2800" dirty="0" smtClean="0"/>
              <a:t> situation </a:t>
            </a:r>
            <a:r>
              <a:rPr lang="fr-FR" sz="2800" dirty="0" err="1" smtClean="0"/>
              <a:t>threatens</a:t>
            </a:r>
            <a:r>
              <a:rPr lang="fr-FR" sz="2800" dirty="0" smtClean="0"/>
              <a:t> to </a:t>
            </a:r>
            <a:r>
              <a:rPr lang="fr-FR" sz="2800" dirty="0" err="1" smtClean="0"/>
              <a:t>worsen</a:t>
            </a:r>
            <a:r>
              <a:rPr lang="fr-FR" sz="2800" dirty="0" smtClean="0"/>
              <a:t> </a:t>
            </a:r>
            <a:r>
              <a:rPr lang="fr-FR" sz="2800" dirty="0" err="1" smtClean="0"/>
              <a:t>considerably</a:t>
            </a:r>
            <a:r>
              <a:rPr lang="fr-FR" sz="2800" dirty="0" smtClean="0"/>
              <a:t>, </a:t>
            </a:r>
            <a:r>
              <a:rPr lang="fr-FR" sz="2800" dirty="0" err="1" smtClean="0"/>
              <a:t>such</a:t>
            </a:r>
            <a:r>
              <a:rPr lang="fr-FR" sz="2800" dirty="0" smtClean="0"/>
              <a:t> as in the </a:t>
            </a:r>
            <a:r>
              <a:rPr lang="fr-FR" sz="2800" dirty="0" err="1" smtClean="0"/>
              <a:t>northern</a:t>
            </a:r>
            <a:r>
              <a:rPr lang="fr-FR" sz="2800" dirty="0" smtClean="0"/>
              <a:t> area </a:t>
            </a:r>
            <a:r>
              <a:rPr lang="fr-FR" sz="2800" dirty="0" err="1" smtClean="0"/>
              <a:t>bordering</a:t>
            </a:r>
            <a:r>
              <a:rPr lang="fr-FR" sz="2800" dirty="0" smtClean="0"/>
              <a:t> the Niger, </a:t>
            </a:r>
            <a:r>
              <a:rPr lang="fr-FR" sz="2800" dirty="0" err="1" smtClean="0"/>
              <a:t>which</a:t>
            </a:r>
            <a:r>
              <a:rPr lang="fr-FR" sz="2800" dirty="0" smtClean="0"/>
              <a:t> </a:t>
            </a:r>
            <a:r>
              <a:rPr lang="fr-FR" sz="2800" dirty="0" err="1" smtClean="0"/>
              <a:t>is</a:t>
            </a:r>
            <a:r>
              <a:rPr lang="fr-FR" sz="2800" dirty="0" smtClean="0"/>
              <a:t> </a:t>
            </a:r>
            <a:r>
              <a:rPr lang="fr-FR" sz="2800" dirty="0" err="1" smtClean="0"/>
              <a:t>arid</a:t>
            </a:r>
            <a:r>
              <a:rPr lang="fr-FR" sz="2800" dirty="0" smtClean="0"/>
              <a:t>, marginal to agriculture, </a:t>
            </a:r>
            <a:r>
              <a:rPr lang="fr-FR" sz="2800" dirty="0" err="1" smtClean="0"/>
              <a:t>environmentally</a:t>
            </a:r>
            <a:r>
              <a:rPr lang="fr-FR" sz="2800" dirty="0" smtClean="0"/>
              <a:t> </a:t>
            </a:r>
            <a:r>
              <a:rPr lang="fr-FR" sz="2800" dirty="0" err="1" smtClean="0"/>
              <a:t>damaged</a:t>
            </a:r>
            <a:r>
              <a:rPr lang="fr-FR" sz="2800" dirty="0" smtClean="0"/>
              <a:t> and </a:t>
            </a:r>
            <a:r>
              <a:rPr lang="fr-FR" sz="2800" dirty="0" err="1" smtClean="0"/>
              <a:t>densely</a:t>
            </a:r>
            <a:r>
              <a:rPr lang="fr-FR" sz="2800" dirty="0" smtClean="0"/>
              <a:t> </a:t>
            </a:r>
            <a:r>
              <a:rPr lang="fr-FR" sz="2800" dirty="0" err="1" smtClean="0"/>
              <a:t>populated</a:t>
            </a:r>
            <a:r>
              <a:rPr lang="fr-FR" sz="2800" dirty="0" smtClean="0"/>
              <a:t>. The </a:t>
            </a:r>
            <a:r>
              <a:rPr lang="fr-FR" sz="2800" dirty="0" err="1" smtClean="0"/>
              <a:t>fishing</a:t>
            </a:r>
            <a:r>
              <a:rPr lang="fr-FR" sz="2800" dirty="0" smtClean="0"/>
              <a:t> </a:t>
            </a:r>
            <a:r>
              <a:rPr lang="fr-FR" sz="2800" dirty="0" err="1" smtClean="0"/>
              <a:t>communities</a:t>
            </a:r>
            <a:r>
              <a:rPr lang="fr-FR" sz="2800" dirty="0" smtClean="0"/>
              <a:t> living in the mangrove </a:t>
            </a:r>
            <a:r>
              <a:rPr lang="fr-FR" sz="2800" dirty="0" err="1" smtClean="0"/>
              <a:t>swamps</a:t>
            </a:r>
            <a:r>
              <a:rPr lang="fr-FR" sz="2800" dirty="0" smtClean="0"/>
              <a:t> and </a:t>
            </a:r>
            <a:r>
              <a:rPr lang="fr-FR" sz="2800" dirty="0" err="1" smtClean="0"/>
              <a:t>along</a:t>
            </a:r>
            <a:r>
              <a:rPr lang="fr-FR" sz="2800" dirty="0" smtClean="0"/>
              <a:t> the Atlantic </a:t>
            </a:r>
            <a:r>
              <a:rPr lang="fr-FR" sz="2800" dirty="0" err="1" smtClean="0"/>
              <a:t>coast</a:t>
            </a:r>
            <a:r>
              <a:rPr lang="fr-FR" sz="2800" dirty="0" smtClean="0"/>
              <a:t> are </a:t>
            </a:r>
            <a:r>
              <a:rPr lang="fr-FR" sz="2800" dirty="0" err="1" smtClean="0"/>
              <a:t>among</a:t>
            </a:r>
            <a:r>
              <a:rPr lang="fr-FR" sz="2800" dirty="0" smtClean="0"/>
              <a:t> the </a:t>
            </a:r>
            <a:r>
              <a:rPr lang="fr-FR" sz="2800" dirty="0" err="1" smtClean="0"/>
              <a:t>poorest</a:t>
            </a:r>
            <a:r>
              <a:rPr lang="fr-FR" sz="2800" dirty="0" smtClean="0"/>
              <a:t> in Nigeria. It </a:t>
            </a:r>
            <a:r>
              <a:rPr lang="fr-FR" sz="2800" dirty="0" err="1" smtClean="0"/>
              <a:t>is</a:t>
            </a:r>
            <a:r>
              <a:rPr lang="fr-FR" sz="2800" dirty="0" smtClean="0"/>
              <a:t> </a:t>
            </a:r>
            <a:r>
              <a:rPr lang="fr-FR" sz="2800" dirty="0" err="1" smtClean="0"/>
              <a:t>estimated</a:t>
            </a:r>
            <a:r>
              <a:rPr lang="fr-FR" sz="2800" dirty="0" smtClean="0"/>
              <a:t> </a:t>
            </a:r>
            <a:r>
              <a:rPr lang="fr-FR" sz="2800" dirty="0" err="1" smtClean="0"/>
              <a:t>that</a:t>
            </a:r>
            <a:r>
              <a:rPr lang="fr-FR" sz="2800" dirty="0" smtClean="0"/>
              <a:t> </a:t>
            </a:r>
            <a:r>
              <a:rPr lang="en-US" sz="2800" dirty="0" err="1" smtClean="0"/>
              <a:t>Sokoto</a:t>
            </a:r>
            <a:r>
              <a:rPr lang="en-US" sz="2800" dirty="0" smtClean="0"/>
              <a:t> state's poverty rate the highest at 86.4%. In the north-west and north-east of the country poverty rates were recorded at 77.7% and 76.3% respectively, compared to the south-west at 59.1%.</a:t>
            </a:r>
          </a:p>
          <a:p>
            <a:pPr algn="just"/>
            <a:endParaRPr lang="fr-FR" sz="2400" dirty="0" smtClean="0">
              <a:solidFill>
                <a:srgbClr val="00B0F0"/>
              </a:solidFill>
              <a:cs typeface="Aharoni" pitchFamily="2" charset="-79"/>
            </a:endParaRPr>
          </a:p>
          <a:p>
            <a:endParaRPr lang="fr-FR" sz="2400" dirty="0" smtClean="0">
              <a:solidFill>
                <a:srgbClr val="00B0F0"/>
              </a:solidFill>
              <a:latin typeface="Aharoni" pitchFamily="2" charset="-79"/>
              <a:cs typeface="Aharoni" pitchFamily="2" charset="-79"/>
            </a:endParaRPr>
          </a:p>
          <a:p>
            <a:r>
              <a:rPr lang="fr-FR" sz="2400" dirty="0" smtClean="0"/>
              <a:t> </a:t>
            </a:r>
            <a:br>
              <a:rPr lang="fr-FR" sz="2400" dirty="0" smtClean="0"/>
            </a:b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8420100" cy="2133602"/>
          </a:xfrm>
          <a:solidFill>
            <a:srgbClr val="FFC000"/>
          </a:solidFill>
          <a:ln w="76200">
            <a:solidFill>
              <a:srgbClr val="7030A0"/>
            </a:solidFill>
          </a:ln>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t>Being a public lecture </a:t>
            </a:r>
            <a:br>
              <a:rPr lang="en-US" sz="4000" dirty="0" smtClean="0"/>
            </a:br>
            <a:r>
              <a:rPr lang="en-US" sz="4000" dirty="0" smtClean="0"/>
              <a:t>presented in </a:t>
            </a:r>
            <a:br>
              <a:rPr lang="en-US" sz="4000" dirty="0" smtClean="0"/>
            </a:br>
            <a:r>
              <a:rPr lang="en-US" sz="4000" dirty="0" smtClean="0"/>
              <a:t>Federal University, </a:t>
            </a:r>
            <a:r>
              <a:rPr lang="en-US" sz="4000" dirty="0" err="1" smtClean="0"/>
              <a:t>Oye</a:t>
            </a:r>
            <a:r>
              <a:rPr lang="en-US" sz="4000" dirty="0" smtClean="0"/>
              <a:t> </a:t>
            </a:r>
            <a:r>
              <a:rPr lang="en-US" sz="4000" dirty="0" err="1" smtClean="0"/>
              <a:t>Ekiti</a:t>
            </a:r>
            <a:r>
              <a:rPr lang="en-US" sz="4000" dirty="0" smtClean="0"/>
              <a:t> </a:t>
            </a:r>
            <a:r>
              <a:rPr lang="en-US" sz="4000" baseline="30000" dirty="0" smtClean="0"/>
              <a:t> </a:t>
            </a:r>
            <a:r>
              <a:rPr lang="en-US" sz="4000" dirty="0" smtClean="0"/>
              <a:t>  </a:t>
            </a:r>
            <a:endParaRPr lang="en-US" sz="3100" dirty="0"/>
          </a:p>
        </p:txBody>
      </p:sp>
      <p:sp>
        <p:nvSpPr>
          <p:cNvPr id="3" name="Subtitle 2"/>
          <p:cNvSpPr>
            <a:spLocks noGrp="1"/>
          </p:cNvSpPr>
          <p:nvPr>
            <p:ph type="subTitle" idx="1"/>
          </p:nvPr>
        </p:nvSpPr>
        <p:spPr>
          <a:xfrm>
            <a:off x="742950" y="2133600"/>
            <a:ext cx="8172450" cy="4191000"/>
          </a:xfrm>
        </p:spPr>
        <p:txBody>
          <a:bodyPr>
            <a:normAutofit fontScale="92500"/>
          </a:bodyPr>
          <a:lstStyle/>
          <a:p>
            <a:pPr algn="ctr"/>
            <a:r>
              <a:rPr lang="en-US" sz="3600" b="1" dirty="0" smtClean="0">
                <a:solidFill>
                  <a:schemeClr val="bg1"/>
                </a:solidFill>
              </a:rPr>
              <a:t>by</a:t>
            </a:r>
          </a:p>
          <a:p>
            <a:pPr algn="ctr">
              <a:spcBef>
                <a:spcPts val="0"/>
              </a:spcBef>
            </a:pPr>
            <a:r>
              <a:rPr lang="en-US" sz="3600" b="1" dirty="0" smtClean="0">
                <a:solidFill>
                  <a:schemeClr val="bg1"/>
                </a:solidFill>
                <a:latin typeface="Algerian" pitchFamily="82" charset="0"/>
              </a:rPr>
              <a:t>FASORANTI OLAYIWOLA O. </a:t>
            </a:r>
            <a:r>
              <a:rPr lang="en-US" sz="3600" b="1" dirty="0" smtClean="0">
                <a:solidFill>
                  <a:schemeClr val="bg1"/>
                </a:solidFill>
                <a:latin typeface="Bradley Hand ITC" pitchFamily="66" charset="0"/>
              </a:rPr>
              <a:t>(PhD)</a:t>
            </a:r>
          </a:p>
          <a:p>
            <a:pPr algn="ctr">
              <a:spcBef>
                <a:spcPts val="0"/>
              </a:spcBef>
            </a:pPr>
            <a:r>
              <a:rPr lang="en-US" sz="3600" b="1" dirty="0" err="1" smtClean="0">
                <a:solidFill>
                  <a:schemeClr val="bg1"/>
                </a:solidFill>
              </a:rPr>
              <a:t>BSc</a:t>
            </a:r>
            <a:r>
              <a:rPr lang="en-US" sz="3600" b="1" dirty="0" smtClean="0">
                <a:solidFill>
                  <a:schemeClr val="bg1"/>
                </a:solidFill>
              </a:rPr>
              <a:t>, </a:t>
            </a:r>
            <a:r>
              <a:rPr lang="en-US" sz="3600" b="1" dirty="0" err="1" smtClean="0">
                <a:solidFill>
                  <a:schemeClr val="bg1"/>
                </a:solidFill>
              </a:rPr>
              <a:t>MSc</a:t>
            </a:r>
            <a:r>
              <a:rPr lang="en-US" sz="3600" b="1" dirty="0" smtClean="0">
                <a:solidFill>
                  <a:schemeClr val="bg1"/>
                </a:solidFill>
              </a:rPr>
              <a:t>, (</a:t>
            </a:r>
            <a:r>
              <a:rPr lang="en-US" sz="3600" b="1" dirty="0" err="1" smtClean="0">
                <a:solidFill>
                  <a:schemeClr val="bg1"/>
                </a:solidFill>
              </a:rPr>
              <a:t>Uniben</a:t>
            </a:r>
            <a:r>
              <a:rPr lang="en-US" sz="3600" b="1" dirty="0" smtClean="0">
                <a:solidFill>
                  <a:schemeClr val="bg1"/>
                </a:solidFill>
              </a:rPr>
              <a:t>), PhD (OAU, Ile-Ife)</a:t>
            </a:r>
          </a:p>
          <a:p>
            <a:pPr algn="ctr">
              <a:spcBef>
                <a:spcPts val="0"/>
              </a:spcBef>
            </a:pPr>
            <a:r>
              <a:rPr lang="en-US" sz="3600" b="1" dirty="0" smtClean="0">
                <a:solidFill>
                  <a:schemeClr val="bg1"/>
                </a:solidFill>
              </a:rPr>
              <a:t>Reader, Sociology Department</a:t>
            </a:r>
          </a:p>
          <a:p>
            <a:pPr algn="ctr">
              <a:spcBef>
                <a:spcPts val="0"/>
              </a:spcBef>
            </a:pPr>
            <a:r>
              <a:rPr lang="en-US" sz="3600" b="1" dirty="0" smtClean="0">
                <a:solidFill>
                  <a:schemeClr val="bg1"/>
                </a:solidFill>
              </a:rPr>
              <a:t>FEDERAL UNIVERSITY</a:t>
            </a:r>
          </a:p>
          <a:p>
            <a:pPr algn="ctr">
              <a:spcBef>
                <a:spcPts val="0"/>
              </a:spcBef>
            </a:pPr>
            <a:r>
              <a:rPr lang="en-US" sz="3600" b="1" dirty="0" smtClean="0">
                <a:solidFill>
                  <a:schemeClr val="bg1"/>
                </a:solidFill>
              </a:rPr>
              <a:t>OYE EKITI</a:t>
            </a:r>
          </a:p>
          <a:p>
            <a:pPr algn="ctr">
              <a:spcBef>
                <a:spcPts val="0"/>
              </a:spcBef>
            </a:pPr>
            <a:r>
              <a:rPr lang="en-US" sz="3600" b="1" dirty="0" smtClean="0">
                <a:solidFill>
                  <a:schemeClr val="bg1"/>
                </a:solidFill>
              </a:rPr>
              <a:t>NIGERIA</a:t>
            </a:r>
          </a:p>
          <a:p>
            <a:pPr algn="ctr"/>
            <a:r>
              <a:rPr lang="en-US" dirty="0" smtClean="0"/>
              <a:t>  </a:t>
            </a:r>
            <a:endParaRPr lang="en-US" dirty="0"/>
          </a:p>
        </p:txBody>
      </p:sp>
      <p:pic>
        <p:nvPicPr>
          <p:cNvPr id="19457" name="Picture 1" descr="Description: Description: unioye logo"/>
          <p:cNvPicPr>
            <a:picLocks noChangeAspect="1" noChangeArrowheads="1"/>
          </p:cNvPicPr>
          <p:nvPr/>
        </p:nvPicPr>
        <p:blipFill>
          <a:blip r:embed="rId3"/>
          <a:srcRect/>
          <a:stretch>
            <a:fillRect/>
          </a:stretch>
        </p:blipFill>
        <p:spPr bwMode="auto">
          <a:xfrm>
            <a:off x="7848600" y="609600"/>
            <a:ext cx="12954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ormAutofit fontScale="90000"/>
          </a:bodyPr>
          <a:lstStyle/>
          <a:p>
            <a:r>
              <a:rPr lang="en-US" dirty="0" smtClean="0">
                <a:solidFill>
                  <a:schemeClr val="accent2"/>
                </a:solidFill>
              </a:rPr>
              <a:t>Causes/Origin of Rural Poverty </a:t>
            </a:r>
            <a:endParaRPr lang="en-US" dirty="0">
              <a:solidFill>
                <a:schemeClr val="accent2"/>
              </a:solidFill>
            </a:endParaRPr>
          </a:p>
        </p:txBody>
      </p:sp>
      <p:sp>
        <p:nvSpPr>
          <p:cNvPr id="3" name="Content Placeholder 2"/>
          <p:cNvSpPr>
            <a:spLocks noGrp="1"/>
          </p:cNvSpPr>
          <p:nvPr>
            <p:ph idx="1"/>
          </p:nvPr>
        </p:nvSpPr>
        <p:spPr>
          <a:xfrm>
            <a:off x="457200" y="1066800"/>
            <a:ext cx="8915400" cy="5410200"/>
          </a:xfrm>
        </p:spPr>
        <p:txBody>
          <a:bodyPr>
            <a:normAutofit fontScale="85000" lnSpcReduction="10000"/>
          </a:bodyPr>
          <a:lstStyle/>
          <a:p>
            <a:pPr algn="just"/>
            <a:r>
              <a:rPr lang="en-US" sz="3300" dirty="0" smtClean="0"/>
              <a:t>Chambers (2008:107) opines that poverty is as a result of the fact that the rural poor are “</a:t>
            </a:r>
            <a:r>
              <a:rPr lang="en-US" sz="3300" b="1" dirty="0" smtClean="0"/>
              <a:t>incapably improvident, lazy, fatalistic, ignorant and stupid</a:t>
            </a:r>
            <a:r>
              <a:rPr lang="en-US" sz="3300" dirty="0" smtClean="0"/>
              <a:t>”. A cursory look at the peasantry in Nigeria proves the contrary. The average rural person in Nigeria is hand-working, struggling against the forces of nature and economic recession to provide subsistence often for the immediate and extended family. </a:t>
            </a:r>
            <a:r>
              <a:rPr lang="en-US" sz="3300" b="1" dirty="0" smtClean="0"/>
              <a:t>Improvidence</a:t>
            </a:r>
            <a:r>
              <a:rPr lang="en-US" sz="3300" dirty="0" smtClean="0"/>
              <a:t> (lack of savings for investment) is therefore often a result of the responsibilities that he has to shoulder; and </a:t>
            </a:r>
            <a:r>
              <a:rPr lang="en-US" sz="3300" b="1" dirty="0" smtClean="0"/>
              <a:t>fatalism</a:t>
            </a:r>
            <a:r>
              <a:rPr lang="en-US" sz="3300" dirty="0" smtClean="0"/>
              <a:t> (perceived inability to control the future)is a result of many hazardous experiences to which he has been exposed.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09600"/>
            <a:ext cx="8915400" cy="5715000"/>
          </a:xfrm>
        </p:spPr>
        <p:txBody>
          <a:bodyPr>
            <a:normAutofit fontScale="85000" lnSpcReduction="20000"/>
          </a:bodyPr>
          <a:lstStyle/>
          <a:p>
            <a:pPr algn="just"/>
            <a:r>
              <a:rPr lang="en-US" dirty="0" smtClean="0"/>
              <a:t>In Nigeria, it is apparent that rural poverty is product of urban-biased development policies which have put the rural areas in an </a:t>
            </a:r>
            <a:r>
              <a:rPr lang="en-US" dirty="0" err="1" smtClean="0"/>
              <a:t>unfavourable</a:t>
            </a:r>
            <a:r>
              <a:rPr lang="en-US" dirty="0" smtClean="0"/>
              <a:t> situation (</a:t>
            </a:r>
            <a:r>
              <a:rPr lang="en-US" dirty="0" err="1" smtClean="0"/>
              <a:t>Akinde</a:t>
            </a:r>
            <a:r>
              <a:rPr lang="en-US" dirty="0" smtClean="0"/>
              <a:t>, 2000). The reasons for rural poverty, </a:t>
            </a:r>
            <a:r>
              <a:rPr lang="en-US" dirty="0" err="1" smtClean="0"/>
              <a:t>Akinde</a:t>
            </a:r>
            <a:r>
              <a:rPr lang="en-US" dirty="0" smtClean="0"/>
              <a:t> (2000:2) contends, “has been traced to the exploitation of the rural population by the urban elites and middle-men and women and the neglect by the nation’s economic planners”.</a:t>
            </a:r>
          </a:p>
          <a:p>
            <a:pPr algn="just"/>
            <a:r>
              <a:rPr lang="en-US" dirty="0" smtClean="0"/>
              <a:t>Johnston (2007) argued that the rural poor are victims of exploitation by the local elites through </a:t>
            </a:r>
            <a:r>
              <a:rPr lang="en-US" b="1" dirty="0" smtClean="0"/>
              <a:t>three clusters </a:t>
            </a:r>
            <a:r>
              <a:rPr lang="en-US" dirty="0" smtClean="0"/>
              <a:t>which he described as:</a:t>
            </a:r>
          </a:p>
          <a:p>
            <a:pPr algn="just"/>
            <a:r>
              <a:rPr lang="en-US" dirty="0" smtClean="0"/>
              <a:t>“</a:t>
            </a:r>
            <a:r>
              <a:rPr lang="en-US" b="1" dirty="0" smtClean="0"/>
              <a:t>Nets”</a:t>
            </a:r>
            <a:r>
              <a:rPr lang="en-US" dirty="0" smtClean="0"/>
              <a:t>: The trapping and catching of resources and benefits meant for the rural areas by the local elites.” Most government, </a:t>
            </a:r>
            <a:r>
              <a:rPr lang="en-US" dirty="0" err="1" smtClean="0"/>
              <a:t>parastatal</a:t>
            </a:r>
            <a:r>
              <a:rPr lang="en-US" dirty="0" smtClean="0"/>
              <a:t> and private sector </a:t>
            </a:r>
            <a:r>
              <a:rPr lang="en-US" dirty="0" err="1" smtClean="0"/>
              <a:t>programmes</a:t>
            </a:r>
            <a:r>
              <a:rPr lang="en-US" dirty="0" smtClean="0"/>
              <a:t> and campaigns are either designed intentionally for the elites or so designed and implemented that they are likely to be intercepted by them”.</a:t>
            </a:r>
          </a:p>
          <a:p>
            <a:pPr algn="just"/>
            <a:r>
              <a:rPr lang="en-US" b="1" dirty="0" smtClean="0"/>
              <a:t>“Robbery”: </a:t>
            </a:r>
            <a:r>
              <a:rPr lang="en-US" dirty="0" smtClean="0"/>
              <a:t>The use of deception, blackmail and violence by the elite to rub the poor. This is made possible because “police, government officials and the larger land-owners and the traders have common understanding”. </a:t>
            </a:r>
          </a:p>
          <a:p>
            <a:pPr algn="just"/>
            <a:r>
              <a:rPr lang="en-US" b="1" dirty="0" smtClean="0"/>
              <a:t>“Bargaining and its absence</a:t>
            </a:r>
            <a:r>
              <a:rPr lang="en-US" dirty="0" smtClean="0"/>
              <a:t>”: This applies to the prices paid on products from the rural areas(131-138).</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85800"/>
            <a:ext cx="8915400" cy="5638800"/>
          </a:xfrm>
        </p:spPr>
        <p:txBody>
          <a:bodyPr>
            <a:normAutofit/>
          </a:bodyPr>
          <a:lstStyle/>
          <a:p>
            <a:pPr algn="just"/>
            <a:r>
              <a:rPr lang="en-US" dirty="0" smtClean="0"/>
              <a:t>In a summary, the rural poor in Nigeria is that average rural dweller that has little or often nothing to feed on, lives under very poor, unhygienic conditions, cannot afford the basic needs of life including clothing, shoes and medical care; whose children are always victims of incessant fees-drive from elementary to secondary schools levels. The poverty is further reflected on the children who often go to school in tattered dresses often without shoes with only exercise books but essentially without necessary reading books. Being a victim of environmental circumstances, he is not fatalistic but hopeful, always working up to providence to burst the vicious circle, struggling to train the children who are hoped to be the possible potent outlet from the grips of poverty.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915400" cy="457200"/>
          </a:xfrm>
        </p:spPr>
        <p:txBody>
          <a:bodyPr>
            <a:noAutofit/>
          </a:bodyPr>
          <a:lstStyle/>
          <a:p>
            <a:r>
              <a:rPr lang="en-US" sz="2400" dirty="0" smtClean="0">
                <a:solidFill>
                  <a:schemeClr val="accent2"/>
                </a:solidFill>
                <a:latin typeface="Tahoma" pitchFamily="34" charset="0"/>
                <a:ea typeface="Tahoma" pitchFamily="34" charset="0"/>
                <a:cs typeface="Tahoma" pitchFamily="34" charset="0"/>
              </a:rPr>
              <a:t>Strategies of Rural Poverty Alleviation: The Nigerian Experience</a:t>
            </a:r>
            <a:endParaRPr lang="en-US" sz="2400" dirty="0">
              <a:solidFill>
                <a:schemeClr val="accent2"/>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95300" y="1219200"/>
            <a:ext cx="8915400" cy="5105400"/>
          </a:xfrm>
        </p:spPr>
        <p:txBody>
          <a:bodyPr>
            <a:normAutofit lnSpcReduction="10000"/>
          </a:bodyPr>
          <a:lstStyle/>
          <a:p>
            <a:pPr algn="just"/>
            <a:r>
              <a:rPr lang="en-US" dirty="0" smtClean="0"/>
              <a:t>In the first decade after independence, Nigeria’s policy on poverty alleviation was not well defined or specific because the issue of poverty then, was not much of a problem.	However, in 1970’s natural resources endowment were seen to be crucial hence the 1970-74 Development plan, stated that Nigeria should become, “a just and egalitarian Society” and a land of bright and full opportunities for all citizens. During this period Agriculture and rural development were stressed. The fourth National Development plan emphasized an increase in the real income of the average citizen and more even distribution of income among individuals and socio-economic groups among others as a way of dealing with poverty.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533400"/>
            <a:ext cx="8915400" cy="5791200"/>
          </a:xfrm>
        </p:spPr>
        <p:txBody>
          <a:bodyPr>
            <a:normAutofit fontScale="85000" lnSpcReduction="20000"/>
          </a:bodyPr>
          <a:lstStyle/>
          <a:p>
            <a:r>
              <a:rPr lang="en-US" dirty="0" smtClean="0"/>
              <a:t>Certain </a:t>
            </a:r>
            <a:r>
              <a:rPr lang="en-US" dirty="0" err="1" smtClean="0"/>
              <a:t>programmes</a:t>
            </a:r>
            <a:r>
              <a:rPr lang="en-US" dirty="0" smtClean="0"/>
              <a:t> were initiated either wholly by the government or in collaboration with international agencies, which had a far-reaching effect on poverty alleviation. Among these </a:t>
            </a:r>
            <a:r>
              <a:rPr lang="en-US" dirty="0" err="1" smtClean="0"/>
              <a:t>programmes</a:t>
            </a:r>
            <a:r>
              <a:rPr lang="en-US" dirty="0" smtClean="0"/>
              <a:t> were:</a:t>
            </a:r>
          </a:p>
          <a:p>
            <a:pPr lvl="0"/>
            <a:r>
              <a:rPr lang="en-US" dirty="0" smtClean="0"/>
              <a:t>      River Basin Development Authorities (RBDA)</a:t>
            </a:r>
          </a:p>
          <a:p>
            <a:pPr lvl="0"/>
            <a:r>
              <a:rPr lang="en-US" dirty="0" smtClean="0"/>
              <a:t>      Agricultural Credit Guarantee Schemed (ACGS)</a:t>
            </a:r>
          </a:p>
          <a:p>
            <a:pPr lvl="0"/>
            <a:r>
              <a:rPr lang="en-US" dirty="0" smtClean="0"/>
              <a:t>      Rural Electrification Scheme (RES) and</a:t>
            </a:r>
          </a:p>
          <a:p>
            <a:pPr lvl="0"/>
            <a:r>
              <a:rPr lang="en-US" dirty="0" smtClean="0"/>
              <a:t>      Rural Banking Scheme (RBS).</a:t>
            </a:r>
          </a:p>
          <a:p>
            <a:r>
              <a:rPr lang="en-US" dirty="0" smtClean="0"/>
              <a:t>       Agricultural Development </a:t>
            </a:r>
            <a:r>
              <a:rPr lang="en-US" dirty="0" err="1" smtClean="0"/>
              <a:t>Programme</a:t>
            </a:r>
            <a:r>
              <a:rPr lang="en-US" dirty="0" smtClean="0"/>
              <a:t> (ADP).</a:t>
            </a:r>
          </a:p>
          <a:p>
            <a:r>
              <a:rPr lang="en-US" dirty="0" smtClean="0"/>
              <a:t>Directorate of food road and rural infrastructure (DFFRI) </a:t>
            </a:r>
          </a:p>
          <a:p>
            <a:r>
              <a:rPr lang="en-US" dirty="0" smtClean="0"/>
              <a:t>1976 the International </a:t>
            </a:r>
            <a:r>
              <a:rPr lang="en-US" dirty="0" err="1" smtClean="0"/>
              <a:t>Labour</a:t>
            </a:r>
            <a:r>
              <a:rPr lang="en-US" dirty="0" smtClean="0"/>
              <a:t> Office (ILO) conference launched Basic Needs </a:t>
            </a:r>
          </a:p>
          <a:p>
            <a:pPr algn="just"/>
            <a:r>
              <a:rPr lang="en-US" dirty="0" smtClean="0"/>
              <a:t>1994  FGN launched NDE which had four main </a:t>
            </a:r>
            <a:r>
              <a:rPr lang="en-US" dirty="0" err="1" smtClean="0"/>
              <a:t>programmes</a:t>
            </a:r>
            <a:r>
              <a:rPr lang="en-US" dirty="0" smtClean="0"/>
              <a:t> that not only enhance productivity and income earning potentials of the youth and other beneficiaries.  </a:t>
            </a:r>
          </a:p>
          <a:p>
            <a:pPr algn="just"/>
            <a:r>
              <a:rPr lang="en-US" dirty="0" smtClean="0"/>
              <a:t>These </a:t>
            </a:r>
            <a:r>
              <a:rPr lang="en-US" dirty="0" err="1" smtClean="0"/>
              <a:t>programmes</a:t>
            </a:r>
            <a:r>
              <a:rPr lang="en-US" dirty="0" smtClean="0"/>
              <a:t> include the Vocational Skill Development </a:t>
            </a:r>
            <a:r>
              <a:rPr lang="en-US" dirty="0" err="1" smtClean="0"/>
              <a:t>programme</a:t>
            </a:r>
            <a:r>
              <a:rPr lang="en-US" dirty="0" smtClean="0"/>
              <a:t>(VSD) the Special Public Works </a:t>
            </a:r>
            <a:r>
              <a:rPr lang="en-US" dirty="0" err="1" smtClean="0"/>
              <a:t>programme</a:t>
            </a:r>
            <a:r>
              <a:rPr lang="en-US" dirty="0" smtClean="0"/>
              <a:t> (SPW), the Small Scale Enterprises </a:t>
            </a:r>
            <a:r>
              <a:rPr lang="en-US" dirty="0" err="1" smtClean="0"/>
              <a:t>programme</a:t>
            </a:r>
            <a:r>
              <a:rPr lang="en-US" dirty="0" smtClean="0"/>
              <a:t> (SSE)  and the Agricultural Employment </a:t>
            </a:r>
            <a:r>
              <a:rPr lang="en-US" dirty="0" err="1" smtClean="0"/>
              <a:t>Programme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85800"/>
            <a:ext cx="8915400" cy="5638800"/>
          </a:xfrm>
        </p:spPr>
        <p:txBody>
          <a:bodyPr>
            <a:normAutofit/>
          </a:bodyPr>
          <a:lstStyle/>
          <a:p>
            <a:r>
              <a:rPr lang="en-US" dirty="0" smtClean="0"/>
              <a:t>Others included Better Life For Rural Women</a:t>
            </a:r>
          </a:p>
          <a:p>
            <a:r>
              <a:rPr lang="en-US" dirty="0" smtClean="0"/>
              <a:t>Family Support </a:t>
            </a:r>
            <a:r>
              <a:rPr lang="en-US" dirty="0" err="1" smtClean="0"/>
              <a:t>Programme</a:t>
            </a:r>
            <a:endParaRPr lang="en-US" dirty="0" smtClean="0"/>
          </a:p>
          <a:p>
            <a:r>
              <a:rPr lang="en-US" dirty="0" smtClean="0"/>
              <a:t>National Economic Empowerment and Development Scheme (NEEDS)</a:t>
            </a:r>
          </a:p>
          <a:p>
            <a:r>
              <a:rPr lang="en-US" dirty="0" smtClean="0"/>
              <a:t>State Economic Empowerment and Development Scheme (SEED) with an agency for poverty alleviation (Agency for Poverty Alleviation – APA).</a:t>
            </a:r>
          </a:p>
          <a:p>
            <a:pPr algn="just"/>
            <a:r>
              <a:rPr lang="en-US" sz="2400" dirty="0" smtClean="0">
                <a:solidFill>
                  <a:schemeClr val="accent2"/>
                </a:solidFill>
              </a:rPr>
              <a:t>The United Nations Millennium Development Village Approach</a:t>
            </a:r>
          </a:p>
          <a:p>
            <a:pPr marL="0" indent="0" algn="just">
              <a:spcBef>
                <a:spcPts val="0"/>
              </a:spcBef>
              <a:buNone/>
            </a:pPr>
            <a:r>
              <a:rPr lang="en-US" dirty="0" smtClean="0"/>
              <a:t>Upon the commissioning of the Millennium Development</a:t>
            </a:r>
          </a:p>
          <a:p>
            <a:pPr marL="0" indent="0" algn="just">
              <a:spcBef>
                <a:spcPts val="0"/>
              </a:spcBef>
              <a:buNone/>
            </a:pPr>
            <a:r>
              <a:rPr lang="en-US" dirty="0" smtClean="0"/>
              <a:t>Goals, the U. N resolved to establish Millennium Development Villages in some African Countries including Nigeria</a:t>
            </a:r>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srcRect/>
          <a:stretch>
            <a:fillRect/>
          </a:stretch>
        </p:blipFill>
        <p:spPr bwMode="auto">
          <a:xfrm>
            <a:off x="495300" y="914400"/>
            <a:ext cx="8915400" cy="2819399"/>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1600201" y="3939667"/>
            <a:ext cx="5181599" cy="2613533"/>
          </a:xfrm>
          <a:prstGeom prst="rect">
            <a:avLst/>
          </a:prstGeom>
          <a:noFill/>
          <a:ln w="9525">
            <a:noFill/>
            <a:miter lim="800000"/>
            <a:headEnd/>
            <a:tailEnd/>
          </a:ln>
          <a:effectLst/>
        </p:spPr>
      </p:pic>
      <p:sp>
        <p:nvSpPr>
          <p:cNvPr id="6" name="Rectangle 5"/>
          <p:cNvSpPr/>
          <p:nvPr/>
        </p:nvSpPr>
        <p:spPr>
          <a:xfrm>
            <a:off x="7010400" y="4495800"/>
            <a:ext cx="2050433" cy="646331"/>
          </a:xfrm>
          <a:prstGeom prst="rect">
            <a:avLst/>
          </a:prstGeom>
        </p:spPr>
        <p:txBody>
          <a:bodyPr wrap="none">
            <a:spAutoFit/>
          </a:bodyPr>
          <a:lstStyle/>
          <a:p>
            <a:r>
              <a:rPr lang="en-US" b="1" dirty="0" smtClean="0"/>
              <a:t>The </a:t>
            </a:r>
            <a:r>
              <a:rPr lang="en-US" b="1" dirty="0" err="1" smtClean="0"/>
              <a:t>Ikaram</a:t>
            </a:r>
            <a:r>
              <a:rPr lang="en-US" b="1" dirty="0" smtClean="0"/>
              <a:t> MV</a:t>
            </a:r>
          </a:p>
          <a:p>
            <a:r>
              <a:rPr lang="en-US" b="1" dirty="0" smtClean="0"/>
              <a:t>Farmers planting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heel(1)">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additive="base">
                                        <p:cTn id="12" dur="500" fill="hold"/>
                                        <p:tgtEl>
                                          <p:spTgt spid="38915"/>
                                        </p:tgtEl>
                                        <p:attrNameLst>
                                          <p:attrName>ppt_x</p:attrName>
                                        </p:attrNameLst>
                                      </p:cBhvr>
                                      <p:tavLst>
                                        <p:tav tm="0">
                                          <p:val>
                                            <p:strVal val="#ppt_x"/>
                                          </p:val>
                                        </p:tav>
                                        <p:tav tm="100000">
                                          <p:val>
                                            <p:strVal val="#ppt_x"/>
                                          </p:val>
                                        </p:tav>
                                      </p:tavLst>
                                    </p:anim>
                                    <p:anim calcmode="lin" valueType="num">
                                      <p:cBhvr additive="base">
                                        <p:cTn id="13"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438912"/>
          </a:xfrm>
        </p:spPr>
        <p:txBody>
          <a:bodyPr>
            <a:noAutofit/>
          </a:bodyPr>
          <a:lstStyle/>
          <a:p>
            <a:r>
              <a:rPr lang="en-US" sz="2800" dirty="0" smtClean="0">
                <a:solidFill>
                  <a:schemeClr val="accent2"/>
                </a:solidFill>
              </a:rPr>
              <a:t>How Far?</a:t>
            </a:r>
            <a:endParaRPr lang="en-US" sz="2800" dirty="0">
              <a:solidFill>
                <a:schemeClr val="accent2"/>
              </a:solidFill>
            </a:endParaRPr>
          </a:p>
        </p:txBody>
      </p:sp>
      <p:sp>
        <p:nvSpPr>
          <p:cNvPr id="3" name="Content Placeholder 2"/>
          <p:cNvSpPr>
            <a:spLocks noGrp="1"/>
          </p:cNvSpPr>
          <p:nvPr>
            <p:ph idx="1"/>
          </p:nvPr>
        </p:nvSpPr>
        <p:spPr>
          <a:xfrm>
            <a:off x="495300" y="1295400"/>
            <a:ext cx="8915400" cy="5029200"/>
          </a:xfrm>
        </p:spPr>
        <p:txBody>
          <a:bodyPr>
            <a:normAutofit fontScale="92500"/>
          </a:bodyPr>
          <a:lstStyle/>
          <a:p>
            <a:pPr algn="just"/>
            <a:r>
              <a:rPr lang="en-US" dirty="0" smtClean="0"/>
              <a:t>These </a:t>
            </a:r>
            <a:r>
              <a:rPr lang="en-US" dirty="0" err="1" smtClean="0"/>
              <a:t>programmes</a:t>
            </a:r>
            <a:r>
              <a:rPr lang="en-US" dirty="0" smtClean="0"/>
              <a:t> were designed to cater for poverty related objectives like employment generation and to arrest rural urban drift by offering improved rural infrastructures. Some of these </a:t>
            </a:r>
            <a:r>
              <a:rPr lang="en-US" dirty="0" err="1" smtClean="0"/>
              <a:t>programmes</a:t>
            </a:r>
            <a:r>
              <a:rPr lang="en-US" dirty="0" smtClean="0"/>
              <a:t> indeed brought about improvement in the agricultural sector; however, they gradually experienced decline in their activities due to policy changes including cut -down budget allocation and lack of effective and honest management .</a:t>
            </a:r>
          </a:p>
          <a:p>
            <a:pPr algn="just"/>
            <a:r>
              <a:rPr lang="en-US" dirty="0" smtClean="0"/>
              <a:t>One can rightfully argue that the aims and objectives of many of these attempts are not noble. Indeed, with respect to these </a:t>
            </a:r>
            <a:r>
              <a:rPr lang="en-US" dirty="0" err="1" smtClean="0"/>
              <a:t>programmes</a:t>
            </a:r>
            <a:r>
              <a:rPr lang="en-US" dirty="0" smtClean="0"/>
              <a:t>, it has been said “If the policies and paradigms generating underdevelopment are similar or identical, the consequences of successive renovations of the essence of the paradigm are predictable” (</a:t>
            </a:r>
            <a:r>
              <a:rPr lang="en-US" dirty="0" err="1" smtClean="0"/>
              <a:t>Olorode</a:t>
            </a:r>
            <a:r>
              <a:rPr lang="en-US" dirty="0" smtClean="0"/>
              <a:t>, 2005).</a:t>
            </a:r>
          </a:p>
          <a:p>
            <a:pPr algn="just"/>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915400" cy="6096000"/>
          </a:xfrm>
        </p:spPr>
        <p:txBody>
          <a:bodyPr>
            <a:normAutofit fontScale="92500"/>
          </a:bodyPr>
          <a:lstStyle/>
          <a:p>
            <a:pPr algn="just"/>
            <a:r>
              <a:rPr lang="en-US" dirty="0" smtClean="0"/>
              <a:t>A major flaw in all the </a:t>
            </a:r>
            <a:r>
              <a:rPr lang="en-US" dirty="0" err="1" smtClean="0"/>
              <a:t>programmes</a:t>
            </a:r>
            <a:r>
              <a:rPr lang="en-US" dirty="0" smtClean="0"/>
              <a:t> is that the peasantry was completely excluded in the processes of policy formulation and execution of these </a:t>
            </a:r>
            <a:r>
              <a:rPr lang="en-US" dirty="0" err="1" smtClean="0"/>
              <a:t>programmes</a:t>
            </a:r>
            <a:r>
              <a:rPr lang="en-US" dirty="0" smtClean="0"/>
              <a:t>. Indeed, they were just to receive whatever every successive government brings. In effect, the rural poor benefits little from these national and state policies and in many instances, they are only marginally influenced and in others, never at all.</a:t>
            </a:r>
          </a:p>
          <a:p>
            <a:pPr algn="just"/>
            <a:r>
              <a:rPr lang="en-US" dirty="0" smtClean="0"/>
              <a:t>One has always wondered “Whose interest is a rural development </a:t>
            </a:r>
            <a:r>
              <a:rPr lang="en-US" dirty="0" err="1" smtClean="0"/>
              <a:t>programme</a:t>
            </a:r>
            <a:r>
              <a:rPr lang="en-US" dirty="0" smtClean="0"/>
              <a:t> or poverty alleviation strategy genuinely intended to serve?”. The Imperialist’s represented by the World Bank? The pretending political class who would always call back on the rural people for their votes?; or the unsuspecting, helpless rural populace?. It is Paradoxical that in launching the </a:t>
            </a:r>
            <a:r>
              <a:rPr lang="en-US" dirty="0" err="1" smtClean="0"/>
              <a:t>programmes</a:t>
            </a:r>
            <a:r>
              <a:rPr lang="en-US" dirty="0" smtClean="0"/>
              <a:t> meant for the rural poor and poorest, he dares not show his poverty riddled face !	</a:t>
            </a:r>
          </a:p>
          <a:p>
            <a:pPr algn="just"/>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915400" cy="4389120"/>
          </a:xfrm>
        </p:spPr>
        <p:txBody>
          <a:bodyPr>
            <a:normAutofit lnSpcReduction="10000"/>
          </a:bodyPr>
          <a:lstStyle/>
          <a:p>
            <a:pPr algn="just"/>
            <a:r>
              <a:rPr lang="en-US" dirty="0" smtClean="0"/>
              <a:t>It is a well know fact in Nigeria by anyone who cares to find out that the rural poverty alleviation </a:t>
            </a:r>
            <a:r>
              <a:rPr lang="en-US" dirty="0" err="1" smtClean="0"/>
              <a:t>programmes</a:t>
            </a:r>
            <a:r>
              <a:rPr lang="en-US" dirty="0" smtClean="0"/>
              <a:t> and policies were received </a:t>
            </a:r>
            <a:r>
              <a:rPr lang="en-US" dirty="0" err="1" smtClean="0"/>
              <a:t>programmes</a:t>
            </a:r>
            <a:r>
              <a:rPr lang="en-US" dirty="0" smtClean="0"/>
              <a:t> (from the IMF and the World Bank) “whose purposes were sheer gimmicks and in social engineering and con-</a:t>
            </a:r>
            <a:r>
              <a:rPr lang="en-US" dirty="0" err="1" smtClean="0"/>
              <a:t>manship</a:t>
            </a:r>
            <a:r>
              <a:rPr lang="en-US" dirty="0" smtClean="0"/>
              <a:t>”.(</a:t>
            </a:r>
            <a:r>
              <a:rPr lang="en-US" dirty="0" err="1" smtClean="0"/>
              <a:t>Olorode</a:t>
            </a:r>
            <a:r>
              <a:rPr lang="en-US" dirty="0" smtClean="0"/>
              <a:t>, 2005)  Regrettably, the consequences of all of these are always the same: the enhancement of the pockets of party loyalists or </a:t>
            </a:r>
            <a:r>
              <a:rPr lang="en-US" dirty="0" err="1" smtClean="0"/>
              <a:t>favoured</a:t>
            </a:r>
            <a:r>
              <a:rPr lang="en-US" dirty="0" smtClean="0"/>
              <a:t> individuals.</a:t>
            </a:r>
          </a:p>
          <a:p>
            <a:pPr algn="just"/>
            <a:r>
              <a:rPr lang="en-US" dirty="0" smtClean="0"/>
              <a:t>Finally, corruption at all levels and fraudulence of the elites who were ipso-facto expected to be the conveyor belt for rural poverty alleviation is a bane of rural development.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515112"/>
          </a:xfrm>
        </p:spPr>
        <p:txBody>
          <a:bodyPr>
            <a:normAutofit/>
          </a:bodyPr>
          <a:lstStyle/>
          <a:p>
            <a:r>
              <a:rPr lang="en-US" sz="2400" dirty="0" smtClean="0">
                <a:solidFill>
                  <a:srgbClr val="C00000"/>
                </a:solidFill>
                <a:latin typeface="Broadway" pitchFamily="82" charset="0"/>
              </a:rPr>
              <a:t>Introduction</a:t>
            </a:r>
            <a:endParaRPr lang="en-US" dirty="0">
              <a:solidFill>
                <a:srgbClr val="C00000"/>
              </a:solidFill>
              <a:latin typeface="Broadway" pitchFamily="82" charset="0"/>
            </a:endParaRPr>
          </a:p>
        </p:txBody>
      </p:sp>
      <p:sp>
        <p:nvSpPr>
          <p:cNvPr id="3" name="Content Placeholder 2"/>
          <p:cNvSpPr>
            <a:spLocks noGrp="1"/>
          </p:cNvSpPr>
          <p:nvPr>
            <p:ph idx="1"/>
          </p:nvPr>
        </p:nvSpPr>
        <p:spPr>
          <a:xfrm>
            <a:off x="495300" y="1219200"/>
            <a:ext cx="8915400" cy="5105400"/>
          </a:xfrm>
        </p:spPr>
        <p:txBody>
          <a:bodyPr>
            <a:normAutofit lnSpcReduction="10000"/>
          </a:bodyPr>
          <a:lstStyle/>
          <a:p>
            <a:pPr indent="0" algn="just">
              <a:lnSpc>
                <a:spcPct val="120000"/>
              </a:lnSpc>
              <a:spcBef>
                <a:spcPts val="0"/>
              </a:spcBef>
              <a:buNone/>
            </a:pPr>
            <a:r>
              <a:rPr lang="en-US" i="1" dirty="0" smtClean="0"/>
              <a:t>Poverty is a denial of choices and opportunities, a violation of human dignity. It means lack of basic capacity to participate effectively in society. It means not having enough to feed and clothe a family, not having a school or clinic to go to; not having the land on which to grow one’s food or a job to earn one’s living, not having access to credit. It means insecurity, powerlessness and exclusion of individuals, households and communities. It means susceptibility to violence, and it often implies living on marginal or fragile environments, without access to clean water or</a:t>
            </a:r>
          </a:p>
          <a:p>
            <a:pPr algn="just">
              <a:buNone/>
            </a:pPr>
            <a:r>
              <a:rPr lang="en-US" i="1" dirty="0" smtClean="0"/>
              <a:t>    sanitation.(World Bank Statement, 2005)</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rruption and poverty in nigeria / photo courtesy of jbracken on &#10;flickr">
            <a:hlinkClick r:id="rId2" tooltip="&quot;corruption and poverty in nigeria / photo &#10;courtesy of jbracken on flickr&quot;"/>
          </p:cNvPr>
          <p:cNvPicPr>
            <a:picLocks noGrp="1"/>
          </p:cNvPicPr>
          <p:nvPr>
            <p:ph idx="1"/>
          </p:nvPr>
        </p:nvPicPr>
        <p:blipFill>
          <a:blip r:embed="rId3"/>
          <a:srcRect/>
          <a:stretch>
            <a:fillRect/>
          </a:stretch>
        </p:blipFill>
        <p:spPr bwMode="auto">
          <a:xfrm>
            <a:off x="2590800" y="381000"/>
            <a:ext cx="4419600" cy="4267200"/>
          </a:xfrm>
          <a:prstGeom prst="rect">
            <a:avLst/>
          </a:prstGeom>
          <a:noFill/>
          <a:ln w="9525">
            <a:noFill/>
            <a:miter lim="800000"/>
            <a:headEnd/>
            <a:tailEnd/>
          </a:ln>
        </p:spPr>
      </p:pic>
      <p:sp>
        <p:nvSpPr>
          <p:cNvPr id="5" name="Rectangle 4"/>
          <p:cNvSpPr/>
          <p:nvPr/>
        </p:nvSpPr>
        <p:spPr>
          <a:xfrm>
            <a:off x="457200" y="4876800"/>
            <a:ext cx="8915400" cy="1200329"/>
          </a:xfrm>
          <a:prstGeom prst="rect">
            <a:avLst/>
          </a:prstGeom>
        </p:spPr>
        <p:txBody>
          <a:bodyPr wrap="square">
            <a:spAutoFit/>
          </a:bodyPr>
          <a:lstStyle/>
          <a:p>
            <a:pPr algn="just"/>
            <a:r>
              <a:rPr lang="en-US" sz="2400" dirty="0" smtClean="0"/>
              <a:t>Indeed, Corruption in Nigeria and to a greater extent in Africa remains the most important obstacle, if not nuisance, to economic and social development and poverty eradication.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915400" cy="515112"/>
          </a:xfrm>
        </p:spPr>
        <p:txBody>
          <a:bodyPr>
            <a:normAutofit fontScale="90000"/>
          </a:bodyPr>
          <a:lstStyle/>
          <a:p>
            <a:r>
              <a:rPr lang="en-US" b="1" dirty="0" smtClean="0"/>
              <a:t/>
            </a:r>
            <a:br>
              <a:rPr lang="en-US" b="1" dirty="0" smtClean="0"/>
            </a:br>
            <a:r>
              <a:rPr lang="en-US" sz="2700" b="1" dirty="0" smtClean="0">
                <a:solidFill>
                  <a:schemeClr val="accent2"/>
                </a:solidFill>
              </a:rPr>
              <a:t>RECIPE FOR POVERTY ALLEVIATION IN RURAL AREAS IN NIGERIA</a:t>
            </a:r>
            <a:r>
              <a:rPr lang="en-US" sz="2700" dirty="0" smtClean="0">
                <a:solidFill>
                  <a:schemeClr val="accent2"/>
                </a:solidFill>
              </a:rPr>
              <a:t>.</a:t>
            </a:r>
            <a:br>
              <a:rPr lang="en-US" sz="2700" dirty="0" smtClean="0">
                <a:solidFill>
                  <a:schemeClr val="accent2"/>
                </a:solidFill>
              </a:rPr>
            </a:br>
            <a:endParaRPr lang="en-US" dirty="0">
              <a:solidFill>
                <a:schemeClr val="accent2"/>
              </a:solidFill>
            </a:endParaRPr>
          </a:p>
        </p:txBody>
      </p:sp>
      <p:sp>
        <p:nvSpPr>
          <p:cNvPr id="3" name="Content Placeholder 2"/>
          <p:cNvSpPr>
            <a:spLocks noGrp="1"/>
          </p:cNvSpPr>
          <p:nvPr>
            <p:ph idx="1"/>
          </p:nvPr>
        </p:nvSpPr>
        <p:spPr>
          <a:xfrm>
            <a:off x="495300" y="685800"/>
            <a:ext cx="8915400" cy="5638800"/>
          </a:xfrm>
        </p:spPr>
        <p:txBody>
          <a:bodyPr>
            <a:normAutofit lnSpcReduction="10000"/>
          </a:bodyPr>
          <a:lstStyle/>
          <a:p>
            <a:pPr algn="just"/>
            <a:r>
              <a:rPr lang="en-US" dirty="0" smtClean="0"/>
              <a:t>Poverty is a social problem and its solution should be sought in the social realm (</a:t>
            </a:r>
            <a:r>
              <a:rPr lang="en-US" dirty="0" err="1" smtClean="0"/>
              <a:t>Fasoranti</a:t>
            </a:r>
            <a:r>
              <a:rPr lang="en-US" dirty="0" smtClean="0"/>
              <a:t>, 2003). The policy makers in Nigeria need to put the wishes of the rural people first, in designing a </a:t>
            </a:r>
            <a:r>
              <a:rPr lang="en-US" dirty="0" err="1" smtClean="0"/>
              <a:t>programme</a:t>
            </a:r>
            <a:r>
              <a:rPr lang="en-US" dirty="0" smtClean="0"/>
              <a:t> that will affect them. This would involve creating common ground between government perception of rural needs and the rural dwellers perception of their own needs. This will provide moral foundation for next stages and form concrete bedrock for government policy.</a:t>
            </a:r>
          </a:p>
          <a:p>
            <a:pPr algn="just"/>
            <a:r>
              <a:rPr lang="en-US" dirty="0" smtClean="0"/>
              <a:t>Furthermore, there should be a redefinition of rural development to involve “a strategy to enable a specific group of people, poor rural woman and man to gain for themselves and their children, more of what they want and need”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09600"/>
            <a:ext cx="8915400" cy="5715000"/>
          </a:xfrm>
        </p:spPr>
        <p:txBody>
          <a:bodyPr/>
          <a:lstStyle/>
          <a:p>
            <a:r>
              <a:rPr lang="en-US" dirty="0" smtClean="0"/>
              <a:t>The issue of rural poverty cannot be faced in piecemeal and </a:t>
            </a:r>
            <a:r>
              <a:rPr lang="en-US" dirty="0" err="1" smtClean="0"/>
              <a:t>adhoc</a:t>
            </a:r>
            <a:r>
              <a:rPr lang="en-US" dirty="0" smtClean="0"/>
              <a:t> manner the way it is being handled by the Nigerian successive governments. Sloganeering, incessant overthrow of </a:t>
            </a:r>
            <a:r>
              <a:rPr lang="en-US" dirty="0" err="1" smtClean="0"/>
              <a:t>programmes</a:t>
            </a:r>
            <a:r>
              <a:rPr lang="en-US" dirty="0" smtClean="0"/>
              <a:t> of immediate past governments and lack of genuine commitment of the political class to rural poverty eradication are issues that need to be contended with and seriously addressed.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solidFill>
              </a:rPr>
              <a:t>CONCLUSION</a:t>
            </a:r>
            <a:r>
              <a:rPr lang="en-US" dirty="0" smtClean="0">
                <a:solidFill>
                  <a:schemeClr val="accent2"/>
                </a:solidFill>
              </a:rPr>
              <a:t/>
            </a:r>
            <a:br>
              <a:rPr lang="en-US" dirty="0" smtClean="0">
                <a:solidFill>
                  <a:schemeClr val="accent2"/>
                </a:solidFill>
              </a:rPr>
            </a:br>
            <a:endParaRPr lang="en-US" dirty="0">
              <a:solidFill>
                <a:schemeClr val="accent2"/>
              </a:solidFill>
            </a:endParaRPr>
          </a:p>
        </p:txBody>
      </p:sp>
      <p:sp>
        <p:nvSpPr>
          <p:cNvPr id="3" name="Content Placeholder 2"/>
          <p:cNvSpPr>
            <a:spLocks noGrp="1"/>
          </p:cNvSpPr>
          <p:nvPr>
            <p:ph idx="1"/>
          </p:nvPr>
        </p:nvSpPr>
        <p:spPr>
          <a:xfrm>
            <a:off x="495300" y="1143000"/>
            <a:ext cx="8915400" cy="5181600"/>
          </a:xfrm>
        </p:spPr>
        <p:txBody>
          <a:bodyPr/>
          <a:lstStyle/>
          <a:p>
            <a:pPr algn="just"/>
            <a:r>
              <a:rPr lang="en-US" dirty="0" smtClean="0"/>
              <a:t>Rural poverty is endemic. It is a tightly integrated phenomenon rural area. Accordingly, its remedial action must be integrated. The breaking of accommodation and the provision of the several escapes from the culture of poverty, to achieve any meaningful result in Nigeria, does not need less energy, commitment, and doggedness, and the persistence and endurance than any serious-minded government would give against a belligerent enemy.</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762000" y="609600"/>
            <a:ext cx="8686800" cy="5943600"/>
          </a:xfrm>
          <a:prstGeom prst="horizontalScroll">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533400" y="1219200"/>
            <a:ext cx="8915400" cy="4389120"/>
          </a:xfrm>
        </p:spPr>
        <p:txBody>
          <a:bodyPr>
            <a:normAutofit/>
          </a:bodyPr>
          <a:lstStyle/>
          <a:p>
            <a:pPr marL="0" indent="0" algn="ctr">
              <a:spcBef>
                <a:spcPts val="0"/>
              </a:spcBef>
              <a:buNone/>
            </a:pPr>
            <a:r>
              <a:rPr lang="en-US" sz="8800" dirty="0" smtClean="0">
                <a:solidFill>
                  <a:srgbClr val="00B050"/>
                </a:solidFill>
                <a:latin typeface="Blackadder ITC" pitchFamily="82" charset="0"/>
              </a:rPr>
              <a:t>Thank you </a:t>
            </a:r>
          </a:p>
          <a:p>
            <a:pPr marL="0" indent="0" algn="ctr">
              <a:spcBef>
                <a:spcPts val="0"/>
              </a:spcBef>
              <a:buNone/>
            </a:pPr>
            <a:r>
              <a:rPr lang="en-US" sz="8800" dirty="0" smtClean="0">
                <a:solidFill>
                  <a:srgbClr val="00B050"/>
                </a:solidFill>
                <a:latin typeface="Blackadder ITC" pitchFamily="82" charset="0"/>
              </a:rPr>
              <a:t>for </a:t>
            </a:r>
          </a:p>
          <a:p>
            <a:pPr marL="0" indent="0" algn="ctr">
              <a:spcBef>
                <a:spcPts val="0"/>
              </a:spcBef>
              <a:buNone/>
            </a:pPr>
            <a:r>
              <a:rPr lang="en-US" sz="8800" dirty="0" smtClean="0">
                <a:solidFill>
                  <a:srgbClr val="00B050"/>
                </a:solidFill>
                <a:latin typeface="Blackadder ITC" pitchFamily="82" charset="0"/>
              </a:rPr>
              <a:t>your patience</a:t>
            </a:r>
            <a:endParaRPr lang="en-US" dirty="0">
              <a:solidFill>
                <a:srgbClr val="00B050"/>
              </a:solidFill>
              <a:latin typeface="Blackadder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915400" cy="609600"/>
          </a:xfrm>
        </p:spPr>
        <p:txBody>
          <a:bodyPr>
            <a:normAutofit/>
          </a:bodyPr>
          <a:lstStyle/>
          <a:p>
            <a:r>
              <a:rPr lang="en-US" sz="2800" dirty="0" smtClean="0">
                <a:solidFill>
                  <a:srgbClr val="C00000"/>
                </a:solidFill>
              </a:rPr>
              <a:t>Rural Poverty</a:t>
            </a:r>
            <a:endParaRPr lang="en-US" sz="2800" dirty="0">
              <a:solidFill>
                <a:srgbClr val="C00000"/>
              </a:solidFill>
            </a:endParaRPr>
          </a:p>
        </p:txBody>
      </p:sp>
      <p:sp>
        <p:nvSpPr>
          <p:cNvPr id="3" name="Content Placeholder 2"/>
          <p:cNvSpPr>
            <a:spLocks noGrp="1"/>
          </p:cNvSpPr>
          <p:nvPr>
            <p:ph idx="1"/>
          </p:nvPr>
        </p:nvSpPr>
        <p:spPr>
          <a:xfrm>
            <a:off x="495300" y="838200"/>
            <a:ext cx="8915400" cy="5486400"/>
          </a:xfrm>
        </p:spPr>
        <p:txBody>
          <a:bodyPr>
            <a:normAutofit fontScale="70000" lnSpcReduction="20000"/>
          </a:bodyPr>
          <a:lstStyle/>
          <a:p>
            <a:pPr algn="just">
              <a:buNone/>
            </a:pPr>
            <a:r>
              <a:rPr lang="en-US" sz="3400" b="1" dirty="0" smtClean="0"/>
              <a:t>Rural poverty</a:t>
            </a:r>
            <a:r>
              <a:rPr lang="en-US" sz="3400" dirty="0" smtClean="0"/>
              <a:t>  simply refers to poverty found in rural areas. Rural poverty is a global phenomena, but like poverty in general, there are higher rates of rural poverty in developing countries than in developed countries. Eradicating rural poverty through effective policies and economic growth remains a challenge for the international community  Poverty remains a predominantly rural problem, with a majority of the world’s poor located in rural areas. It is estimated that 76 percent of the developing world’s poor live in rural areas, well above the overall population share living in rural areas, which is only 58 percent. Disparities between rural and urban areas is on the rise, particularly in many developing and transitional countries. Globally, rural people and rural places tend to be disadvantaged relative to their urban counterparts  and poverty rates increase as rural areas become more remote. Individuals living in rural areas tend to have less access to social services, exacerbating the effects of rural poverty.</a:t>
            </a:r>
          </a:p>
          <a:p>
            <a:pPr algn="just">
              <a:buNone/>
            </a:pPr>
            <a:r>
              <a:rPr lang="en-US" sz="3400" dirty="0" smtClean="0"/>
              <a:t>		Rural poverty is a global problem (IMF 2001)</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515112"/>
          </a:xfrm>
        </p:spPr>
        <p:txBody>
          <a:bodyPr>
            <a:normAutofit/>
          </a:bodyPr>
          <a:lstStyle/>
          <a:p>
            <a:r>
              <a:rPr lang="en-US" sz="2400" dirty="0" smtClean="0">
                <a:solidFill>
                  <a:srgbClr val="00B050"/>
                </a:solidFill>
                <a:latin typeface="Aharoni" pitchFamily="2" charset="-79"/>
                <a:cs typeface="Aharoni" pitchFamily="2" charset="-79"/>
              </a:rPr>
              <a:t>An example of Rural Poverty in Jakarta in Indonesia</a:t>
            </a:r>
            <a:endParaRPr lang="en-US" sz="2400" dirty="0">
              <a:solidFill>
                <a:srgbClr val="00B050"/>
              </a:solidFill>
              <a:latin typeface="Aharoni" pitchFamily="2" charset="-79"/>
              <a:cs typeface="Aharoni" pitchFamily="2" charset="-79"/>
            </a:endParaRPr>
          </a:p>
        </p:txBody>
      </p:sp>
      <p:pic>
        <p:nvPicPr>
          <p:cNvPr id="4" name="Content Placeholder 3" descr="http://upload.wikimedia.org/wikipedia/commons/thumb/6/61/Jakarta_slumhome_2.jpg/250px-Jakarta_slumhome_2.jpg">
            <a:hlinkClick r:id="rId2"/>
          </p:cNvPr>
          <p:cNvPicPr>
            <a:picLocks noGrp="1"/>
          </p:cNvPicPr>
          <p:nvPr>
            <p:ph idx="1"/>
          </p:nvPr>
        </p:nvPicPr>
        <p:blipFill>
          <a:blip r:embed="rId3"/>
          <a:srcRect/>
          <a:stretch>
            <a:fillRect/>
          </a:stretch>
        </p:blipFill>
        <p:spPr bwMode="auto">
          <a:xfrm>
            <a:off x="1295400" y="2133600"/>
            <a:ext cx="70104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9144000" cy="685800"/>
          </a:xfrm>
        </p:spPr>
        <p:txBody>
          <a:bodyPr>
            <a:normAutofit fontScale="90000"/>
          </a:bodyPr>
          <a:lstStyle/>
          <a:p>
            <a:r>
              <a:rPr lang="en-US" sz="3600" dirty="0" err="1" smtClean="0">
                <a:solidFill>
                  <a:srgbClr val="00B0F0"/>
                </a:solidFill>
              </a:rPr>
              <a:t>Payatas</a:t>
            </a:r>
            <a:r>
              <a:rPr lang="en-US" sz="3600" dirty="0" smtClean="0">
                <a:solidFill>
                  <a:srgbClr val="00B0F0"/>
                </a:solidFill>
              </a:rPr>
              <a:t> Dumpsite in Manila, </a:t>
            </a:r>
            <a:r>
              <a:rPr lang="en-US" sz="3600" dirty="0" err="1" smtClean="0">
                <a:solidFill>
                  <a:srgbClr val="00B0F0"/>
                </a:solidFill>
              </a:rPr>
              <a:t>Philipines</a:t>
            </a:r>
            <a:r>
              <a:rPr lang="en-US" sz="1600" dirty="0" smtClean="0">
                <a:solidFill>
                  <a:schemeClr val="tx1"/>
                </a:solidFill>
              </a:rPr>
              <a:t>  </a:t>
            </a:r>
            <a:r>
              <a:rPr lang="en-US" sz="1600" b="1" dirty="0" smtClean="0">
                <a:solidFill>
                  <a:schemeClr val="tx1"/>
                </a:solidFill>
              </a:rPr>
              <a:t>Here, the poor resort to scavenge for survival.  </a:t>
            </a:r>
            <a:endParaRPr lang="en-US" sz="3600" dirty="0">
              <a:solidFill>
                <a:srgbClr val="00B0F0"/>
              </a:solidFill>
            </a:endParaRPr>
          </a:p>
        </p:txBody>
      </p:sp>
      <p:pic>
        <p:nvPicPr>
          <p:cNvPr id="4" name="Content Placeholder 3" descr="http://upload.wikimedia.org/wikipedia/commons/thumb/9/97/Payatas-Dumpsite_Manila_Philippines02.jpg/240px-Payatas-Dumpsite_Manila_Philippines02.jpg">
            <a:hlinkClick r:id="rId2"/>
          </p:cNvPr>
          <p:cNvPicPr>
            <a:picLocks noGrp="1"/>
          </p:cNvPicPr>
          <p:nvPr>
            <p:ph idx="1"/>
          </p:nvPr>
        </p:nvPicPr>
        <p:blipFill>
          <a:blip r:embed="rId3"/>
          <a:srcRect/>
          <a:stretch>
            <a:fillRect/>
          </a:stretch>
        </p:blipFill>
        <p:spPr bwMode="auto">
          <a:xfrm>
            <a:off x="1447800" y="1676400"/>
            <a:ext cx="72390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915400" cy="381000"/>
          </a:xfrm>
        </p:spPr>
        <p:txBody>
          <a:bodyPr>
            <a:normAutofit fontScale="90000"/>
          </a:bodyPr>
          <a:lstStyle/>
          <a:p>
            <a:r>
              <a:rPr lang="en-US" sz="2200" dirty="0" smtClean="0"/>
              <a:t>A street child begging for livelihood in a railway station in </a:t>
            </a:r>
            <a:r>
              <a:rPr lang="en-US" sz="2200" dirty="0" err="1" smtClean="0"/>
              <a:t>Srimangal</a:t>
            </a:r>
            <a:r>
              <a:rPr lang="en-US" sz="2200" dirty="0" smtClean="0"/>
              <a:t>, Bangladesh</a:t>
            </a:r>
            <a:endParaRPr lang="en-US" sz="2400" dirty="0"/>
          </a:p>
        </p:txBody>
      </p:sp>
      <p:sp>
        <p:nvSpPr>
          <p:cNvPr id="3" name="Content Placeholder 2"/>
          <p:cNvSpPr>
            <a:spLocks noGrp="1"/>
          </p:cNvSpPr>
          <p:nvPr>
            <p:ph idx="1"/>
          </p:nvPr>
        </p:nvSpPr>
        <p:spPr/>
        <p:txBody>
          <a:bodyPr/>
          <a:lstStyle/>
          <a:p>
            <a:endParaRPr lang="en-US"/>
          </a:p>
        </p:txBody>
      </p:sp>
      <p:pic>
        <p:nvPicPr>
          <p:cNvPr id="4" name="Picture 3" descr="http://upload.wikimedia.org/wikipedia/commons/thumb/b/b8/Street_Child%2C_Srimangal_Railway_Station.jpg/235px-Street_Child%2C_Srimangal_Railway_Station.jpg">
            <a:hlinkClick r:id="rId2"/>
          </p:cNvPr>
          <p:cNvPicPr/>
          <p:nvPr/>
        </p:nvPicPr>
        <p:blipFill>
          <a:blip r:embed="rId3"/>
          <a:srcRect/>
          <a:stretch>
            <a:fillRect/>
          </a:stretch>
        </p:blipFill>
        <p:spPr bwMode="auto">
          <a:xfrm>
            <a:off x="457200" y="1143000"/>
            <a:ext cx="89916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Local citizens from the Jana bi Village wait their turn to gather goods from the Sons of Iraq </a:t>
            </a:r>
            <a:endParaRPr lang="en-US" sz="2800" dirty="0"/>
          </a:p>
        </p:txBody>
      </p:sp>
      <p:pic>
        <p:nvPicPr>
          <p:cNvPr id="4" name="Content Placeholder 3" descr="http://upload.wikimedia.org/wikipedia/commons/thumb/3/35/Waiting_for_goods.JPG/220px-Waiting_for_goods.JPG">
            <a:hlinkClick r:id="rId2"/>
          </p:cNvPr>
          <p:cNvPicPr>
            <a:picLocks noGrp="1"/>
          </p:cNvPicPr>
          <p:nvPr>
            <p:ph idx="1"/>
          </p:nvPr>
        </p:nvPicPr>
        <p:blipFill>
          <a:blip r:embed="rId3"/>
          <a:srcRect/>
          <a:stretch>
            <a:fillRect/>
          </a:stretch>
        </p:blipFill>
        <p:spPr bwMode="auto">
          <a:xfrm>
            <a:off x="533400" y="1905000"/>
            <a:ext cx="88392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801100" cy="667512"/>
          </a:xfrm>
        </p:spPr>
        <p:txBody>
          <a:bodyPr>
            <a:noAutofit/>
          </a:bodyPr>
          <a:lstStyle/>
          <a:p>
            <a:r>
              <a:rPr lang="en-US" sz="2800" dirty="0" smtClean="0"/>
              <a:t>A Somali village boy receiving treatment for malnourishment</a:t>
            </a:r>
            <a:endParaRPr lang="en-US" sz="2800" dirty="0"/>
          </a:p>
        </p:txBody>
      </p:sp>
      <p:pic>
        <p:nvPicPr>
          <p:cNvPr id="8" name="Content Placeholder 7" descr="http://upload.wikimedia.org/wikipedia/commons/thumb/d/d4/VOA_Heinlein_-_Somali_refugees_September_2011_-_09.jpg/220px-VOA_Heinlein_-_Somali_refugees_September_2011_-_09.jpg">
            <a:hlinkClick r:id="rId2"/>
          </p:cNvPr>
          <p:cNvPicPr>
            <a:picLocks noGrp="1"/>
          </p:cNvPicPr>
          <p:nvPr>
            <p:ph idx="1"/>
          </p:nvPr>
        </p:nvPicPr>
        <p:blipFill>
          <a:blip r:embed="rId3"/>
          <a:srcRect/>
          <a:stretch>
            <a:fillRect/>
          </a:stretch>
        </p:blipFill>
        <p:spPr bwMode="auto">
          <a:xfrm>
            <a:off x="1219200" y="1524000"/>
            <a:ext cx="73152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nodeType="clickEffect">
                                  <p:stCondLst>
                                    <p:cond delay="0"/>
                                  </p:stCondLst>
                                  <p:childTnLst>
                                    <p:animEffect transition="out" filter="wheel(1)">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622</TotalTime>
  <Words>2647</Words>
  <Application>Microsoft Office PowerPoint</Application>
  <PresentationFormat>A4 Paper (210x297 mm)</PresentationFormat>
  <Paragraphs>163</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RURAL POVERTY ALLEVIATION IN NIGERIA: WITHAL?</vt:lpstr>
      <vt:lpstr>   Being a public lecture  presented in  Federal University, Oye Ekiti    </vt:lpstr>
      <vt:lpstr>Introduction</vt:lpstr>
      <vt:lpstr>Rural Poverty</vt:lpstr>
      <vt:lpstr>An example of Rural Poverty in Jakarta in Indonesia</vt:lpstr>
      <vt:lpstr>Payatas Dumpsite in Manila, Philipines  Here, the poor resort to scavenge for survival.  </vt:lpstr>
      <vt:lpstr>A street child begging for livelihood in a railway station in Srimangal, Bangladesh</vt:lpstr>
      <vt:lpstr>Local citizens from the Jana bi Village wait their turn to gather goods from the Sons of Iraq </vt:lpstr>
      <vt:lpstr>A Somali village boy receiving treatment for malnourishment</vt:lpstr>
      <vt:lpstr>A Nigerian village beggar-boy</vt:lpstr>
      <vt:lpstr>A typical village market in Nigeria depicting poverty and backwardness</vt:lpstr>
      <vt:lpstr>A Rural Primary School in Ondo State With blown off roof and the Staff Room Under the Tree</vt:lpstr>
      <vt:lpstr>PowerPoint Presentation</vt:lpstr>
      <vt:lpstr>PowerPoint Presentation</vt:lpstr>
      <vt:lpstr>PowerPoint Presentation</vt:lpstr>
      <vt:lpstr>  The Nigerian Rural Poor</vt:lpstr>
      <vt:lpstr>PowerPoint Presentation</vt:lpstr>
      <vt:lpstr>PowerPoint Presentation</vt:lpstr>
      <vt:lpstr>PowerPoint Presentation</vt:lpstr>
      <vt:lpstr>Causes/Origin of Rural Poverty </vt:lpstr>
      <vt:lpstr>PowerPoint Presentation</vt:lpstr>
      <vt:lpstr>PowerPoint Presentation</vt:lpstr>
      <vt:lpstr>Strategies of Rural Poverty Alleviation: The Nigerian Experience</vt:lpstr>
      <vt:lpstr>PowerPoint Presentation</vt:lpstr>
      <vt:lpstr>PowerPoint Presentation</vt:lpstr>
      <vt:lpstr>PowerPoint Presentation</vt:lpstr>
      <vt:lpstr>How Far?</vt:lpstr>
      <vt:lpstr>PowerPoint Presentation</vt:lpstr>
      <vt:lpstr>PowerPoint Presentation</vt:lpstr>
      <vt:lpstr>PowerPoint Presentation</vt:lpstr>
      <vt:lpstr> RECIPE FOR POVERTY ALLEVIATION IN RURAL AREAS IN NIGERIA. </vt:lpstr>
      <vt:lpstr>PowerPoint Presentation</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FASH</dc:creator>
  <cp:lastModifiedBy>Samuel Osamoka</cp:lastModifiedBy>
  <cp:revision>65</cp:revision>
  <dcterms:created xsi:type="dcterms:W3CDTF">2013-05-26T05:38:43Z</dcterms:created>
  <dcterms:modified xsi:type="dcterms:W3CDTF">2013-06-04T12:58:11Z</dcterms:modified>
</cp:coreProperties>
</file>