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7"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16" y="6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lang="en-US"/>
            </a:pPr>
            <a:r>
              <a:rPr lang="en-US"/>
              <a:t>Unemployment</a:t>
            </a:r>
            <a:r>
              <a:rPr lang="en-US" baseline="0"/>
              <a:t> rate in Nigeria (%)</a:t>
            </a:r>
            <a:endParaRPr lang="en-US"/>
          </a:p>
        </c:rich>
      </c:tx>
      <c:layout>
        <c:manualLayout>
          <c:xMode val="edge"/>
          <c:yMode val="edge"/>
          <c:x val="0.15217333475207495"/>
          <c:y val="7.6923076923076955E-2"/>
        </c:manualLayout>
      </c:layout>
      <c:overlay val="0"/>
    </c:title>
    <c:autoTitleDeleted val="0"/>
    <c:plotArea>
      <c:layout/>
      <c:barChart>
        <c:barDir val="col"/>
        <c:grouping val="clustered"/>
        <c:varyColors val="0"/>
        <c:ser>
          <c:idx val="0"/>
          <c:order val="0"/>
          <c:invertIfNegative val="0"/>
          <c:cat>
            <c:strRef>
              <c:f>Sheet1!$B$2:$B$12</c:f>
              <c:strCache>
                <c:ptCount val="9"/>
                <c:pt idx="0">
                  <c:v>Jan. 2007</c:v>
                </c:pt>
                <c:pt idx="1">
                  <c:v>Jan. 2008</c:v>
                </c:pt>
                <c:pt idx="2">
                  <c:v>Jan. 2009</c:v>
                </c:pt>
                <c:pt idx="3">
                  <c:v>Jan. 2010</c:v>
                </c:pt>
                <c:pt idx="4">
                  <c:v>Jan. 2011</c:v>
                </c:pt>
                <c:pt idx="5">
                  <c:v>Jan. 2012</c:v>
                </c:pt>
                <c:pt idx="6">
                  <c:v>Jan. 2013</c:v>
                </c:pt>
                <c:pt idx="7">
                  <c:v>Jan. 2014</c:v>
                </c:pt>
                <c:pt idx="8">
                  <c:v>Jan-July</c:v>
                </c:pt>
              </c:strCache>
            </c:strRef>
          </c:cat>
          <c:val>
            <c:numRef>
              <c:f>Sheet1!$C$2:$C$12</c:f>
              <c:numCache>
                <c:formatCode>General</c:formatCode>
                <c:ptCount val="11"/>
                <c:pt idx="0">
                  <c:v>5.3</c:v>
                </c:pt>
                <c:pt idx="1">
                  <c:v>5.8</c:v>
                </c:pt>
                <c:pt idx="2">
                  <c:v>11.8</c:v>
                </c:pt>
                <c:pt idx="3">
                  <c:v>19.7</c:v>
                </c:pt>
                <c:pt idx="4">
                  <c:v>21.7</c:v>
                </c:pt>
                <c:pt idx="5">
                  <c:v>23.9</c:v>
                </c:pt>
                <c:pt idx="7">
                  <c:v>8.1</c:v>
                </c:pt>
                <c:pt idx="8">
                  <c:v>9.7000000000000011</c:v>
                </c:pt>
                <c:pt idx="9">
                  <c:v>6.4</c:v>
                </c:pt>
                <c:pt idx="10">
                  <c:v>7.5</c:v>
                </c:pt>
              </c:numCache>
            </c:numRef>
          </c:val>
        </c:ser>
        <c:dLbls>
          <c:showLegendKey val="0"/>
          <c:showVal val="1"/>
          <c:showCatName val="0"/>
          <c:showSerName val="0"/>
          <c:showPercent val="0"/>
          <c:showBubbleSize val="0"/>
        </c:dLbls>
        <c:gapWidth val="150"/>
        <c:overlap val="-25"/>
        <c:axId val="165431936"/>
        <c:axId val="177906048"/>
      </c:barChart>
      <c:catAx>
        <c:axId val="165431936"/>
        <c:scaling>
          <c:orientation val="minMax"/>
        </c:scaling>
        <c:delete val="0"/>
        <c:axPos val="b"/>
        <c:majorTickMark val="none"/>
        <c:minorTickMark val="none"/>
        <c:tickLblPos val="nextTo"/>
        <c:txPr>
          <a:bodyPr/>
          <a:lstStyle/>
          <a:p>
            <a:pPr>
              <a:defRPr lang="en-US"/>
            </a:pPr>
            <a:endParaRPr lang="en-US"/>
          </a:p>
        </c:txPr>
        <c:crossAx val="177906048"/>
        <c:crosses val="autoZero"/>
        <c:auto val="1"/>
        <c:lblAlgn val="ctr"/>
        <c:lblOffset val="100"/>
        <c:noMultiLvlLbl val="0"/>
      </c:catAx>
      <c:valAx>
        <c:axId val="177906048"/>
        <c:scaling>
          <c:orientation val="minMax"/>
        </c:scaling>
        <c:delete val="1"/>
        <c:axPos val="l"/>
        <c:numFmt formatCode="General" sourceLinked="1"/>
        <c:majorTickMark val="none"/>
        <c:minorTickMark val="none"/>
        <c:tickLblPos val="nextTo"/>
        <c:crossAx val="165431936"/>
        <c:crosses val="autoZero"/>
        <c:crossBetween val="between"/>
      </c:valAx>
    </c:plotArea>
    <c:plotVisOnly val="1"/>
    <c:dispBlanksAs val="gap"/>
    <c:showDLblsOverMax val="0"/>
  </c:chart>
  <c:externalData r:id="rId1">
    <c:autoUpdate val="0"/>
  </c:externalData>
</c:chartSpace>
</file>

<file path=ppt/comments/comment1.xml><?xml version="1.0" encoding="utf-8"?>
<p:cmLst xmlns:a="http://schemas.openxmlformats.org/drawingml/2006/main" xmlns:r="http://schemas.openxmlformats.org/officeDocument/2006/relationships" xmlns:p="http://schemas.openxmlformats.org/presentationml/2006/main">
  <p:cm authorId="0" dt="2015-09-03T16:15:49.222" idx="1">
    <p:pos x="2311" y="2177"/>
    <p:text>Change this to what you mean. economic overview of what?</p:tex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BCE820-685A-4985-B7D6-AF82645115EC}"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73B3F858-55A6-4EB6-B642-DD988FC1D480}">
      <dgm:prSet phldrT="[Text]"/>
      <dgm:spPr/>
      <dgm:t>
        <a:bodyPr/>
        <a:lstStyle/>
        <a:p>
          <a:r>
            <a:rPr lang="en-US" dirty="0" smtClean="0"/>
            <a:t>1st</a:t>
          </a:r>
          <a:endParaRPr lang="en-US" dirty="0"/>
        </a:p>
      </dgm:t>
    </dgm:pt>
    <dgm:pt modelId="{B916303E-2790-4EDF-88CE-9C9506F0BE27}" type="parTrans" cxnId="{1F67A50D-1E6D-4DE9-B54A-AB159FFE4F5E}">
      <dgm:prSet/>
      <dgm:spPr/>
      <dgm:t>
        <a:bodyPr/>
        <a:lstStyle/>
        <a:p>
          <a:endParaRPr lang="en-US"/>
        </a:p>
      </dgm:t>
    </dgm:pt>
    <dgm:pt modelId="{82457C0D-758B-4D8E-9C56-848FC5E70619}" type="sibTrans" cxnId="{1F67A50D-1E6D-4DE9-B54A-AB159FFE4F5E}">
      <dgm:prSet/>
      <dgm:spPr/>
      <dgm:t>
        <a:bodyPr/>
        <a:lstStyle/>
        <a:p>
          <a:endParaRPr lang="en-US"/>
        </a:p>
      </dgm:t>
    </dgm:pt>
    <dgm:pt modelId="{3DC8FA0B-1949-48AF-BB47-7B0EE3EF37B6}">
      <dgm:prSet phldrT="[Text]" custT="1"/>
      <dgm:spPr/>
      <dgm:t>
        <a:bodyPr/>
        <a:lstStyle/>
        <a:p>
          <a:r>
            <a:rPr lang="en-US" sz="1600" b="1" dirty="0" err="1" smtClean="0">
              <a:solidFill>
                <a:srgbClr val="0070C0"/>
              </a:solidFill>
            </a:rPr>
            <a:t>Dr</a:t>
          </a:r>
          <a:r>
            <a:rPr lang="en-US" sz="1600" b="1" dirty="0" smtClean="0">
              <a:solidFill>
                <a:srgbClr val="0070C0"/>
              </a:solidFill>
            </a:rPr>
            <a:t> </a:t>
          </a:r>
          <a:r>
            <a:rPr lang="en-US" sz="1600" b="1" dirty="0" err="1" smtClean="0">
              <a:solidFill>
                <a:srgbClr val="0070C0"/>
              </a:solidFill>
            </a:rPr>
            <a:t>Nnamdi</a:t>
          </a:r>
          <a:r>
            <a:rPr lang="en-US" sz="1600" b="1" dirty="0" smtClean="0">
              <a:solidFill>
                <a:srgbClr val="0070C0"/>
              </a:solidFill>
            </a:rPr>
            <a:t> </a:t>
          </a:r>
          <a:r>
            <a:rPr lang="en-US" sz="1600" b="1" dirty="0" err="1" smtClean="0">
              <a:solidFill>
                <a:srgbClr val="0070C0"/>
              </a:solidFill>
            </a:rPr>
            <a:t>Azikwe</a:t>
          </a:r>
          <a:r>
            <a:rPr lang="en-US" sz="1600" b="1" dirty="0" smtClean="0">
              <a:solidFill>
                <a:srgbClr val="0070C0"/>
              </a:solidFill>
            </a:rPr>
            <a:t> (1963-1966)</a:t>
          </a:r>
          <a:endParaRPr lang="en-US" sz="1600" b="1" dirty="0">
            <a:solidFill>
              <a:srgbClr val="0070C0"/>
            </a:solidFill>
          </a:endParaRPr>
        </a:p>
      </dgm:t>
    </dgm:pt>
    <dgm:pt modelId="{42E756C4-AC21-4DBE-A41D-959ECB315B44}" type="parTrans" cxnId="{F100D42A-3168-4A01-8190-791186956B2C}">
      <dgm:prSet/>
      <dgm:spPr/>
      <dgm:t>
        <a:bodyPr/>
        <a:lstStyle/>
        <a:p>
          <a:endParaRPr lang="en-US"/>
        </a:p>
      </dgm:t>
    </dgm:pt>
    <dgm:pt modelId="{DA567DD0-D97F-4732-89BC-63BE950D992F}" type="sibTrans" cxnId="{F100D42A-3168-4A01-8190-791186956B2C}">
      <dgm:prSet/>
      <dgm:spPr/>
      <dgm:t>
        <a:bodyPr/>
        <a:lstStyle/>
        <a:p>
          <a:endParaRPr lang="en-US"/>
        </a:p>
      </dgm:t>
    </dgm:pt>
    <dgm:pt modelId="{3E69C506-4814-4D9A-BEED-673E39885767}">
      <dgm:prSet phldrT="[Text]"/>
      <dgm:spPr/>
      <dgm:t>
        <a:bodyPr/>
        <a:lstStyle/>
        <a:p>
          <a:r>
            <a:rPr lang="en-US" sz="1400" dirty="0" smtClean="0"/>
            <a:t>Truncated by </a:t>
          </a:r>
          <a:r>
            <a:rPr lang="en-US" sz="1400" dirty="0" err="1" smtClean="0"/>
            <a:t>Aguyi-Ironsi</a:t>
          </a:r>
          <a:r>
            <a:rPr lang="en-US" sz="1400" dirty="0" smtClean="0"/>
            <a:t> (1966), Gen. </a:t>
          </a:r>
          <a:r>
            <a:rPr lang="en-US" sz="1400" dirty="0" err="1" smtClean="0"/>
            <a:t>Yakubu</a:t>
          </a:r>
          <a:r>
            <a:rPr lang="en-US" sz="1400" dirty="0" smtClean="0"/>
            <a:t> Gowon (1966-1975), Gen. </a:t>
          </a:r>
          <a:r>
            <a:rPr lang="en-US" sz="1400" dirty="0" err="1" smtClean="0"/>
            <a:t>Murtala</a:t>
          </a:r>
          <a:r>
            <a:rPr lang="en-US" sz="1400" dirty="0" smtClean="0"/>
            <a:t> Muhammed/Gen. Obasanjo (1975-1979)</a:t>
          </a:r>
          <a:endParaRPr lang="en-US" sz="1400" dirty="0"/>
        </a:p>
      </dgm:t>
    </dgm:pt>
    <dgm:pt modelId="{CA07A682-ED3D-4103-934A-28F00378A6BD}" type="parTrans" cxnId="{09F68CE2-9D4D-4AC9-8F35-F1C7965CD360}">
      <dgm:prSet/>
      <dgm:spPr/>
      <dgm:t>
        <a:bodyPr/>
        <a:lstStyle/>
        <a:p>
          <a:endParaRPr lang="en-US"/>
        </a:p>
      </dgm:t>
    </dgm:pt>
    <dgm:pt modelId="{8353C85B-2B88-4750-9F31-32776DB450BB}" type="sibTrans" cxnId="{09F68CE2-9D4D-4AC9-8F35-F1C7965CD360}">
      <dgm:prSet/>
      <dgm:spPr/>
      <dgm:t>
        <a:bodyPr/>
        <a:lstStyle/>
        <a:p>
          <a:endParaRPr lang="en-US"/>
        </a:p>
      </dgm:t>
    </dgm:pt>
    <dgm:pt modelId="{FEA9732C-78C7-4010-BB27-AD0640B32615}">
      <dgm:prSet phldrT="[Text]"/>
      <dgm:spPr/>
      <dgm:t>
        <a:bodyPr/>
        <a:lstStyle/>
        <a:p>
          <a:r>
            <a:rPr lang="en-US" dirty="0" smtClean="0"/>
            <a:t>2nd</a:t>
          </a:r>
          <a:endParaRPr lang="en-US" dirty="0"/>
        </a:p>
      </dgm:t>
    </dgm:pt>
    <dgm:pt modelId="{8B5DD0B8-4A65-49BF-9416-6448EF9179D2}" type="parTrans" cxnId="{F423DB64-2F9E-4611-A1DC-8548B5B9465C}">
      <dgm:prSet/>
      <dgm:spPr/>
      <dgm:t>
        <a:bodyPr/>
        <a:lstStyle/>
        <a:p>
          <a:endParaRPr lang="en-US"/>
        </a:p>
      </dgm:t>
    </dgm:pt>
    <dgm:pt modelId="{20EBE3AF-539B-40FB-BFD4-EA1956747A44}" type="sibTrans" cxnId="{F423DB64-2F9E-4611-A1DC-8548B5B9465C}">
      <dgm:prSet/>
      <dgm:spPr/>
      <dgm:t>
        <a:bodyPr/>
        <a:lstStyle/>
        <a:p>
          <a:endParaRPr lang="en-US"/>
        </a:p>
      </dgm:t>
    </dgm:pt>
    <dgm:pt modelId="{173F2AB2-C726-4FC1-A400-8EB930728EC3}">
      <dgm:prSet phldrT="[Text]" custT="1"/>
      <dgm:spPr/>
      <dgm:t>
        <a:bodyPr/>
        <a:lstStyle/>
        <a:p>
          <a:r>
            <a:rPr lang="en-US" sz="1600" b="1" dirty="0" err="1" smtClean="0">
              <a:solidFill>
                <a:srgbClr val="0070C0"/>
              </a:solidFill>
            </a:rPr>
            <a:t>Alhaji</a:t>
          </a:r>
          <a:r>
            <a:rPr lang="en-US" sz="1600" b="1" dirty="0" smtClean="0">
              <a:solidFill>
                <a:srgbClr val="0070C0"/>
              </a:solidFill>
            </a:rPr>
            <a:t> </a:t>
          </a:r>
          <a:r>
            <a:rPr lang="en-US" sz="1600" b="1" dirty="0" err="1" smtClean="0">
              <a:solidFill>
                <a:srgbClr val="0070C0"/>
              </a:solidFill>
            </a:rPr>
            <a:t>Shehu</a:t>
          </a:r>
          <a:r>
            <a:rPr lang="en-US" sz="1600" b="1" dirty="0" smtClean="0">
              <a:solidFill>
                <a:srgbClr val="0070C0"/>
              </a:solidFill>
            </a:rPr>
            <a:t> </a:t>
          </a:r>
          <a:r>
            <a:rPr lang="en-US" sz="1600" b="1" dirty="0" err="1" smtClean="0">
              <a:solidFill>
                <a:srgbClr val="0070C0"/>
              </a:solidFill>
            </a:rPr>
            <a:t>Sagari</a:t>
          </a:r>
          <a:r>
            <a:rPr lang="en-US" sz="1600" b="1" dirty="0" smtClean="0">
              <a:solidFill>
                <a:srgbClr val="0070C0"/>
              </a:solidFill>
            </a:rPr>
            <a:t> (1979-1983)</a:t>
          </a:r>
          <a:endParaRPr lang="en-US" sz="1600" b="1" dirty="0">
            <a:solidFill>
              <a:srgbClr val="0070C0"/>
            </a:solidFill>
          </a:endParaRPr>
        </a:p>
      </dgm:t>
    </dgm:pt>
    <dgm:pt modelId="{843504B2-15ED-4D87-BCBA-E0BAA4CCE6F9}" type="parTrans" cxnId="{CEB55B9C-8E13-4713-AB92-D36A594254C4}">
      <dgm:prSet/>
      <dgm:spPr/>
      <dgm:t>
        <a:bodyPr/>
        <a:lstStyle/>
        <a:p>
          <a:endParaRPr lang="en-US"/>
        </a:p>
      </dgm:t>
    </dgm:pt>
    <dgm:pt modelId="{76F7546A-91ED-457A-A510-0C0428884D6C}" type="sibTrans" cxnId="{CEB55B9C-8E13-4713-AB92-D36A594254C4}">
      <dgm:prSet/>
      <dgm:spPr/>
      <dgm:t>
        <a:bodyPr/>
        <a:lstStyle/>
        <a:p>
          <a:endParaRPr lang="en-US"/>
        </a:p>
      </dgm:t>
    </dgm:pt>
    <dgm:pt modelId="{AC779C65-6B0F-4677-BB61-2C859A7E7335}">
      <dgm:prSet phldrT="[Text]"/>
      <dgm:spPr/>
      <dgm:t>
        <a:bodyPr/>
        <a:lstStyle/>
        <a:p>
          <a:r>
            <a:rPr lang="en-US" sz="1200" dirty="0" smtClean="0"/>
            <a:t>Truncated by: Maj. Gen. </a:t>
          </a:r>
          <a:r>
            <a:rPr lang="en-US" sz="1200" dirty="0" err="1" smtClean="0"/>
            <a:t>Buhari</a:t>
          </a:r>
          <a:r>
            <a:rPr lang="en-US" sz="1200" dirty="0" smtClean="0"/>
            <a:t> (1983-1986), Maj. Gen. Ibrahim </a:t>
          </a:r>
          <a:r>
            <a:rPr lang="en-US" sz="1200" dirty="0" err="1" smtClean="0"/>
            <a:t>Babangida</a:t>
          </a:r>
          <a:r>
            <a:rPr lang="en-US" sz="1200" dirty="0" smtClean="0"/>
            <a:t> (1986-1993), </a:t>
          </a:r>
          <a:r>
            <a:rPr lang="en-US" sz="1200" dirty="0" err="1" smtClean="0"/>
            <a:t>Mr</a:t>
          </a:r>
          <a:r>
            <a:rPr lang="en-US" sz="1200" dirty="0" smtClean="0"/>
            <a:t> Earnest </a:t>
          </a:r>
          <a:r>
            <a:rPr lang="en-US" sz="1200" dirty="0" err="1" smtClean="0"/>
            <a:t>Shonekan</a:t>
          </a:r>
          <a:r>
            <a:rPr lang="en-US" sz="1200" dirty="0" smtClean="0"/>
            <a:t> (1993), Maj. Gen. Sani Abacha (1993-1998) and Gen. Abdul-Salam </a:t>
          </a:r>
          <a:r>
            <a:rPr lang="en-US" sz="1200" dirty="0" err="1" smtClean="0"/>
            <a:t>Abubarkar</a:t>
          </a:r>
          <a:r>
            <a:rPr lang="en-US" sz="1200" dirty="0" smtClean="0"/>
            <a:t> (1998-1999)</a:t>
          </a:r>
          <a:endParaRPr lang="en-US" sz="1200" dirty="0"/>
        </a:p>
      </dgm:t>
    </dgm:pt>
    <dgm:pt modelId="{E75DFDF2-B5CC-41AC-B9F6-38018A16A7B4}" type="parTrans" cxnId="{1C53F4AD-2AD1-4F93-A1DF-1660F50080DB}">
      <dgm:prSet/>
      <dgm:spPr/>
      <dgm:t>
        <a:bodyPr/>
        <a:lstStyle/>
        <a:p>
          <a:endParaRPr lang="en-US"/>
        </a:p>
      </dgm:t>
    </dgm:pt>
    <dgm:pt modelId="{78F4A018-B60D-442A-A596-B9FADBF5E2D3}" type="sibTrans" cxnId="{1C53F4AD-2AD1-4F93-A1DF-1660F50080DB}">
      <dgm:prSet/>
      <dgm:spPr/>
      <dgm:t>
        <a:bodyPr/>
        <a:lstStyle/>
        <a:p>
          <a:endParaRPr lang="en-US"/>
        </a:p>
      </dgm:t>
    </dgm:pt>
    <dgm:pt modelId="{54B80658-3CBC-4EB3-85B0-F4979BBDBA28}">
      <dgm:prSet phldrT="[Text]"/>
      <dgm:spPr/>
      <dgm:t>
        <a:bodyPr/>
        <a:lstStyle/>
        <a:p>
          <a:r>
            <a:rPr lang="en-US" smtClean="0"/>
            <a:t>3rd</a:t>
          </a:r>
          <a:endParaRPr lang="en-US" dirty="0"/>
        </a:p>
      </dgm:t>
    </dgm:pt>
    <dgm:pt modelId="{5AA2768D-33F2-4B0A-BC8D-5653AE83C982}" type="parTrans" cxnId="{D88B2958-FC0F-45C0-8786-7E5FFEAE99B4}">
      <dgm:prSet/>
      <dgm:spPr/>
      <dgm:t>
        <a:bodyPr/>
        <a:lstStyle/>
        <a:p>
          <a:endParaRPr lang="en-US"/>
        </a:p>
      </dgm:t>
    </dgm:pt>
    <dgm:pt modelId="{A77AF339-8710-4BBB-AACC-21CA7461C980}" type="sibTrans" cxnId="{D88B2958-FC0F-45C0-8786-7E5FFEAE99B4}">
      <dgm:prSet/>
      <dgm:spPr/>
      <dgm:t>
        <a:bodyPr/>
        <a:lstStyle/>
        <a:p>
          <a:endParaRPr lang="en-US"/>
        </a:p>
      </dgm:t>
    </dgm:pt>
    <dgm:pt modelId="{DD1A9ABB-88AA-4B60-89B5-D617D361E7D8}">
      <dgm:prSet phldrT="[Text]" custT="1"/>
      <dgm:spPr/>
      <dgm:t>
        <a:bodyPr/>
        <a:lstStyle/>
        <a:p>
          <a:r>
            <a:rPr lang="en-US" sz="1800" b="1" dirty="0" smtClean="0">
              <a:solidFill>
                <a:srgbClr val="0070C0"/>
              </a:solidFill>
            </a:rPr>
            <a:t>Chief Olusegun Obasanjo/</a:t>
          </a:r>
          <a:r>
            <a:rPr lang="en-US" sz="1800" b="1" dirty="0" err="1" smtClean="0">
              <a:solidFill>
                <a:srgbClr val="0070C0"/>
              </a:solidFill>
            </a:rPr>
            <a:t>Alh</a:t>
          </a:r>
          <a:r>
            <a:rPr lang="en-US" sz="1800" b="1" dirty="0" smtClean="0">
              <a:solidFill>
                <a:srgbClr val="0070C0"/>
              </a:solidFill>
            </a:rPr>
            <a:t>. </a:t>
          </a:r>
          <a:r>
            <a:rPr lang="en-US" sz="1800" b="1" dirty="0" err="1" smtClean="0">
              <a:solidFill>
                <a:srgbClr val="0070C0"/>
              </a:solidFill>
            </a:rPr>
            <a:t>Atiku</a:t>
          </a:r>
          <a:r>
            <a:rPr lang="en-US" sz="1800" b="1" dirty="0" smtClean="0">
              <a:solidFill>
                <a:srgbClr val="0070C0"/>
              </a:solidFill>
            </a:rPr>
            <a:t> </a:t>
          </a:r>
          <a:r>
            <a:rPr lang="en-US" sz="1800" b="1" dirty="0" err="1" smtClean="0">
              <a:solidFill>
                <a:srgbClr val="0070C0"/>
              </a:solidFill>
            </a:rPr>
            <a:t>Abubakar</a:t>
          </a:r>
          <a:r>
            <a:rPr lang="en-US" sz="1800" b="1" dirty="0" smtClean="0">
              <a:solidFill>
                <a:srgbClr val="0070C0"/>
              </a:solidFill>
            </a:rPr>
            <a:t> (1999-2003)</a:t>
          </a:r>
          <a:endParaRPr lang="en-US" sz="1800" b="1" dirty="0">
            <a:solidFill>
              <a:srgbClr val="0070C0"/>
            </a:solidFill>
          </a:endParaRPr>
        </a:p>
      </dgm:t>
    </dgm:pt>
    <dgm:pt modelId="{8F3F6279-758C-43D7-B945-43BA8D9B9D30}" type="parTrans" cxnId="{5543EDAB-7365-4BA0-9D6C-4B03CD8C747E}">
      <dgm:prSet/>
      <dgm:spPr/>
      <dgm:t>
        <a:bodyPr/>
        <a:lstStyle/>
        <a:p>
          <a:endParaRPr lang="en-US"/>
        </a:p>
      </dgm:t>
    </dgm:pt>
    <dgm:pt modelId="{BA68B4B1-D1C5-4EC8-ACC3-C4755473723D}" type="sibTrans" cxnId="{5543EDAB-7365-4BA0-9D6C-4B03CD8C747E}">
      <dgm:prSet/>
      <dgm:spPr/>
      <dgm:t>
        <a:bodyPr/>
        <a:lstStyle/>
        <a:p>
          <a:endParaRPr lang="en-US"/>
        </a:p>
      </dgm:t>
    </dgm:pt>
    <dgm:pt modelId="{80C7794E-0CC2-4E75-8D96-E8A0A783445B}">
      <dgm:prSet phldrT="[Text]"/>
      <dgm:spPr/>
      <dgm:t>
        <a:bodyPr/>
        <a:lstStyle/>
        <a:p>
          <a:endParaRPr lang="en-US" sz="1600" b="1" dirty="0">
            <a:solidFill>
              <a:srgbClr val="0070C0"/>
            </a:solidFill>
          </a:endParaRPr>
        </a:p>
      </dgm:t>
    </dgm:pt>
    <dgm:pt modelId="{7FBD9E0A-4358-4F2E-BCCF-6BF04C4DC39B}" type="parTrans" cxnId="{AE74D07F-CCE7-47B1-A1B4-B9A032BE6328}">
      <dgm:prSet/>
      <dgm:spPr/>
      <dgm:t>
        <a:bodyPr/>
        <a:lstStyle/>
        <a:p>
          <a:endParaRPr lang="en-US"/>
        </a:p>
      </dgm:t>
    </dgm:pt>
    <dgm:pt modelId="{880DE7DF-25A0-4125-A1AD-BC12088FD086}" type="sibTrans" cxnId="{AE74D07F-CCE7-47B1-A1B4-B9A032BE6328}">
      <dgm:prSet/>
      <dgm:spPr/>
      <dgm:t>
        <a:bodyPr/>
        <a:lstStyle/>
        <a:p>
          <a:endParaRPr lang="en-US"/>
        </a:p>
      </dgm:t>
    </dgm:pt>
    <dgm:pt modelId="{AC56F826-D2EB-463B-BED0-B2ACCA71F86B}" type="pres">
      <dgm:prSet presAssocID="{51BCE820-685A-4985-B7D6-AF82645115EC}" presName="linearFlow" presStyleCnt="0">
        <dgm:presLayoutVars>
          <dgm:dir/>
          <dgm:animLvl val="lvl"/>
          <dgm:resizeHandles val="exact"/>
        </dgm:presLayoutVars>
      </dgm:prSet>
      <dgm:spPr/>
      <dgm:t>
        <a:bodyPr/>
        <a:lstStyle/>
        <a:p>
          <a:endParaRPr lang="en-US"/>
        </a:p>
      </dgm:t>
    </dgm:pt>
    <dgm:pt modelId="{AF163406-0A0B-43BD-A479-E87989773C7E}" type="pres">
      <dgm:prSet presAssocID="{73B3F858-55A6-4EB6-B642-DD988FC1D480}" presName="composite" presStyleCnt="0"/>
      <dgm:spPr/>
    </dgm:pt>
    <dgm:pt modelId="{D0720C62-AA30-4360-96DB-790C4B370E4F}" type="pres">
      <dgm:prSet presAssocID="{73B3F858-55A6-4EB6-B642-DD988FC1D480}" presName="parentText" presStyleLbl="alignNode1" presStyleIdx="0" presStyleCnt="3">
        <dgm:presLayoutVars>
          <dgm:chMax val="1"/>
          <dgm:bulletEnabled val="1"/>
        </dgm:presLayoutVars>
      </dgm:prSet>
      <dgm:spPr/>
      <dgm:t>
        <a:bodyPr/>
        <a:lstStyle/>
        <a:p>
          <a:endParaRPr lang="en-US"/>
        </a:p>
      </dgm:t>
    </dgm:pt>
    <dgm:pt modelId="{BEC97621-AE2D-45E3-939C-7676034DF4D0}" type="pres">
      <dgm:prSet presAssocID="{73B3F858-55A6-4EB6-B642-DD988FC1D480}" presName="descendantText" presStyleLbl="alignAcc1" presStyleIdx="0" presStyleCnt="3">
        <dgm:presLayoutVars>
          <dgm:bulletEnabled val="1"/>
        </dgm:presLayoutVars>
      </dgm:prSet>
      <dgm:spPr/>
      <dgm:t>
        <a:bodyPr/>
        <a:lstStyle/>
        <a:p>
          <a:endParaRPr lang="en-US"/>
        </a:p>
      </dgm:t>
    </dgm:pt>
    <dgm:pt modelId="{C3CABA3D-3E12-4500-87DD-34BF9D9CE357}" type="pres">
      <dgm:prSet presAssocID="{82457C0D-758B-4D8E-9C56-848FC5E70619}" presName="sp" presStyleCnt="0"/>
      <dgm:spPr/>
    </dgm:pt>
    <dgm:pt modelId="{B0308F27-4EA9-4DDB-B513-C0A480923162}" type="pres">
      <dgm:prSet presAssocID="{FEA9732C-78C7-4010-BB27-AD0640B32615}" presName="composite" presStyleCnt="0"/>
      <dgm:spPr/>
    </dgm:pt>
    <dgm:pt modelId="{B020E011-25BE-4664-9AFA-D5213385D19A}" type="pres">
      <dgm:prSet presAssocID="{FEA9732C-78C7-4010-BB27-AD0640B32615}" presName="parentText" presStyleLbl="alignNode1" presStyleIdx="1" presStyleCnt="3">
        <dgm:presLayoutVars>
          <dgm:chMax val="1"/>
          <dgm:bulletEnabled val="1"/>
        </dgm:presLayoutVars>
      </dgm:prSet>
      <dgm:spPr/>
      <dgm:t>
        <a:bodyPr/>
        <a:lstStyle/>
        <a:p>
          <a:endParaRPr lang="en-US"/>
        </a:p>
      </dgm:t>
    </dgm:pt>
    <dgm:pt modelId="{C3A90195-30BA-4CD2-96DA-387740362277}" type="pres">
      <dgm:prSet presAssocID="{FEA9732C-78C7-4010-BB27-AD0640B32615}" presName="descendantText" presStyleLbl="alignAcc1" presStyleIdx="1" presStyleCnt="3">
        <dgm:presLayoutVars>
          <dgm:bulletEnabled val="1"/>
        </dgm:presLayoutVars>
      </dgm:prSet>
      <dgm:spPr/>
      <dgm:t>
        <a:bodyPr/>
        <a:lstStyle/>
        <a:p>
          <a:endParaRPr lang="en-US"/>
        </a:p>
      </dgm:t>
    </dgm:pt>
    <dgm:pt modelId="{E1E6687A-5B92-47B8-9BD5-F9E1449A52C2}" type="pres">
      <dgm:prSet presAssocID="{20EBE3AF-539B-40FB-BFD4-EA1956747A44}" presName="sp" presStyleCnt="0"/>
      <dgm:spPr/>
    </dgm:pt>
    <dgm:pt modelId="{5792A764-1211-43CB-B470-8B469F06284E}" type="pres">
      <dgm:prSet presAssocID="{54B80658-3CBC-4EB3-85B0-F4979BBDBA28}" presName="composite" presStyleCnt="0"/>
      <dgm:spPr/>
    </dgm:pt>
    <dgm:pt modelId="{AE29D255-2AA6-4AAF-A35A-3CC93C8292D3}" type="pres">
      <dgm:prSet presAssocID="{54B80658-3CBC-4EB3-85B0-F4979BBDBA28}" presName="parentText" presStyleLbl="alignNode1" presStyleIdx="2" presStyleCnt="3">
        <dgm:presLayoutVars>
          <dgm:chMax val="1"/>
          <dgm:bulletEnabled val="1"/>
        </dgm:presLayoutVars>
      </dgm:prSet>
      <dgm:spPr/>
      <dgm:t>
        <a:bodyPr/>
        <a:lstStyle/>
        <a:p>
          <a:endParaRPr lang="en-US"/>
        </a:p>
      </dgm:t>
    </dgm:pt>
    <dgm:pt modelId="{693F6E63-30C4-4392-B487-FC9776C6320D}" type="pres">
      <dgm:prSet presAssocID="{54B80658-3CBC-4EB3-85B0-F4979BBDBA28}" presName="descendantText" presStyleLbl="alignAcc1" presStyleIdx="2" presStyleCnt="3" custLinFactNeighborX="626">
        <dgm:presLayoutVars>
          <dgm:bulletEnabled val="1"/>
        </dgm:presLayoutVars>
      </dgm:prSet>
      <dgm:spPr/>
      <dgm:t>
        <a:bodyPr/>
        <a:lstStyle/>
        <a:p>
          <a:endParaRPr lang="en-US"/>
        </a:p>
      </dgm:t>
    </dgm:pt>
  </dgm:ptLst>
  <dgm:cxnLst>
    <dgm:cxn modelId="{F423DB64-2F9E-4611-A1DC-8548B5B9465C}" srcId="{51BCE820-685A-4985-B7D6-AF82645115EC}" destId="{FEA9732C-78C7-4010-BB27-AD0640B32615}" srcOrd="1" destOrd="0" parTransId="{8B5DD0B8-4A65-49BF-9416-6448EF9179D2}" sibTransId="{20EBE3AF-539B-40FB-BFD4-EA1956747A44}"/>
    <dgm:cxn modelId="{1C53F4AD-2AD1-4F93-A1DF-1660F50080DB}" srcId="{FEA9732C-78C7-4010-BB27-AD0640B32615}" destId="{AC779C65-6B0F-4677-BB61-2C859A7E7335}" srcOrd="1" destOrd="0" parTransId="{E75DFDF2-B5CC-41AC-B9F6-38018A16A7B4}" sibTransId="{78F4A018-B60D-442A-A596-B9FADBF5E2D3}"/>
    <dgm:cxn modelId="{F100D42A-3168-4A01-8190-791186956B2C}" srcId="{73B3F858-55A6-4EB6-B642-DD988FC1D480}" destId="{3DC8FA0B-1949-48AF-BB47-7B0EE3EF37B6}" srcOrd="0" destOrd="0" parTransId="{42E756C4-AC21-4DBE-A41D-959ECB315B44}" sibTransId="{DA567DD0-D97F-4732-89BC-63BE950D992F}"/>
    <dgm:cxn modelId="{5543EDAB-7365-4BA0-9D6C-4B03CD8C747E}" srcId="{54B80658-3CBC-4EB3-85B0-F4979BBDBA28}" destId="{DD1A9ABB-88AA-4B60-89B5-D617D361E7D8}" srcOrd="0" destOrd="0" parTransId="{8F3F6279-758C-43D7-B945-43BA8D9B9D30}" sibTransId="{BA68B4B1-D1C5-4EC8-ACC3-C4755473723D}"/>
    <dgm:cxn modelId="{1F67A50D-1E6D-4DE9-B54A-AB159FFE4F5E}" srcId="{51BCE820-685A-4985-B7D6-AF82645115EC}" destId="{73B3F858-55A6-4EB6-B642-DD988FC1D480}" srcOrd="0" destOrd="0" parTransId="{B916303E-2790-4EDF-88CE-9C9506F0BE27}" sibTransId="{82457C0D-758B-4D8E-9C56-848FC5E70619}"/>
    <dgm:cxn modelId="{112FF6A3-A054-4FA5-A773-300C2F672CB3}" type="presOf" srcId="{FEA9732C-78C7-4010-BB27-AD0640B32615}" destId="{B020E011-25BE-4664-9AFA-D5213385D19A}" srcOrd="0" destOrd="0" presId="urn:microsoft.com/office/officeart/2005/8/layout/chevron2"/>
    <dgm:cxn modelId="{09784003-9ADA-4714-B9C5-870D66910365}" type="presOf" srcId="{173F2AB2-C726-4FC1-A400-8EB930728EC3}" destId="{C3A90195-30BA-4CD2-96DA-387740362277}" srcOrd="0" destOrd="0" presId="urn:microsoft.com/office/officeart/2005/8/layout/chevron2"/>
    <dgm:cxn modelId="{739ED9BE-7786-4809-9198-399BE7F2B3EE}" type="presOf" srcId="{80C7794E-0CC2-4E75-8D96-E8A0A783445B}" destId="{693F6E63-30C4-4392-B487-FC9776C6320D}" srcOrd="0" destOrd="1" presId="urn:microsoft.com/office/officeart/2005/8/layout/chevron2"/>
    <dgm:cxn modelId="{AE74D07F-CCE7-47B1-A1B4-B9A032BE6328}" srcId="{54B80658-3CBC-4EB3-85B0-F4979BBDBA28}" destId="{80C7794E-0CC2-4E75-8D96-E8A0A783445B}" srcOrd="1" destOrd="0" parTransId="{7FBD9E0A-4358-4F2E-BCCF-6BF04C4DC39B}" sibTransId="{880DE7DF-25A0-4125-A1AD-BC12088FD086}"/>
    <dgm:cxn modelId="{35856F13-EBBF-4C53-919D-3620FAE3963D}" type="presOf" srcId="{AC779C65-6B0F-4677-BB61-2C859A7E7335}" destId="{C3A90195-30BA-4CD2-96DA-387740362277}" srcOrd="0" destOrd="1" presId="urn:microsoft.com/office/officeart/2005/8/layout/chevron2"/>
    <dgm:cxn modelId="{708CA334-9629-4DE0-8264-4627951BCAC3}" type="presOf" srcId="{3DC8FA0B-1949-48AF-BB47-7B0EE3EF37B6}" destId="{BEC97621-AE2D-45E3-939C-7676034DF4D0}" srcOrd="0" destOrd="0" presId="urn:microsoft.com/office/officeart/2005/8/layout/chevron2"/>
    <dgm:cxn modelId="{635F4ED9-33B1-414A-97EA-615A0D36A526}" type="presOf" srcId="{51BCE820-685A-4985-B7D6-AF82645115EC}" destId="{AC56F826-D2EB-463B-BED0-B2ACCA71F86B}" srcOrd="0" destOrd="0" presId="urn:microsoft.com/office/officeart/2005/8/layout/chevron2"/>
    <dgm:cxn modelId="{54FA3B00-13EB-40E5-B583-C4537B5781D3}" type="presOf" srcId="{DD1A9ABB-88AA-4B60-89B5-D617D361E7D8}" destId="{693F6E63-30C4-4392-B487-FC9776C6320D}" srcOrd="0" destOrd="0" presId="urn:microsoft.com/office/officeart/2005/8/layout/chevron2"/>
    <dgm:cxn modelId="{D4B27D6F-2C6A-4DC7-A287-1B40D0E67B21}" type="presOf" srcId="{3E69C506-4814-4D9A-BEED-673E39885767}" destId="{BEC97621-AE2D-45E3-939C-7676034DF4D0}" srcOrd="0" destOrd="1" presId="urn:microsoft.com/office/officeart/2005/8/layout/chevron2"/>
    <dgm:cxn modelId="{D88B2958-FC0F-45C0-8786-7E5FFEAE99B4}" srcId="{51BCE820-685A-4985-B7D6-AF82645115EC}" destId="{54B80658-3CBC-4EB3-85B0-F4979BBDBA28}" srcOrd="2" destOrd="0" parTransId="{5AA2768D-33F2-4B0A-BC8D-5653AE83C982}" sibTransId="{A77AF339-8710-4BBB-AACC-21CA7461C980}"/>
    <dgm:cxn modelId="{CEB55B9C-8E13-4713-AB92-D36A594254C4}" srcId="{FEA9732C-78C7-4010-BB27-AD0640B32615}" destId="{173F2AB2-C726-4FC1-A400-8EB930728EC3}" srcOrd="0" destOrd="0" parTransId="{843504B2-15ED-4D87-BCBA-E0BAA4CCE6F9}" sibTransId="{76F7546A-91ED-457A-A510-0C0428884D6C}"/>
    <dgm:cxn modelId="{FCC75D1C-5ACD-4D36-B077-8855DF486C5D}" type="presOf" srcId="{73B3F858-55A6-4EB6-B642-DD988FC1D480}" destId="{D0720C62-AA30-4360-96DB-790C4B370E4F}" srcOrd="0" destOrd="0" presId="urn:microsoft.com/office/officeart/2005/8/layout/chevron2"/>
    <dgm:cxn modelId="{09F68CE2-9D4D-4AC9-8F35-F1C7965CD360}" srcId="{73B3F858-55A6-4EB6-B642-DD988FC1D480}" destId="{3E69C506-4814-4D9A-BEED-673E39885767}" srcOrd="1" destOrd="0" parTransId="{CA07A682-ED3D-4103-934A-28F00378A6BD}" sibTransId="{8353C85B-2B88-4750-9F31-32776DB450BB}"/>
    <dgm:cxn modelId="{7C469A73-4A2F-41EF-9899-610EF28DC4C2}" type="presOf" srcId="{54B80658-3CBC-4EB3-85B0-F4979BBDBA28}" destId="{AE29D255-2AA6-4AAF-A35A-3CC93C8292D3}" srcOrd="0" destOrd="0" presId="urn:microsoft.com/office/officeart/2005/8/layout/chevron2"/>
    <dgm:cxn modelId="{C1BB3149-F836-4E97-A138-4CCCC701932E}" type="presParOf" srcId="{AC56F826-D2EB-463B-BED0-B2ACCA71F86B}" destId="{AF163406-0A0B-43BD-A479-E87989773C7E}" srcOrd="0" destOrd="0" presId="urn:microsoft.com/office/officeart/2005/8/layout/chevron2"/>
    <dgm:cxn modelId="{E7F21358-87F2-42D8-9E14-58998EA5A8FF}" type="presParOf" srcId="{AF163406-0A0B-43BD-A479-E87989773C7E}" destId="{D0720C62-AA30-4360-96DB-790C4B370E4F}" srcOrd="0" destOrd="0" presId="urn:microsoft.com/office/officeart/2005/8/layout/chevron2"/>
    <dgm:cxn modelId="{347C298F-8DF5-4727-8083-8DDB6A4693DE}" type="presParOf" srcId="{AF163406-0A0B-43BD-A479-E87989773C7E}" destId="{BEC97621-AE2D-45E3-939C-7676034DF4D0}" srcOrd="1" destOrd="0" presId="urn:microsoft.com/office/officeart/2005/8/layout/chevron2"/>
    <dgm:cxn modelId="{2ACF13DC-8BAE-4126-AA25-B24EE49E814F}" type="presParOf" srcId="{AC56F826-D2EB-463B-BED0-B2ACCA71F86B}" destId="{C3CABA3D-3E12-4500-87DD-34BF9D9CE357}" srcOrd="1" destOrd="0" presId="urn:microsoft.com/office/officeart/2005/8/layout/chevron2"/>
    <dgm:cxn modelId="{AECA93CA-0E2E-4FB6-8F16-11D1A74A8C97}" type="presParOf" srcId="{AC56F826-D2EB-463B-BED0-B2ACCA71F86B}" destId="{B0308F27-4EA9-4DDB-B513-C0A480923162}" srcOrd="2" destOrd="0" presId="urn:microsoft.com/office/officeart/2005/8/layout/chevron2"/>
    <dgm:cxn modelId="{2B14EE72-8E8D-4F4B-877E-ACE5EAF506F4}" type="presParOf" srcId="{B0308F27-4EA9-4DDB-B513-C0A480923162}" destId="{B020E011-25BE-4664-9AFA-D5213385D19A}" srcOrd="0" destOrd="0" presId="urn:microsoft.com/office/officeart/2005/8/layout/chevron2"/>
    <dgm:cxn modelId="{36AFA01D-822A-48FB-B27F-50C67B2337F8}" type="presParOf" srcId="{B0308F27-4EA9-4DDB-B513-C0A480923162}" destId="{C3A90195-30BA-4CD2-96DA-387740362277}" srcOrd="1" destOrd="0" presId="urn:microsoft.com/office/officeart/2005/8/layout/chevron2"/>
    <dgm:cxn modelId="{058218E8-707D-4C43-9B36-A92336E85526}" type="presParOf" srcId="{AC56F826-D2EB-463B-BED0-B2ACCA71F86B}" destId="{E1E6687A-5B92-47B8-9BD5-F9E1449A52C2}" srcOrd="3" destOrd="0" presId="urn:microsoft.com/office/officeart/2005/8/layout/chevron2"/>
    <dgm:cxn modelId="{FF6BF450-FDAF-4E9F-9A39-B6009655495C}" type="presParOf" srcId="{AC56F826-D2EB-463B-BED0-B2ACCA71F86B}" destId="{5792A764-1211-43CB-B470-8B469F06284E}" srcOrd="4" destOrd="0" presId="urn:microsoft.com/office/officeart/2005/8/layout/chevron2"/>
    <dgm:cxn modelId="{A1D859BD-88FE-4207-835A-039EBA6A2E52}" type="presParOf" srcId="{5792A764-1211-43CB-B470-8B469F06284E}" destId="{AE29D255-2AA6-4AAF-A35A-3CC93C8292D3}" srcOrd="0" destOrd="0" presId="urn:microsoft.com/office/officeart/2005/8/layout/chevron2"/>
    <dgm:cxn modelId="{8BD1F3DF-54F6-45B1-8E01-8A1FC2AC1669}" type="presParOf" srcId="{5792A764-1211-43CB-B470-8B469F06284E}" destId="{693F6E63-30C4-4392-B487-FC9776C6320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BCE820-685A-4985-B7D6-AF82645115EC}"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73B3F858-55A6-4EB6-B642-DD988FC1D480}">
      <dgm:prSet phldrT="[Text]"/>
      <dgm:spPr/>
      <dgm:t>
        <a:bodyPr/>
        <a:lstStyle/>
        <a:p>
          <a:r>
            <a:rPr lang="en-US" dirty="0" smtClean="0"/>
            <a:t>4th</a:t>
          </a:r>
          <a:endParaRPr lang="en-US" dirty="0"/>
        </a:p>
      </dgm:t>
    </dgm:pt>
    <dgm:pt modelId="{B916303E-2790-4EDF-88CE-9C9506F0BE27}" type="parTrans" cxnId="{1F67A50D-1E6D-4DE9-B54A-AB159FFE4F5E}">
      <dgm:prSet/>
      <dgm:spPr/>
      <dgm:t>
        <a:bodyPr/>
        <a:lstStyle/>
        <a:p>
          <a:endParaRPr lang="en-US"/>
        </a:p>
      </dgm:t>
    </dgm:pt>
    <dgm:pt modelId="{82457C0D-758B-4D8E-9C56-848FC5E70619}" type="sibTrans" cxnId="{1F67A50D-1E6D-4DE9-B54A-AB159FFE4F5E}">
      <dgm:prSet/>
      <dgm:spPr/>
      <dgm:t>
        <a:bodyPr/>
        <a:lstStyle/>
        <a:p>
          <a:endParaRPr lang="en-US"/>
        </a:p>
      </dgm:t>
    </dgm:pt>
    <dgm:pt modelId="{3DC8FA0B-1949-48AF-BB47-7B0EE3EF37B6}">
      <dgm:prSet phldrT="[Text]"/>
      <dgm:spPr/>
      <dgm:t>
        <a:bodyPr/>
        <a:lstStyle/>
        <a:p>
          <a:r>
            <a:rPr lang="en-US" b="1" dirty="0" smtClean="0">
              <a:solidFill>
                <a:srgbClr val="0070C0"/>
              </a:solidFill>
            </a:rPr>
            <a:t>Chief </a:t>
          </a:r>
          <a:r>
            <a:rPr lang="en-US" b="1" dirty="0" smtClean="0">
              <a:solidFill>
                <a:srgbClr val="0070C0"/>
              </a:solidFill>
            </a:rPr>
            <a:t>Olusegun Obasanjo</a:t>
          </a:r>
          <a:r>
            <a:rPr lang="en-US" b="1" dirty="0" smtClean="0">
              <a:solidFill>
                <a:srgbClr val="0070C0"/>
              </a:solidFill>
            </a:rPr>
            <a:t>/ </a:t>
          </a:r>
          <a:r>
            <a:rPr lang="en-US" b="1" dirty="0" err="1" smtClean="0">
              <a:solidFill>
                <a:srgbClr val="0070C0"/>
              </a:solidFill>
            </a:rPr>
            <a:t>Alh</a:t>
          </a:r>
          <a:r>
            <a:rPr lang="en-US" b="1" dirty="0" smtClean="0">
              <a:solidFill>
                <a:srgbClr val="0070C0"/>
              </a:solidFill>
            </a:rPr>
            <a:t>. </a:t>
          </a:r>
          <a:r>
            <a:rPr lang="en-US" b="1" dirty="0" err="1" smtClean="0">
              <a:solidFill>
                <a:srgbClr val="0070C0"/>
              </a:solidFill>
            </a:rPr>
            <a:t>Atiku</a:t>
          </a:r>
          <a:r>
            <a:rPr lang="en-US" b="1" dirty="0" smtClean="0">
              <a:solidFill>
                <a:srgbClr val="0070C0"/>
              </a:solidFill>
            </a:rPr>
            <a:t> </a:t>
          </a:r>
          <a:r>
            <a:rPr lang="en-US" b="1" dirty="0" err="1" smtClean="0">
              <a:solidFill>
                <a:srgbClr val="0070C0"/>
              </a:solidFill>
            </a:rPr>
            <a:t>Abubakar</a:t>
          </a:r>
          <a:r>
            <a:rPr lang="en-US" b="1" dirty="0" smtClean="0">
              <a:solidFill>
                <a:srgbClr val="0070C0"/>
              </a:solidFill>
            </a:rPr>
            <a:t> (2003-2007)</a:t>
          </a:r>
          <a:endParaRPr lang="en-US" b="1" dirty="0">
            <a:solidFill>
              <a:srgbClr val="0070C0"/>
            </a:solidFill>
          </a:endParaRPr>
        </a:p>
      </dgm:t>
    </dgm:pt>
    <dgm:pt modelId="{42E756C4-AC21-4DBE-A41D-959ECB315B44}" type="parTrans" cxnId="{F100D42A-3168-4A01-8190-791186956B2C}">
      <dgm:prSet/>
      <dgm:spPr/>
      <dgm:t>
        <a:bodyPr/>
        <a:lstStyle/>
        <a:p>
          <a:endParaRPr lang="en-US"/>
        </a:p>
      </dgm:t>
    </dgm:pt>
    <dgm:pt modelId="{DA567DD0-D97F-4732-89BC-63BE950D992F}" type="sibTrans" cxnId="{F100D42A-3168-4A01-8190-791186956B2C}">
      <dgm:prSet/>
      <dgm:spPr/>
      <dgm:t>
        <a:bodyPr/>
        <a:lstStyle/>
        <a:p>
          <a:endParaRPr lang="en-US"/>
        </a:p>
      </dgm:t>
    </dgm:pt>
    <dgm:pt modelId="{FEA9732C-78C7-4010-BB27-AD0640B32615}">
      <dgm:prSet phldrT="[Text]"/>
      <dgm:spPr/>
      <dgm:t>
        <a:bodyPr/>
        <a:lstStyle/>
        <a:p>
          <a:r>
            <a:rPr lang="en-US" dirty="0" smtClean="0"/>
            <a:t>5th</a:t>
          </a:r>
          <a:endParaRPr lang="en-US" dirty="0"/>
        </a:p>
      </dgm:t>
    </dgm:pt>
    <dgm:pt modelId="{8B5DD0B8-4A65-49BF-9416-6448EF9179D2}" type="parTrans" cxnId="{F423DB64-2F9E-4611-A1DC-8548B5B9465C}">
      <dgm:prSet/>
      <dgm:spPr/>
      <dgm:t>
        <a:bodyPr/>
        <a:lstStyle/>
        <a:p>
          <a:endParaRPr lang="en-US"/>
        </a:p>
      </dgm:t>
    </dgm:pt>
    <dgm:pt modelId="{20EBE3AF-539B-40FB-BFD4-EA1956747A44}" type="sibTrans" cxnId="{F423DB64-2F9E-4611-A1DC-8548B5B9465C}">
      <dgm:prSet/>
      <dgm:spPr/>
      <dgm:t>
        <a:bodyPr/>
        <a:lstStyle/>
        <a:p>
          <a:endParaRPr lang="en-US"/>
        </a:p>
      </dgm:t>
    </dgm:pt>
    <dgm:pt modelId="{173F2AB2-C726-4FC1-A400-8EB930728EC3}">
      <dgm:prSet phldrT="[Text]"/>
      <dgm:spPr/>
      <dgm:t>
        <a:bodyPr/>
        <a:lstStyle/>
        <a:p>
          <a:r>
            <a:rPr lang="en-US" b="1" dirty="0" err="1" smtClean="0">
              <a:solidFill>
                <a:srgbClr val="0070C0"/>
              </a:solidFill>
            </a:rPr>
            <a:t>Alhaji</a:t>
          </a:r>
          <a:r>
            <a:rPr lang="en-US" b="1" dirty="0" smtClean="0">
              <a:solidFill>
                <a:srgbClr val="0070C0"/>
              </a:solidFill>
            </a:rPr>
            <a:t> Musa </a:t>
          </a:r>
          <a:r>
            <a:rPr lang="en-US" b="1" dirty="0" err="1" smtClean="0">
              <a:solidFill>
                <a:srgbClr val="0070C0"/>
              </a:solidFill>
            </a:rPr>
            <a:t>Yar’Adua</a:t>
          </a:r>
          <a:r>
            <a:rPr lang="en-US" b="1" dirty="0" smtClean="0">
              <a:solidFill>
                <a:srgbClr val="0070C0"/>
              </a:solidFill>
            </a:rPr>
            <a:t> (Late)/</a:t>
          </a:r>
          <a:r>
            <a:rPr lang="en-US" b="1" dirty="0" err="1" smtClean="0">
              <a:solidFill>
                <a:srgbClr val="0070C0"/>
              </a:solidFill>
            </a:rPr>
            <a:t>Dr</a:t>
          </a:r>
          <a:r>
            <a:rPr lang="en-US" b="1" dirty="0" smtClean="0">
              <a:solidFill>
                <a:srgbClr val="0070C0"/>
              </a:solidFill>
            </a:rPr>
            <a:t> </a:t>
          </a:r>
          <a:r>
            <a:rPr lang="en-US" b="1" dirty="0" err="1" smtClean="0">
              <a:solidFill>
                <a:srgbClr val="0070C0"/>
              </a:solidFill>
            </a:rPr>
            <a:t>Ebele</a:t>
          </a:r>
          <a:r>
            <a:rPr lang="en-US" b="1" dirty="0" smtClean="0">
              <a:solidFill>
                <a:srgbClr val="0070C0"/>
              </a:solidFill>
            </a:rPr>
            <a:t> Jonathan (2007-2011)</a:t>
          </a:r>
          <a:endParaRPr lang="en-US" b="1" dirty="0">
            <a:solidFill>
              <a:srgbClr val="0070C0"/>
            </a:solidFill>
          </a:endParaRPr>
        </a:p>
      </dgm:t>
    </dgm:pt>
    <dgm:pt modelId="{843504B2-15ED-4D87-BCBA-E0BAA4CCE6F9}" type="parTrans" cxnId="{CEB55B9C-8E13-4713-AB92-D36A594254C4}">
      <dgm:prSet/>
      <dgm:spPr/>
      <dgm:t>
        <a:bodyPr/>
        <a:lstStyle/>
        <a:p>
          <a:endParaRPr lang="en-US"/>
        </a:p>
      </dgm:t>
    </dgm:pt>
    <dgm:pt modelId="{76F7546A-91ED-457A-A510-0C0428884D6C}" type="sibTrans" cxnId="{CEB55B9C-8E13-4713-AB92-D36A594254C4}">
      <dgm:prSet/>
      <dgm:spPr/>
      <dgm:t>
        <a:bodyPr/>
        <a:lstStyle/>
        <a:p>
          <a:endParaRPr lang="en-US"/>
        </a:p>
      </dgm:t>
    </dgm:pt>
    <dgm:pt modelId="{54B80658-3CBC-4EB3-85B0-F4979BBDBA28}">
      <dgm:prSet phldrT="[Text]"/>
      <dgm:spPr/>
      <dgm:t>
        <a:bodyPr/>
        <a:lstStyle/>
        <a:p>
          <a:r>
            <a:rPr lang="en-US" dirty="0" smtClean="0"/>
            <a:t>6th</a:t>
          </a:r>
          <a:endParaRPr lang="en-US" dirty="0"/>
        </a:p>
      </dgm:t>
    </dgm:pt>
    <dgm:pt modelId="{5AA2768D-33F2-4B0A-BC8D-5653AE83C982}" type="parTrans" cxnId="{D88B2958-FC0F-45C0-8786-7E5FFEAE99B4}">
      <dgm:prSet/>
      <dgm:spPr/>
      <dgm:t>
        <a:bodyPr/>
        <a:lstStyle/>
        <a:p>
          <a:endParaRPr lang="en-US"/>
        </a:p>
      </dgm:t>
    </dgm:pt>
    <dgm:pt modelId="{A77AF339-8710-4BBB-AACC-21CA7461C980}" type="sibTrans" cxnId="{D88B2958-FC0F-45C0-8786-7E5FFEAE99B4}">
      <dgm:prSet/>
      <dgm:spPr/>
      <dgm:t>
        <a:bodyPr/>
        <a:lstStyle/>
        <a:p>
          <a:endParaRPr lang="en-US"/>
        </a:p>
      </dgm:t>
    </dgm:pt>
    <dgm:pt modelId="{DD1A9ABB-88AA-4B60-89B5-D617D361E7D8}">
      <dgm:prSet phldrT="[Text]" custT="1"/>
      <dgm:spPr/>
      <dgm:t>
        <a:bodyPr/>
        <a:lstStyle/>
        <a:p>
          <a:r>
            <a:rPr lang="en-US" sz="1800" b="1" dirty="0" err="1" smtClean="0">
              <a:solidFill>
                <a:srgbClr val="0070C0"/>
              </a:solidFill>
            </a:rPr>
            <a:t>Dr</a:t>
          </a:r>
          <a:r>
            <a:rPr lang="en-US" sz="1800" b="1" dirty="0" smtClean="0">
              <a:solidFill>
                <a:srgbClr val="0070C0"/>
              </a:solidFill>
            </a:rPr>
            <a:t> </a:t>
          </a:r>
          <a:r>
            <a:rPr lang="en-US" sz="1800" b="1" dirty="0" err="1" smtClean="0">
              <a:solidFill>
                <a:srgbClr val="0070C0"/>
              </a:solidFill>
            </a:rPr>
            <a:t>Ebele</a:t>
          </a:r>
          <a:r>
            <a:rPr lang="en-US" sz="1800" b="1" dirty="0" smtClean="0">
              <a:solidFill>
                <a:srgbClr val="0070C0"/>
              </a:solidFill>
            </a:rPr>
            <a:t> Jonathan /Arch. </a:t>
          </a:r>
          <a:r>
            <a:rPr lang="en-US" sz="1800" b="1" dirty="0" err="1" smtClean="0">
              <a:solidFill>
                <a:srgbClr val="0070C0"/>
              </a:solidFill>
            </a:rPr>
            <a:t>Lamadi</a:t>
          </a:r>
          <a:r>
            <a:rPr lang="en-US" sz="1800" b="1" dirty="0" smtClean="0">
              <a:solidFill>
                <a:srgbClr val="0070C0"/>
              </a:solidFill>
            </a:rPr>
            <a:t> Sambo (2011-2015)</a:t>
          </a:r>
          <a:endParaRPr lang="en-US" sz="1800" b="1" dirty="0">
            <a:solidFill>
              <a:srgbClr val="0070C0"/>
            </a:solidFill>
          </a:endParaRPr>
        </a:p>
      </dgm:t>
    </dgm:pt>
    <dgm:pt modelId="{8F3F6279-758C-43D7-B945-43BA8D9B9D30}" type="parTrans" cxnId="{5543EDAB-7365-4BA0-9D6C-4B03CD8C747E}">
      <dgm:prSet/>
      <dgm:spPr/>
      <dgm:t>
        <a:bodyPr/>
        <a:lstStyle/>
        <a:p>
          <a:endParaRPr lang="en-US"/>
        </a:p>
      </dgm:t>
    </dgm:pt>
    <dgm:pt modelId="{BA68B4B1-D1C5-4EC8-ACC3-C4755473723D}" type="sibTrans" cxnId="{5543EDAB-7365-4BA0-9D6C-4B03CD8C747E}">
      <dgm:prSet/>
      <dgm:spPr/>
      <dgm:t>
        <a:bodyPr/>
        <a:lstStyle/>
        <a:p>
          <a:endParaRPr lang="en-US"/>
        </a:p>
      </dgm:t>
    </dgm:pt>
    <dgm:pt modelId="{AC56F826-D2EB-463B-BED0-B2ACCA71F86B}" type="pres">
      <dgm:prSet presAssocID="{51BCE820-685A-4985-B7D6-AF82645115EC}" presName="linearFlow" presStyleCnt="0">
        <dgm:presLayoutVars>
          <dgm:dir/>
          <dgm:animLvl val="lvl"/>
          <dgm:resizeHandles val="exact"/>
        </dgm:presLayoutVars>
      </dgm:prSet>
      <dgm:spPr/>
      <dgm:t>
        <a:bodyPr/>
        <a:lstStyle/>
        <a:p>
          <a:endParaRPr lang="en-US"/>
        </a:p>
      </dgm:t>
    </dgm:pt>
    <dgm:pt modelId="{AF163406-0A0B-43BD-A479-E87989773C7E}" type="pres">
      <dgm:prSet presAssocID="{73B3F858-55A6-4EB6-B642-DD988FC1D480}" presName="composite" presStyleCnt="0"/>
      <dgm:spPr/>
    </dgm:pt>
    <dgm:pt modelId="{D0720C62-AA30-4360-96DB-790C4B370E4F}" type="pres">
      <dgm:prSet presAssocID="{73B3F858-55A6-4EB6-B642-DD988FC1D480}" presName="parentText" presStyleLbl="alignNode1" presStyleIdx="0" presStyleCnt="3">
        <dgm:presLayoutVars>
          <dgm:chMax val="1"/>
          <dgm:bulletEnabled val="1"/>
        </dgm:presLayoutVars>
      </dgm:prSet>
      <dgm:spPr/>
      <dgm:t>
        <a:bodyPr/>
        <a:lstStyle/>
        <a:p>
          <a:endParaRPr lang="en-US"/>
        </a:p>
      </dgm:t>
    </dgm:pt>
    <dgm:pt modelId="{BEC97621-AE2D-45E3-939C-7676034DF4D0}" type="pres">
      <dgm:prSet presAssocID="{73B3F858-55A6-4EB6-B642-DD988FC1D480}" presName="descendantText" presStyleLbl="alignAcc1" presStyleIdx="0" presStyleCnt="3">
        <dgm:presLayoutVars>
          <dgm:bulletEnabled val="1"/>
        </dgm:presLayoutVars>
      </dgm:prSet>
      <dgm:spPr/>
      <dgm:t>
        <a:bodyPr/>
        <a:lstStyle/>
        <a:p>
          <a:endParaRPr lang="en-US"/>
        </a:p>
      </dgm:t>
    </dgm:pt>
    <dgm:pt modelId="{C3CABA3D-3E12-4500-87DD-34BF9D9CE357}" type="pres">
      <dgm:prSet presAssocID="{82457C0D-758B-4D8E-9C56-848FC5E70619}" presName="sp" presStyleCnt="0"/>
      <dgm:spPr/>
    </dgm:pt>
    <dgm:pt modelId="{B0308F27-4EA9-4DDB-B513-C0A480923162}" type="pres">
      <dgm:prSet presAssocID="{FEA9732C-78C7-4010-BB27-AD0640B32615}" presName="composite" presStyleCnt="0"/>
      <dgm:spPr/>
    </dgm:pt>
    <dgm:pt modelId="{B020E011-25BE-4664-9AFA-D5213385D19A}" type="pres">
      <dgm:prSet presAssocID="{FEA9732C-78C7-4010-BB27-AD0640B32615}" presName="parentText" presStyleLbl="alignNode1" presStyleIdx="1" presStyleCnt="3">
        <dgm:presLayoutVars>
          <dgm:chMax val="1"/>
          <dgm:bulletEnabled val="1"/>
        </dgm:presLayoutVars>
      </dgm:prSet>
      <dgm:spPr/>
      <dgm:t>
        <a:bodyPr/>
        <a:lstStyle/>
        <a:p>
          <a:endParaRPr lang="en-US"/>
        </a:p>
      </dgm:t>
    </dgm:pt>
    <dgm:pt modelId="{C3A90195-30BA-4CD2-96DA-387740362277}" type="pres">
      <dgm:prSet presAssocID="{FEA9732C-78C7-4010-BB27-AD0640B32615}" presName="descendantText" presStyleLbl="alignAcc1" presStyleIdx="1" presStyleCnt="3">
        <dgm:presLayoutVars>
          <dgm:bulletEnabled val="1"/>
        </dgm:presLayoutVars>
      </dgm:prSet>
      <dgm:spPr/>
      <dgm:t>
        <a:bodyPr/>
        <a:lstStyle/>
        <a:p>
          <a:endParaRPr lang="en-US"/>
        </a:p>
      </dgm:t>
    </dgm:pt>
    <dgm:pt modelId="{E1E6687A-5B92-47B8-9BD5-F9E1449A52C2}" type="pres">
      <dgm:prSet presAssocID="{20EBE3AF-539B-40FB-BFD4-EA1956747A44}" presName="sp" presStyleCnt="0"/>
      <dgm:spPr/>
    </dgm:pt>
    <dgm:pt modelId="{5792A764-1211-43CB-B470-8B469F06284E}" type="pres">
      <dgm:prSet presAssocID="{54B80658-3CBC-4EB3-85B0-F4979BBDBA28}" presName="composite" presStyleCnt="0"/>
      <dgm:spPr/>
    </dgm:pt>
    <dgm:pt modelId="{AE29D255-2AA6-4AAF-A35A-3CC93C8292D3}" type="pres">
      <dgm:prSet presAssocID="{54B80658-3CBC-4EB3-85B0-F4979BBDBA28}" presName="parentText" presStyleLbl="alignNode1" presStyleIdx="2" presStyleCnt="3">
        <dgm:presLayoutVars>
          <dgm:chMax val="1"/>
          <dgm:bulletEnabled val="1"/>
        </dgm:presLayoutVars>
      </dgm:prSet>
      <dgm:spPr/>
      <dgm:t>
        <a:bodyPr/>
        <a:lstStyle/>
        <a:p>
          <a:endParaRPr lang="en-US"/>
        </a:p>
      </dgm:t>
    </dgm:pt>
    <dgm:pt modelId="{693F6E63-30C4-4392-B487-FC9776C6320D}" type="pres">
      <dgm:prSet presAssocID="{54B80658-3CBC-4EB3-85B0-F4979BBDBA28}" presName="descendantText" presStyleLbl="alignAcc1" presStyleIdx="2" presStyleCnt="3" custLinFactNeighborX="626">
        <dgm:presLayoutVars>
          <dgm:bulletEnabled val="1"/>
        </dgm:presLayoutVars>
      </dgm:prSet>
      <dgm:spPr/>
      <dgm:t>
        <a:bodyPr/>
        <a:lstStyle/>
        <a:p>
          <a:endParaRPr lang="en-US"/>
        </a:p>
      </dgm:t>
    </dgm:pt>
  </dgm:ptLst>
  <dgm:cxnLst>
    <dgm:cxn modelId="{F423DB64-2F9E-4611-A1DC-8548B5B9465C}" srcId="{51BCE820-685A-4985-B7D6-AF82645115EC}" destId="{FEA9732C-78C7-4010-BB27-AD0640B32615}" srcOrd="1" destOrd="0" parTransId="{8B5DD0B8-4A65-49BF-9416-6448EF9179D2}" sibTransId="{20EBE3AF-539B-40FB-BFD4-EA1956747A44}"/>
    <dgm:cxn modelId="{CCBEB549-CB46-4519-B7E2-69DD4053870D}" type="presOf" srcId="{73B3F858-55A6-4EB6-B642-DD988FC1D480}" destId="{D0720C62-AA30-4360-96DB-790C4B370E4F}" srcOrd="0" destOrd="0" presId="urn:microsoft.com/office/officeart/2005/8/layout/chevron2"/>
    <dgm:cxn modelId="{47C3B16C-D845-4014-8CB9-CEF27D09A876}" type="presOf" srcId="{173F2AB2-C726-4FC1-A400-8EB930728EC3}" destId="{C3A90195-30BA-4CD2-96DA-387740362277}" srcOrd="0" destOrd="0" presId="urn:microsoft.com/office/officeart/2005/8/layout/chevron2"/>
    <dgm:cxn modelId="{F100D42A-3168-4A01-8190-791186956B2C}" srcId="{73B3F858-55A6-4EB6-B642-DD988FC1D480}" destId="{3DC8FA0B-1949-48AF-BB47-7B0EE3EF37B6}" srcOrd="0" destOrd="0" parTransId="{42E756C4-AC21-4DBE-A41D-959ECB315B44}" sibTransId="{DA567DD0-D97F-4732-89BC-63BE950D992F}"/>
    <dgm:cxn modelId="{4A94970F-9770-46DC-874F-515FD7C6BF4F}" type="presOf" srcId="{DD1A9ABB-88AA-4B60-89B5-D617D361E7D8}" destId="{693F6E63-30C4-4392-B487-FC9776C6320D}" srcOrd="0" destOrd="0" presId="urn:microsoft.com/office/officeart/2005/8/layout/chevron2"/>
    <dgm:cxn modelId="{8334C2D4-5EA5-432B-8C89-7721F9C7EE1D}" type="presOf" srcId="{3DC8FA0B-1949-48AF-BB47-7B0EE3EF37B6}" destId="{BEC97621-AE2D-45E3-939C-7676034DF4D0}" srcOrd="0" destOrd="0" presId="urn:microsoft.com/office/officeart/2005/8/layout/chevron2"/>
    <dgm:cxn modelId="{5543EDAB-7365-4BA0-9D6C-4B03CD8C747E}" srcId="{54B80658-3CBC-4EB3-85B0-F4979BBDBA28}" destId="{DD1A9ABB-88AA-4B60-89B5-D617D361E7D8}" srcOrd="0" destOrd="0" parTransId="{8F3F6279-758C-43D7-B945-43BA8D9B9D30}" sibTransId="{BA68B4B1-D1C5-4EC8-ACC3-C4755473723D}"/>
    <dgm:cxn modelId="{F9BD90A5-0C39-449D-8E26-570AFE9912CB}" type="presOf" srcId="{54B80658-3CBC-4EB3-85B0-F4979BBDBA28}" destId="{AE29D255-2AA6-4AAF-A35A-3CC93C8292D3}" srcOrd="0" destOrd="0" presId="urn:microsoft.com/office/officeart/2005/8/layout/chevron2"/>
    <dgm:cxn modelId="{1F67A50D-1E6D-4DE9-B54A-AB159FFE4F5E}" srcId="{51BCE820-685A-4985-B7D6-AF82645115EC}" destId="{73B3F858-55A6-4EB6-B642-DD988FC1D480}" srcOrd="0" destOrd="0" parTransId="{B916303E-2790-4EDF-88CE-9C9506F0BE27}" sibTransId="{82457C0D-758B-4D8E-9C56-848FC5E70619}"/>
    <dgm:cxn modelId="{E69A040E-1C4F-402D-972C-C1C13DF5455C}" type="presOf" srcId="{51BCE820-685A-4985-B7D6-AF82645115EC}" destId="{AC56F826-D2EB-463B-BED0-B2ACCA71F86B}" srcOrd="0" destOrd="0" presId="urn:microsoft.com/office/officeart/2005/8/layout/chevron2"/>
    <dgm:cxn modelId="{D88B2958-FC0F-45C0-8786-7E5FFEAE99B4}" srcId="{51BCE820-685A-4985-B7D6-AF82645115EC}" destId="{54B80658-3CBC-4EB3-85B0-F4979BBDBA28}" srcOrd="2" destOrd="0" parTransId="{5AA2768D-33F2-4B0A-BC8D-5653AE83C982}" sibTransId="{A77AF339-8710-4BBB-AACC-21CA7461C980}"/>
    <dgm:cxn modelId="{CEB55B9C-8E13-4713-AB92-D36A594254C4}" srcId="{FEA9732C-78C7-4010-BB27-AD0640B32615}" destId="{173F2AB2-C726-4FC1-A400-8EB930728EC3}" srcOrd="0" destOrd="0" parTransId="{843504B2-15ED-4D87-BCBA-E0BAA4CCE6F9}" sibTransId="{76F7546A-91ED-457A-A510-0C0428884D6C}"/>
    <dgm:cxn modelId="{8E89CEDF-C97E-42BB-BDAC-32C54048308A}" type="presOf" srcId="{FEA9732C-78C7-4010-BB27-AD0640B32615}" destId="{B020E011-25BE-4664-9AFA-D5213385D19A}" srcOrd="0" destOrd="0" presId="urn:microsoft.com/office/officeart/2005/8/layout/chevron2"/>
    <dgm:cxn modelId="{604B0355-94E6-46F3-B0CA-5CA0A227E051}" type="presParOf" srcId="{AC56F826-D2EB-463B-BED0-B2ACCA71F86B}" destId="{AF163406-0A0B-43BD-A479-E87989773C7E}" srcOrd="0" destOrd="0" presId="urn:microsoft.com/office/officeart/2005/8/layout/chevron2"/>
    <dgm:cxn modelId="{17FA5D88-1CEA-46A4-9501-8127E4AC48F2}" type="presParOf" srcId="{AF163406-0A0B-43BD-A479-E87989773C7E}" destId="{D0720C62-AA30-4360-96DB-790C4B370E4F}" srcOrd="0" destOrd="0" presId="urn:microsoft.com/office/officeart/2005/8/layout/chevron2"/>
    <dgm:cxn modelId="{1ACE96AB-24F1-42F2-81CC-1806CA2D18DC}" type="presParOf" srcId="{AF163406-0A0B-43BD-A479-E87989773C7E}" destId="{BEC97621-AE2D-45E3-939C-7676034DF4D0}" srcOrd="1" destOrd="0" presId="urn:microsoft.com/office/officeart/2005/8/layout/chevron2"/>
    <dgm:cxn modelId="{28BF6B7F-394A-44AA-A1CD-BFF07EB24E33}" type="presParOf" srcId="{AC56F826-D2EB-463B-BED0-B2ACCA71F86B}" destId="{C3CABA3D-3E12-4500-87DD-34BF9D9CE357}" srcOrd="1" destOrd="0" presId="urn:microsoft.com/office/officeart/2005/8/layout/chevron2"/>
    <dgm:cxn modelId="{77FB16AC-2A45-4C3B-841D-60968B7E4D27}" type="presParOf" srcId="{AC56F826-D2EB-463B-BED0-B2ACCA71F86B}" destId="{B0308F27-4EA9-4DDB-B513-C0A480923162}" srcOrd="2" destOrd="0" presId="urn:microsoft.com/office/officeart/2005/8/layout/chevron2"/>
    <dgm:cxn modelId="{C5244380-93C3-4E0E-B0FE-CC9826989315}" type="presParOf" srcId="{B0308F27-4EA9-4DDB-B513-C0A480923162}" destId="{B020E011-25BE-4664-9AFA-D5213385D19A}" srcOrd="0" destOrd="0" presId="urn:microsoft.com/office/officeart/2005/8/layout/chevron2"/>
    <dgm:cxn modelId="{D1DAED59-5E19-4297-BEC4-309533FF3DE4}" type="presParOf" srcId="{B0308F27-4EA9-4DDB-B513-C0A480923162}" destId="{C3A90195-30BA-4CD2-96DA-387740362277}" srcOrd="1" destOrd="0" presId="urn:microsoft.com/office/officeart/2005/8/layout/chevron2"/>
    <dgm:cxn modelId="{F50616E1-324B-4F8F-BB9D-EA5EAC23C7D7}" type="presParOf" srcId="{AC56F826-D2EB-463B-BED0-B2ACCA71F86B}" destId="{E1E6687A-5B92-47B8-9BD5-F9E1449A52C2}" srcOrd="3" destOrd="0" presId="urn:microsoft.com/office/officeart/2005/8/layout/chevron2"/>
    <dgm:cxn modelId="{E987CFE5-1F25-4093-9F3C-3C5F5CF68C74}" type="presParOf" srcId="{AC56F826-D2EB-463B-BED0-B2ACCA71F86B}" destId="{5792A764-1211-43CB-B470-8B469F06284E}" srcOrd="4" destOrd="0" presId="urn:microsoft.com/office/officeart/2005/8/layout/chevron2"/>
    <dgm:cxn modelId="{2EC91CFC-FF79-4653-B1FE-2842C5AA33AC}" type="presParOf" srcId="{5792A764-1211-43CB-B470-8B469F06284E}" destId="{AE29D255-2AA6-4AAF-A35A-3CC93C8292D3}" srcOrd="0" destOrd="0" presId="urn:microsoft.com/office/officeart/2005/8/layout/chevron2"/>
    <dgm:cxn modelId="{B5AF58D6-FE51-46F1-8067-20CA01E5AEAC}" type="presParOf" srcId="{5792A764-1211-43CB-B470-8B469F06284E}" destId="{693F6E63-30C4-4392-B487-FC9776C6320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9FF63F-546E-41AD-A422-FEF8D432F75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7CCE3E4D-0413-4B56-9204-02CE444EDEC0}">
      <dgm:prSet phldrT="[Text]"/>
      <dgm:spPr/>
      <dgm:t>
        <a:bodyPr/>
        <a:lstStyle/>
        <a:p>
          <a:r>
            <a:rPr lang="en-US" dirty="0" smtClean="0"/>
            <a:t>7th</a:t>
          </a:r>
          <a:endParaRPr lang="en-US" dirty="0"/>
        </a:p>
      </dgm:t>
    </dgm:pt>
    <dgm:pt modelId="{7CAA551A-0BA6-4CEB-B99B-B06355A5A75A}" type="parTrans" cxnId="{4836F832-0DF8-40CE-BF0C-E8591CBED871}">
      <dgm:prSet/>
      <dgm:spPr/>
      <dgm:t>
        <a:bodyPr/>
        <a:lstStyle/>
        <a:p>
          <a:endParaRPr lang="en-US"/>
        </a:p>
      </dgm:t>
    </dgm:pt>
    <dgm:pt modelId="{31757228-9F73-448A-AAE1-DD4F648EAFA6}" type="sibTrans" cxnId="{4836F832-0DF8-40CE-BF0C-E8591CBED871}">
      <dgm:prSet/>
      <dgm:spPr/>
      <dgm:t>
        <a:bodyPr/>
        <a:lstStyle/>
        <a:p>
          <a:endParaRPr lang="en-US"/>
        </a:p>
      </dgm:t>
    </dgm:pt>
    <dgm:pt modelId="{B719E026-9DF9-4324-91F2-415587D3148E}">
      <dgm:prSet phldrT="[Text]"/>
      <dgm:spPr/>
      <dgm:t>
        <a:bodyPr/>
        <a:lstStyle/>
        <a:p>
          <a:r>
            <a:rPr lang="en-US" b="1" dirty="0" smtClean="0">
              <a:solidFill>
                <a:srgbClr val="0070C0"/>
              </a:solidFill>
            </a:rPr>
            <a:t>Gen. </a:t>
          </a:r>
          <a:r>
            <a:rPr lang="en-US" b="1" dirty="0" err="1" smtClean="0">
              <a:solidFill>
                <a:srgbClr val="0070C0"/>
              </a:solidFill>
            </a:rPr>
            <a:t>Muhammodu</a:t>
          </a:r>
          <a:r>
            <a:rPr lang="en-US" b="1" dirty="0" smtClean="0">
              <a:solidFill>
                <a:srgbClr val="0070C0"/>
              </a:solidFill>
            </a:rPr>
            <a:t> </a:t>
          </a:r>
          <a:r>
            <a:rPr lang="en-US" b="1" dirty="0" err="1" smtClean="0">
              <a:solidFill>
                <a:srgbClr val="0070C0"/>
              </a:solidFill>
            </a:rPr>
            <a:t>Buhari</a:t>
          </a:r>
          <a:r>
            <a:rPr lang="en-US" b="1" dirty="0" smtClean="0">
              <a:solidFill>
                <a:srgbClr val="0070C0"/>
              </a:solidFill>
            </a:rPr>
            <a:t> (</a:t>
          </a:r>
          <a:r>
            <a:rPr lang="en-US" b="1" dirty="0" err="1" smtClean="0">
              <a:solidFill>
                <a:srgbClr val="0070C0"/>
              </a:solidFill>
            </a:rPr>
            <a:t>rtd</a:t>
          </a:r>
          <a:r>
            <a:rPr lang="en-US" b="1" dirty="0" smtClean="0">
              <a:solidFill>
                <a:srgbClr val="0070C0"/>
              </a:solidFill>
            </a:rPr>
            <a:t>)/ </a:t>
          </a:r>
          <a:r>
            <a:rPr lang="en-US" b="1" dirty="0" err="1" smtClean="0">
              <a:solidFill>
                <a:srgbClr val="0070C0"/>
              </a:solidFill>
            </a:rPr>
            <a:t>Prof.Osinbanjo</a:t>
          </a:r>
          <a:r>
            <a:rPr lang="en-US" b="1" dirty="0" smtClean="0">
              <a:solidFill>
                <a:srgbClr val="0070C0"/>
              </a:solidFill>
            </a:rPr>
            <a:t> (2015-2019)</a:t>
          </a:r>
          <a:endParaRPr lang="en-US" b="1" dirty="0">
            <a:solidFill>
              <a:srgbClr val="0070C0"/>
            </a:solidFill>
          </a:endParaRPr>
        </a:p>
      </dgm:t>
    </dgm:pt>
    <dgm:pt modelId="{67C42B35-AEF1-4E1A-8585-DE5738DD2EE0}" type="parTrans" cxnId="{B335EBA3-C4F9-4735-A7B8-632FD3078186}">
      <dgm:prSet/>
      <dgm:spPr/>
      <dgm:t>
        <a:bodyPr/>
        <a:lstStyle/>
        <a:p>
          <a:endParaRPr lang="en-US"/>
        </a:p>
      </dgm:t>
    </dgm:pt>
    <dgm:pt modelId="{9E4E8D2D-FB2F-462A-AFAE-9215104C892B}" type="sibTrans" cxnId="{B335EBA3-C4F9-4735-A7B8-632FD3078186}">
      <dgm:prSet/>
      <dgm:spPr/>
      <dgm:t>
        <a:bodyPr/>
        <a:lstStyle/>
        <a:p>
          <a:endParaRPr lang="en-US"/>
        </a:p>
      </dgm:t>
    </dgm:pt>
    <dgm:pt modelId="{462C7B2B-E0A5-4231-A77C-A858FE9C8193}" type="pres">
      <dgm:prSet presAssocID="{C39FF63F-546E-41AD-A422-FEF8D432F755}" presName="linearFlow" presStyleCnt="0">
        <dgm:presLayoutVars>
          <dgm:dir/>
          <dgm:animLvl val="lvl"/>
          <dgm:resizeHandles val="exact"/>
        </dgm:presLayoutVars>
      </dgm:prSet>
      <dgm:spPr/>
      <dgm:t>
        <a:bodyPr/>
        <a:lstStyle/>
        <a:p>
          <a:endParaRPr lang="en-US"/>
        </a:p>
      </dgm:t>
    </dgm:pt>
    <dgm:pt modelId="{BA6F16DA-B34D-40E2-88A4-61BE32118CC0}" type="pres">
      <dgm:prSet presAssocID="{7CCE3E4D-0413-4B56-9204-02CE444EDEC0}" presName="composite" presStyleCnt="0"/>
      <dgm:spPr/>
    </dgm:pt>
    <dgm:pt modelId="{E86A4001-B21A-45A0-8D15-FA3D59B933AC}" type="pres">
      <dgm:prSet presAssocID="{7CCE3E4D-0413-4B56-9204-02CE444EDEC0}" presName="parentText" presStyleLbl="alignNode1" presStyleIdx="0" presStyleCnt="1">
        <dgm:presLayoutVars>
          <dgm:chMax val="1"/>
          <dgm:bulletEnabled val="1"/>
        </dgm:presLayoutVars>
      </dgm:prSet>
      <dgm:spPr/>
      <dgm:t>
        <a:bodyPr/>
        <a:lstStyle/>
        <a:p>
          <a:endParaRPr lang="en-US"/>
        </a:p>
      </dgm:t>
    </dgm:pt>
    <dgm:pt modelId="{20035C4F-C2B9-4EA9-8FC8-6918AC3C3D74}" type="pres">
      <dgm:prSet presAssocID="{7CCE3E4D-0413-4B56-9204-02CE444EDEC0}" presName="descendantText" presStyleLbl="alignAcc1" presStyleIdx="0" presStyleCnt="1" custScaleX="103332">
        <dgm:presLayoutVars>
          <dgm:bulletEnabled val="1"/>
        </dgm:presLayoutVars>
      </dgm:prSet>
      <dgm:spPr/>
      <dgm:t>
        <a:bodyPr/>
        <a:lstStyle/>
        <a:p>
          <a:endParaRPr lang="en-US"/>
        </a:p>
      </dgm:t>
    </dgm:pt>
  </dgm:ptLst>
  <dgm:cxnLst>
    <dgm:cxn modelId="{A66D0E2D-C04D-4E16-9732-6B6DE8B9DE52}" type="presOf" srcId="{B719E026-9DF9-4324-91F2-415587D3148E}" destId="{20035C4F-C2B9-4EA9-8FC8-6918AC3C3D74}" srcOrd="0" destOrd="0" presId="urn:microsoft.com/office/officeart/2005/8/layout/chevron2"/>
    <dgm:cxn modelId="{B335EBA3-C4F9-4735-A7B8-632FD3078186}" srcId="{7CCE3E4D-0413-4B56-9204-02CE444EDEC0}" destId="{B719E026-9DF9-4324-91F2-415587D3148E}" srcOrd="0" destOrd="0" parTransId="{67C42B35-AEF1-4E1A-8585-DE5738DD2EE0}" sibTransId="{9E4E8D2D-FB2F-462A-AFAE-9215104C892B}"/>
    <dgm:cxn modelId="{2FE8AC4E-33DA-4800-821D-4A808EB03965}" type="presOf" srcId="{C39FF63F-546E-41AD-A422-FEF8D432F755}" destId="{462C7B2B-E0A5-4231-A77C-A858FE9C8193}" srcOrd="0" destOrd="0" presId="urn:microsoft.com/office/officeart/2005/8/layout/chevron2"/>
    <dgm:cxn modelId="{4836F832-0DF8-40CE-BF0C-E8591CBED871}" srcId="{C39FF63F-546E-41AD-A422-FEF8D432F755}" destId="{7CCE3E4D-0413-4B56-9204-02CE444EDEC0}" srcOrd="0" destOrd="0" parTransId="{7CAA551A-0BA6-4CEB-B99B-B06355A5A75A}" sibTransId="{31757228-9F73-448A-AAE1-DD4F648EAFA6}"/>
    <dgm:cxn modelId="{15AD4F0F-0A68-4A78-BFF7-64C568DA4DEA}" type="presOf" srcId="{7CCE3E4D-0413-4B56-9204-02CE444EDEC0}" destId="{E86A4001-B21A-45A0-8D15-FA3D59B933AC}" srcOrd="0" destOrd="0" presId="urn:microsoft.com/office/officeart/2005/8/layout/chevron2"/>
    <dgm:cxn modelId="{5FAB8C01-4F63-44DE-BE95-6590E76BE3C1}" type="presParOf" srcId="{462C7B2B-E0A5-4231-A77C-A858FE9C8193}" destId="{BA6F16DA-B34D-40E2-88A4-61BE32118CC0}" srcOrd="0" destOrd="0" presId="urn:microsoft.com/office/officeart/2005/8/layout/chevron2"/>
    <dgm:cxn modelId="{B7B547BC-3DDB-43A2-83DD-E71814FB8D5C}" type="presParOf" srcId="{BA6F16DA-B34D-40E2-88A4-61BE32118CC0}" destId="{E86A4001-B21A-45A0-8D15-FA3D59B933AC}" srcOrd="0" destOrd="0" presId="urn:microsoft.com/office/officeart/2005/8/layout/chevron2"/>
    <dgm:cxn modelId="{60FC9918-56E7-4744-806D-11FFC445E220}" type="presParOf" srcId="{BA6F16DA-B34D-40E2-88A4-61BE32118CC0}" destId="{20035C4F-C2B9-4EA9-8FC8-6918AC3C3D74}"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720C62-AA30-4360-96DB-790C4B370E4F}">
      <dsp:nvSpPr>
        <dsp:cNvPr id="0" name=""/>
        <dsp:cNvSpPr/>
      </dsp:nvSpPr>
      <dsp:spPr>
        <a:xfrm rot="5400000">
          <a:off x="-222038" y="223749"/>
          <a:ext cx="1480254" cy="1036177"/>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dirty="0" smtClean="0"/>
            <a:t>1st</a:t>
          </a:r>
          <a:endParaRPr lang="en-US" sz="2900" kern="1200" dirty="0"/>
        </a:p>
      </dsp:txBody>
      <dsp:txXfrm rot="-5400000">
        <a:off x="1" y="519800"/>
        <a:ext cx="1036177" cy="444077"/>
      </dsp:txXfrm>
    </dsp:sp>
    <dsp:sp modelId="{BEC97621-AE2D-45E3-939C-7676034DF4D0}">
      <dsp:nvSpPr>
        <dsp:cNvPr id="0" name=""/>
        <dsp:cNvSpPr/>
      </dsp:nvSpPr>
      <dsp:spPr>
        <a:xfrm rot="5400000">
          <a:off x="3599356" y="-2561466"/>
          <a:ext cx="962165" cy="6088522"/>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err="1" smtClean="0">
              <a:solidFill>
                <a:srgbClr val="0070C0"/>
              </a:solidFill>
            </a:rPr>
            <a:t>Dr</a:t>
          </a:r>
          <a:r>
            <a:rPr lang="en-US" sz="1600" b="1" kern="1200" dirty="0" smtClean="0">
              <a:solidFill>
                <a:srgbClr val="0070C0"/>
              </a:solidFill>
            </a:rPr>
            <a:t> </a:t>
          </a:r>
          <a:r>
            <a:rPr lang="en-US" sz="1600" b="1" kern="1200" dirty="0" err="1" smtClean="0">
              <a:solidFill>
                <a:srgbClr val="0070C0"/>
              </a:solidFill>
            </a:rPr>
            <a:t>Nnamdi</a:t>
          </a:r>
          <a:r>
            <a:rPr lang="en-US" sz="1600" b="1" kern="1200" dirty="0" smtClean="0">
              <a:solidFill>
                <a:srgbClr val="0070C0"/>
              </a:solidFill>
            </a:rPr>
            <a:t> </a:t>
          </a:r>
          <a:r>
            <a:rPr lang="en-US" sz="1600" b="1" kern="1200" dirty="0" err="1" smtClean="0">
              <a:solidFill>
                <a:srgbClr val="0070C0"/>
              </a:solidFill>
            </a:rPr>
            <a:t>Azikwe</a:t>
          </a:r>
          <a:r>
            <a:rPr lang="en-US" sz="1600" b="1" kern="1200" dirty="0" smtClean="0">
              <a:solidFill>
                <a:srgbClr val="0070C0"/>
              </a:solidFill>
            </a:rPr>
            <a:t> (1963-1966)</a:t>
          </a:r>
          <a:endParaRPr lang="en-US" sz="1600" b="1" kern="1200" dirty="0">
            <a:solidFill>
              <a:srgbClr val="0070C0"/>
            </a:solidFill>
          </a:endParaRPr>
        </a:p>
        <a:p>
          <a:pPr marL="114300" lvl="1" indent="-114300" algn="l" defTabSz="622300">
            <a:lnSpc>
              <a:spcPct val="90000"/>
            </a:lnSpc>
            <a:spcBef>
              <a:spcPct val="0"/>
            </a:spcBef>
            <a:spcAft>
              <a:spcPct val="15000"/>
            </a:spcAft>
            <a:buChar char="••"/>
          </a:pPr>
          <a:r>
            <a:rPr lang="en-US" sz="1400" kern="1200" dirty="0" smtClean="0"/>
            <a:t>Truncated by </a:t>
          </a:r>
          <a:r>
            <a:rPr lang="en-US" sz="1400" kern="1200" dirty="0" err="1" smtClean="0"/>
            <a:t>Aguyi-Ironsi</a:t>
          </a:r>
          <a:r>
            <a:rPr lang="en-US" sz="1400" kern="1200" dirty="0" smtClean="0"/>
            <a:t> (1966), Gen. </a:t>
          </a:r>
          <a:r>
            <a:rPr lang="en-US" sz="1400" kern="1200" dirty="0" err="1" smtClean="0"/>
            <a:t>Yakubu</a:t>
          </a:r>
          <a:r>
            <a:rPr lang="en-US" sz="1400" kern="1200" dirty="0" smtClean="0"/>
            <a:t> Gowon (1966-1975), Gen. </a:t>
          </a:r>
          <a:r>
            <a:rPr lang="en-US" sz="1400" kern="1200" dirty="0" err="1" smtClean="0"/>
            <a:t>Murtala</a:t>
          </a:r>
          <a:r>
            <a:rPr lang="en-US" sz="1400" kern="1200" dirty="0" smtClean="0"/>
            <a:t> Muhammed/Gen. Obasanjo (1975-1979)</a:t>
          </a:r>
          <a:endParaRPr lang="en-US" sz="1400" kern="1200" dirty="0"/>
        </a:p>
      </dsp:txBody>
      <dsp:txXfrm rot="-5400000">
        <a:off x="1036178" y="48681"/>
        <a:ext cx="6041553" cy="868227"/>
      </dsp:txXfrm>
    </dsp:sp>
    <dsp:sp modelId="{B020E011-25BE-4664-9AFA-D5213385D19A}">
      <dsp:nvSpPr>
        <dsp:cNvPr id="0" name=""/>
        <dsp:cNvSpPr/>
      </dsp:nvSpPr>
      <dsp:spPr>
        <a:xfrm rot="5400000">
          <a:off x="-222038" y="1508355"/>
          <a:ext cx="1480254" cy="1036177"/>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dirty="0" smtClean="0"/>
            <a:t>2nd</a:t>
          </a:r>
          <a:endParaRPr lang="en-US" sz="2900" kern="1200" dirty="0"/>
        </a:p>
      </dsp:txBody>
      <dsp:txXfrm rot="-5400000">
        <a:off x="1" y="1804406"/>
        <a:ext cx="1036177" cy="444077"/>
      </dsp:txXfrm>
    </dsp:sp>
    <dsp:sp modelId="{C3A90195-30BA-4CD2-96DA-387740362277}">
      <dsp:nvSpPr>
        <dsp:cNvPr id="0" name=""/>
        <dsp:cNvSpPr/>
      </dsp:nvSpPr>
      <dsp:spPr>
        <a:xfrm rot="5400000">
          <a:off x="3599356" y="-1276861"/>
          <a:ext cx="962165" cy="6088522"/>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err="1" smtClean="0">
              <a:solidFill>
                <a:srgbClr val="0070C0"/>
              </a:solidFill>
            </a:rPr>
            <a:t>Alhaji</a:t>
          </a:r>
          <a:r>
            <a:rPr lang="en-US" sz="1600" b="1" kern="1200" dirty="0" smtClean="0">
              <a:solidFill>
                <a:srgbClr val="0070C0"/>
              </a:solidFill>
            </a:rPr>
            <a:t> </a:t>
          </a:r>
          <a:r>
            <a:rPr lang="en-US" sz="1600" b="1" kern="1200" dirty="0" err="1" smtClean="0">
              <a:solidFill>
                <a:srgbClr val="0070C0"/>
              </a:solidFill>
            </a:rPr>
            <a:t>Shehu</a:t>
          </a:r>
          <a:r>
            <a:rPr lang="en-US" sz="1600" b="1" kern="1200" dirty="0" smtClean="0">
              <a:solidFill>
                <a:srgbClr val="0070C0"/>
              </a:solidFill>
            </a:rPr>
            <a:t> </a:t>
          </a:r>
          <a:r>
            <a:rPr lang="en-US" sz="1600" b="1" kern="1200" dirty="0" err="1" smtClean="0">
              <a:solidFill>
                <a:srgbClr val="0070C0"/>
              </a:solidFill>
            </a:rPr>
            <a:t>Sagari</a:t>
          </a:r>
          <a:r>
            <a:rPr lang="en-US" sz="1600" b="1" kern="1200" dirty="0" smtClean="0">
              <a:solidFill>
                <a:srgbClr val="0070C0"/>
              </a:solidFill>
            </a:rPr>
            <a:t> (1979-1983)</a:t>
          </a:r>
          <a:endParaRPr lang="en-US" sz="1600" b="1" kern="1200" dirty="0">
            <a:solidFill>
              <a:srgbClr val="0070C0"/>
            </a:solidFill>
          </a:endParaRPr>
        </a:p>
        <a:p>
          <a:pPr marL="114300" lvl="1" indent="-114300" algn="l" defTabSz="533400">
            <a:lnSpc>
              <a:spcPct val="90000"/>
            </a:lnSpc>
            <a:spcBef>
              <a:spcPct val="0"/>
            </a:spcBef>
            <a:spcAft>
              <a:spcPct val="15000"/>
            </a:spcAft>
            <a:buChar char="••"/>
          </a:pPr>
          <a:r>
            <a:rPr lang="en-US" sz="1200" kern="1200" dirty="0" smtClean="0"/>
            <a:t>Truncated by: Maj. Gen. </a:t>
          </a:r>
          <a:r>
            <a:rPr lang="en-US" sz="1200" kern="1200" dirty="0" err="1" smtClean="0"/>
            <a:t>Buhari</a:t>
          </a:r>
          <a:r>
            <a:rPr lang="en-US" sz="1200" kern="1200" dirty="0" smtClean="0"/>
            <a:t> (1983-1986), Maj. Gen. Ibrahim </a:t>
          </a:r>
          <a:r>
            <a:rPr lang="en-US" sz="1200" kern="1200" dirty="0" err="1" smtClean="0"/>
            <a:t>Babangida</a:t>
          </a:r>
          <a:r>
            <a:rPr lang="en-US" sz="1200" kern="1200" dirty="0" smtClean="0"/>
            <a:t> (1986-1993), </a:t>
          </a:r>
          <a:r>
            <a:rPr lang="en-US" sz="1200" kern="1200" dirty="0" err="1" smtClean="0"/>
            <a:t>Mr</a:t>
          </a:r>
          <a:r>
            <a:rPr lang="en-US" sz="1200" kern="1200" dirty="0" smtClean="0"/>
            <a:t> Earnest </a:t>
          </a:r>
          <a:r>
            <a:rPr lang="en-US" sz="1200" kern="1200" dirty="0" err="1" smtClean="0"/>
            <a:t>Shonekan</a:t>
          </a:r>
          <a:r>
            <a:rPr lang="en-US" sz="1200" kern="1200" dirty="0" smtClean="0"/>
            <a:t> (1993), Maj. Gen. Sani Abacha (1993-1998) and Gen. Abdul-Salam </a:t>
          </a:r>
          <a:r>
            <a:rPr lang="en-US" sz="1200" kern="1200" dirty="0" err="1" smtClean="0"/>
            <a:t>Abubarkar</a:t>
          </a:r>
          <a:r>
            <a:rPr lang="en-US" sz="1200" kern="1200" dirty="0" smtClean="0"/>
            <a:t> (1998-1999)</a:t>
          </a:r>
          <a:endParaRPr lang="en-US" sz="1200" kern="1200" dirty="0"/>
        </a:p>
      </dsp:txBody>
      <dsp:txXfrm rot="-5400000">
        <a:off x="1036178" y="1333286"/>
        <a:ext cx="6041553" cy="868227"/>
      </dsp:txXfrm>
    </dsp:sp>
    <dsp:sp modelId="{AE29D255-2AA6-4AAF-A35A-3CC93C8292D3}">
      <dsp:nvSpPr>
        <dsp:cNvPr id="0" name=""/>
        <dsp:cNvSpPr/>
      </dsp:nvSpPr>
      <dsp:spPr>
        <a:xfrm rot="5400000">
          <a:off x="-222038" y="2792960"/>
          <a:ext cx="1480254" cy="1036177"/>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smtClean="0"/>
            <a:t>3rd</a:t>
          </a:r>
          <a:endParaRPr lang="en-US" sz="2900" kern="1200" dirty="0"/>
        </a:p>
      </dsp:txBody>
      <dsp:txXfrm rot="-5400000">
        <a:off x="1" y="3089011"/>
        <a:ext cx="1036177" cy="444077"/>
      </dsp:txXfrm>
    </dsp:sp>
    <dsp:sp modelId="{693F6E63-30C4-4392-B487-FC9776C6320D}">
      <dsp:nvSpPr>
        <dsp:cNvPr id="0" name=""/>
        <dsp:cNvSpPr/>
      </dsp:nvSpPr>
      <dsp:spPr>
        <a:xfrm rot="5400000">
          <a:off x="3599356" y="7743"/>
          <a:ext cx="962165" cy="6088522"/>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smtClean="0">
              <a:solidFill>
                <a:srgbClr val="0070C0"/>
              </a:solidFill>
            </a:rPr>
            <a:t>Chief Olusegun Obasanjo/</a:t>
          </a:r>
          <a:r>
            <a:rPr lang="en-US" sz="1800" b="1" kern="1200" dirty="0" err="1" smtClean="0">
              <a:solidFill>
                <a:srgbClr val="0070C0"/>
              </a:solidFill>
            </a:rPr>
            <a:t>Alh</a:t>
          </a:r>
          <a:r>
            <a:rPr lang="en-US" sz="1800" b="1" kern="1200" dirty="0" smtClean="0">
              <a:solidFill>
                <a:srgbClr val="0070C0"/>
              </a:solidFill>
            </a:rPr>
            <a:t>. </a:t>
          </a:r>
          <a:r>
            <a:rPr lang="en-US" sz="1800" b="1" kern="1200" dirty="0" err="1" smtClean="0">
              <a:solidFill>
                <a:srgbClr val="0070C0"/>
              </a:solidFill>
            </a:rPr>
            <a:t>Atiku</a:t>
          </a:r>
          <a:r>
            <a:rPr lang="en-US" sz="1800" b="1" kern="1200" dirty="0" smtClean="0">
              <a:solidFill>
                <a:srgbClr val="0070C0"/>
              </a:solidFill>
            </a:rPr>
            <a:t> </a:t>
          </a:r>
          <a:r>
            <a:rPr lang="en-US" sz="1800" b="1" kern="1200" dirty="0" err="1" smtClean="0">
              <a:solidFill>
                <a:srgbClr val="0070C0"/>
              </a:solidFill>
            </a:rPr>
            <a:t>Abubakar</a:t>
          </a:r>
          <a:r>
            <a:rPr lang="en-US" sz="1800" b="1" kern="1200" dirty="0" smtClean="0">
              <a:solidFill>
                <a:srgbClr val="0070C0"/>
              </a:solidFill>
            </a:rPr>
            <a:t> (1999-2003)</a:t>
          </a:r>
          <a:endParaRPr lang="en-US" sz="1800" b="1" kern="1200" dirty="0">
            <a:solidFill>
              <a:srgbClr val="0070C0"/>
            </a:solidFill>
          </a:endParaRPr>
        </a:p>
        <a:p>
          <a:pPr marL="171450" lvl="1" indent="-171450" algn="l" defTabSz="711200">
            <a:lnSpc>
              <a:spcPct val="90000"/>
            </a:lnSpc>
            <a:spcBef>
              <a:spcPct val="0"/>
            </a:spcBef>
            <a:spcAft>
              <a:spcPct val="15000"/>
            </a:spcAft>
            <a:buChar char="••"/>
          </a:pPr>
          <a:endParaRPr lang="en-US" sz="1600" b="1" kern="1200" dirty="0">
            <a:solidFill>
              <a:srgbClr val="0070C0"/>
            </a:solidFill>
          </a:endParaRPr>
        </a:p>
      </dsp:txBody>
      <dsp:txXfrm rot="-5400000">
        <a:off x="1036178" y="2617891"/>
        <a:ext cx="6041553" cy="8682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720C62-AA30-4360-96DB-790C4B370E4F}">
      <dsp:nvSpPr>
        <dsp:cNvPr id="0" name=""/>
        <dsp:cNvSpPr/>
      </dsp:nvSpPr>
      <dsp:spPr>
        <a:xfrm rot="5400000">
          <a:off x="-222038" y="223749"/>
          <a:ext cx="1480254" cy="1036177"/>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dirty="0" smtClean="0"/>
            <a:t>4th</a:t>
          </a:r>
          <a:endParaRPr lang="en-US" sz="2900" kern="1200" dirty="0"/>
        </a:p>
      </dsp:txBody>
      <dsp:txXfrm rot="-5400000">
        <a:off x="1" y="519800"/>
        <a:ext cx="1036177" cy="444077"/>
      </dsp:txXfrm>
    </dsp:sp>
    <dsp:sp modelId="{BEC97621-AE2D-45E3-939C-7676034DF4D0}">
      <dsp:nvSpPr>
        <dsp:cNvPr id="0" name=""/>
        <dsp:cNvSpPr/>
      </dsp:nvSpPr>
      <dsp:spPr>
        <a:xfrm rot="5400000">
          <a:off x="3599356" y="-2561466"/>
          <a:ext cx="962165" cy="6088522"/>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1" kern="1200" dirty="0" smtClean="0">
              <a:solidFill>
                <a:srgbClr val="0070C0"/>
              </a:solidFill>
            </a:rPr>
            <a:t>Chief </a:t>
          </a:r>
          <a:r>
            <a:rPr lang="en-US" sz="2400" b="1" kern="1200" dirty="0" smtClean="0">
              <a:solidFill>
                <a:srgbClr val="0070C0"/>
              </a:solidFill>
            </a:rPr>
            <a:t>Olusegun Obasanjo</a:t>
          </a:r>
          <a:r>
            <a:rPr lang="en-US" sz="2400" b="1" kern="1200" dirty="0" smtClean="0">
              <a:solidFill>
                <a:srgbClr val="0070C0"/>
              </a:solidFill>
            </a:rPr>
            <a:t>/ </a:t>
          </a:r>
          <a:r>
            <a:rPr lang="en-US" sz="2400" b="1" kern="1200" dirty="0" err="1" smtClean="0">
              <a:solidFill>
                <a:srgbClr val="0070C0"/>
              </a:solidFill>
            </a:rPr>
            <a:t>Alh</a:t>
          </a:r>
          <a:r>
            <a:rPr lang="en-US" sz="2400" b="1" kern="1200" dirty="0" smtClean="0">
              <a:solidFill>
                <a:srgbClr val="0070C0"/>
              </a:solidFill>
            </a:rPr>
            <a:t>. </a:t>
          </a:r>
          <a:r>
            <a:rPr lang="en-US" sz="2400" b="1" kern="1200" dirty="0" err="1" smtClean="0">
              <a:solidFill>
                <a:srgbClr val="0070C0"/>
              </a:solidFill>
            </a:rPr>
            <a:t>Atiku</a:t>
          </a:r>
          <a:r>
            <a:rPr lang="en-US" sz="2400" b="1" kern="1200" dirty="0" smtClean="0">
              <a:solidFill>
                <a:srgbClr val="0070C0"/>
              </a:solidFill>
            </a:rPr>
            <a:t> </a:t>
          </a:r>
          <a:r>
            <a:rPr lang="en-US" sz="2400" b="1" kern="1200" dirty="0" err="1" smtClean="0">
              <a:solidFill>
                <a:srgbClr val="0070C0"/>
              </a:solidFill>
            </a:rPr>
            <a:t>Abubakar</a:t>
          </a:r>
          <a:r>
            <a:rPr lang="en-US" sz="2400" b="1" kern="1200" dirty="0" smtClean="0">
              <a:solidFill>
                <a:srgbClr val="0070C0"/>
              </a:solidFill>
            </a:rPr>
            <a:t> (2003-2007)</a:t>
          </a:r>
          <a:endParaRPr lang="en-US" sz="2400" b="1" kern="1200" dirty="0">
            <a:solidFill>
              <a:srgbClr val="0070C0"/>
            </a:solidFill>
          </a:endParaRPr>
        </a:p>
      </dsp:txBody>
      <dsp:txXfrm rot="-5400000">
        <a:off x="1036178" y="48681"/>
        <a:ext cx="6041553" cy="868227"/>
      </dsp:txXfrm>
    </dsp:sp>
    <dsp:sp modelId="{B020E011-25BE-4664-9AFA-D5213385D19A}">
      <dsp:nvSpPr>
        <dsp:cNvPr id="0" name=""/>
        <dsp:cNvSpPr/>
      </dsp:nvSpPr>
      <dsp:spPr>
        <a:xfrm rot="5400000">
          <a:off x="-222038" y="1508355"/>
          <a:ext cx="1480254" cy="1036177"/>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dirty="0" smtClean="0"/>
            <a:t>5th</a:t>
          </a:r>
          <a:endParaRPr lang="en-US" sz="2900" kern="1200" dirty="0"/>
        </a:p>
      </dsp:txBody>
      <dsp:txXfrm rot="-5400000">
        <a:off x="1" y="1804406"/>
        <a:ext cx="1036177" cy="444077"/>
      </dsp:txXfrm>
    </dsp:sp>
    <dsp:sp modelId="{C3A90195-30BA-4CD2-96DA-387740362277}">
      <dsp:nvSpPr>
        <dsp:cNvPr id="0" name=""/>
        <dsp:cNvSpPr/>
      </dsp:nvSpPr>
      <dsp:spPr>
        <a:xfrm rot="5400000">
          <a:off x="3599356" y="-1276861"/>
          <a:ext cx="962165" cy="6088522"/>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1" kern="1200" dirty="0" err="1" smtClean="0">
              <a:solidFill>
                <a:srgbClr val="0070C0"/>
              </a:solidFill>
            </a:rPr>
            <a:t>Alhaji</a:t>
          </a:r>
          <a:r>
            <a:rPr lang="en-US" sz="2400" b="1" kern="1200" dirty="0" smtClean="0">
              <a:solidFill>
                <a:srgbClr val="0070C0"/>
              </a:solidFill>
            </a:rPr>
            <a:t> Musa </a:t>
          </a:r>
          <a:r>
            <a:rPr lang="en-US" sz="2400" b="1" kern="1200" dirty="0" err="1" smtClean="0">
              <a:solidFill>
                <a:srgbClr val="0070C0"/>
              </a:solidFill>
            </a:rPr>
            <a:t>Yar’Adua</a:t>
          </a:r>
          <a:r>
            <a:rPr lang="en-US" sz="2400" b="1" kern="1200" dirty="0" smtClean="0">
              <a:solidFill>
                <a:srgbClr val="0070C0"/>
              </a:solidFill>
            </a:rPr>
            <a:t> (Late)/</a:t>
          </a:r>
          <a:r>
            <a:rPr lang="en-US" sz="2400" b="1" kern="1200" dirty="0" err="1" smtClean="0">
              <a:solidFill>
                <a:srgbClr val="0070C0"/>
              </a:solidFill>
            </a:rPr>
            <a:t>Dr</a:t>
          </a:r>
          <a:r>
            <a:rPr lang="en-US" sz="2400" b="1" kern="1200" dirty="0" smtClean="0">
              <a:solidFill>
                <a:srgbClr val="0070C0"/>
              </a:solidFill>
            </a:rPr>
            <a:t> </a:t>
          </a:r>
          <a:r>
            <a:rPr lang="en-US" sz="2400" b="1" kern="1200" dirty="0" err="1" smtClean="0">
              <a:solidFill>
                <a:srgbClr val="0070C0"/>
              </a:solidFill>
            </a:rPr>
            <a:t>Ebele</a:t>
          </a:r>
          <a:r>
            <a:rPr lang="en-US" sz="2400" b="1" kern="1200" dirty="0" smtClean="0">
              <a:solidFill>
                <a:srgbClr val="0070C0"/>
              </a:solidFill>
            </a:rPr>
            <a:t> Jonathan (2007-2011)</a:t>
          </a:r>
          <a:endParaRPr lang="en-US" sz="2400" b="1" kern="1200" dirty="0">
            <a:solidFill>
              <a:srgbClr val="0070C0"/>
            </a:solidFill>
          </a:endParaRPr>
        </a:p>
      </dsp:txBody>
      <dsp:txXfrm rot="-5400000">
        <a:off x="1036178" y="1333286"/>
        <a:ext cx="6041553" cy="868227"/>
      </dsp:txXfrm>
    </dsp:sp>
    <dsp:sp modelId="{AE29D255-2AA6-4AAF-A35A-3CC93C8292D3}">
      <dsp:nvSpPr>
        <dsp:cNvPr id="0" name=""/>
        <dsp:cNvSpPr/>
      </dsp:nvSpPr>
      <dsp:spPr>
        <a:xfrm rot="5400000">
          <a:off x="-222038" y="2792960"/>
          <a:ext cx="1480254" cy="1036177"/>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dirty="0" smtClean="0"/>
            <a:t>6th</a:t>
          </a:r>
          <a:endParaRPr lang="en-US" sz="2900" kern="1200" dirty="0"/>
        </a:p>
      </dsp:txBody>
      <dsp:txXfrm rot="-5400000">
        <a:off x="1" y="3089011"/>
        <a:ext cx="1036177" cy="444077"/>
      </dsp:txXfrm>
    </dsp:sp>
    <dsp:sp modelId="{693F6E63-30C4-4392-B487-FC9776C6320D}">
      <dsp:nvSpPr>
        <dsp:cNvPr id="0" name=""/>
        <dsp:cNvSpPr/>
      </dsp:nvSpPr>
      <dsp:spPr>
        <a:xfrm rot="5400000">
          <a:off x="3599356" y="7743"/>
          <a:ext cx="962165" cy="6088522"/>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err="1" smtClean="0">
              <a:solidFill>
                <a:srgbClr val="0070C0"/>
              </a:solidFill>
            </a:rPr>
            <a:t>Dr</a:t>
          </a:r>
          <a:r>
            <a:rPr lang="en-US" sz="1800" b="1" kern="1200" dirty="0" smtClean="0">
              <a:solidFill>
                <a:srgbClr val="0070C0"/>
              </a:solidFill>
            </a:rPr>
            <a:t> </a:t>
          </a:r>
          <a:r>
            <a:rPr lang="en-US" sz="1800" b="1" kern="1200" dirty="0" err="1" smtClean="0">
              <a:solidFill>
                <a:srgbClr val="0070C0"/>
              </a:solidFill>
            </a:rPr>
            <a:t>Ebele</a:t>
          </a:r>
          <a:r>
            <a:rPr lang="en-US" sz="1800" b="1" kern="1200" dirty="0" smtClean="0">
              <a:solidFill>
                <a:srgbClr val="0070C0"/>
              </a:solidFill>
            </a:rPr>
            <a:t> Jonathan /Arch. </a:t>
          </a:r>
          <a:r>
            <a:rPr lang="en-US" sz="1800" b="1" kern="1200" dirty="0" err="1" smtClean="0">
              <a:solidFill>
                <a:srgbClr val="0070C0"/>
              </a:solidFill>
            </a:rPr>
            <a:t>Lamadi</a:t>
          </a:r>
          <a:r>
            <a:rPr lang="en-US" sz="1800" b="1" kern="1200" dirty="0" smtClean="0">
              <a:solidFill>
                <a:srgbClr val="0070C0"/>
              </a:solidFill>
            </a:rPr>
            <a:t> Sambo (2011-2015)</a:t>
          </a:r>
          <a:endParaRPr lang="en-US" sz="1800" b="1" kern="1200" dirty="0">
            <a:solidFill>
              <a:srgbClr val="0070C0"/>
            </a:solidFill>
          </a:endParaRPr>
        </a:p>
      </dsp:txBody>
      <dsp:txXfrm rot="-5400000">
        <a:off x="1036178" y="2617891"/>
        <a:ext cx="6041553" cy="8682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6A4001-B21A-45A0-8D15-FA3D59B933AC}">
      <dsp:nvSpPr>
        <dsp:cNvPr id="0" name=""/>
        <dsp:cNvSpPr/>
      </dsp:nvSpPr>
      <dsp:spPr>
        <a:xfrm rot="5400000">
          <a:off x="-297705" y="252605"/>
          <a:ext cx="1673127" cy="1171189"/>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en-US" sz="3300" kern="1200" dirty="0" smtClean="0"/>
            <a:t>7th</a:t>
          </a:r>
          <a:endParaRPr lang="en-US" sz="3300" kern="1200" dirty="0"/>
        </a:p>
      </dsp:txBody>
      <dsp:txXfrm rot="-5400000">
        <a:off x="-46735" y="587231"/>
        <a:ext cx="1171189" cy="501938"/>
      </dsp:txXfrm>
    </dsp:sp>
    <dsp:sp modelId="{20035C4F-C2B9-4EA9-8FC8-6918AC3C3D74}">
      <dsp:nvSpPr>
        <dsp:cNvPr id="0" name=""/>
        <dsp:cNvSpPr/>
      </dsp:nvSpPr>
      <dsp:spPr>
        <a:xfrm rot="5400000">
          <a:off x="3385991" y="-2353375"/>
          <a:ext cx="1087532" cy="5797556"/>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b="1" kern="1200" dirty="0" smtClean="0">
              <a:solidFill>
                <a:srgbClr val="0070C0"/>
              </a:solidFill>
            </a:rPr>
            <a:t>Gen. </a:t>
          </a:r>
          <a:r>
            <a:rPr lang="en-US" sz="2200" b="1" kern="1200" dirty="0" err="1" smtClean="0">
              <a:solidFill>
                <a:srgbClr val="0070C0"/>
              </a:solidFill>
            </a:rPr>
            <a:t>Muhammodu</a:t>
          </a:r>
          <a:r>
            <a:rPr lang="en-US" sz="2200" b="1" kern="1200" dirty="0" smtClean="0">
              <a:solidFill>
                <a:srgbClr val="0070C0"/>
              </a:solidFill>
            </a:rPr>
            <a:t> </a:t>
          </a:r>
          <a:r>
            <a:rPr lang="en-US" sz="2200" b="1" kern="1200" dirty="0" err="1" smtClean="0">
              <a:solidFill>
                <a:srgbClr val="0070C0"/>
              </a:solidFill>
            </a:rPr>
            <a:t>Buhari</a:t>
          </a:r>
          <a:r>
            <a:rPr lang="en-US" sz="2200" b="1" kern="1200" dirty="0" smtClean="0">
              <a:solidFill>
                <a:srgbClr val="0070C0"/>
              </a:solidFill>
            </a:rPr>
            <a:t> (</a:t>
          </a:r>
          <a:r>
            <a:rPr lang="en-US" sz="2200" b="1" kern="1200" dirty="0" err="1" smtClean="0">
              <a:solidFill>
                <a:srgbClr val="0070C0"/>
              </a:solidFill>
            </a:rPr>
            <a:t>rtd</a:t>
          </a:r>
          <a:r>
            <a:rPr lang="en-US" sz="2200" b="1" kern="1200" dirty="0" smtClean="0">
              <a:solidFill>
                <a:srgbClr val="0070C0"/>
              </a:solidFill>
            </a:rPr>
            <a:t>)/ </a:t>
          </a:r>
          <a:r>
            <a:rPr lang="en-US" sz="2200" b="1" kern="1200" dirty="0" err="1" smtClean="0">
              <a:solidFill>
                <a:srgbClr val="0070C0"/>
              </a:solidFill>
            </a:rPr>
            <a:t>Prof.Osinbanjo</a:t>
          </a:r>
          <a:r>
            <a:rPr lang="en-US" sz="2200" b="1" kern="1200" dirty="0" smtClean="0">
              <a:solidFill>
                <a:srgbClr val="0070C0"/>
              </a:solidFill>
            </a:rPr>
            <a:t> (2015-2019)</a:t>
          </a:r>
          <a:endParaRPr lang="en-US" sz="2200" b="1" kern="1200" dirty="0">
            <a:solidFill>
              <a:srgbClr val="0070C0"/>
            </a:solidFill>
          </a:endParaRPr>
        </a:p>
      </dsp:txBody>
      <dsp:txXfrm rot="-5400000">
        <a:off x="1030980" y="54725"/>
        <a:ext cx="5744467" cy="98135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1D3F58-9A6D-48D1-A973-6E5C2992E8A9}" type="datetimeFigureOut">
              <a:rPr lang="en-US" smtClean="0"/>
              <a:pPr/>
              <a:t>9/8/2015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77114E5-A008-4497-9BC4-32730FC391D0}" type="slidenum">
              <a:rPr lang="en-US" smtClean="0"/>
              <a:pPr/>
              <a:t>‹#›</a:t>
            </a:fld>
            <a:endParaRPr lang="en-US"/>
          </a:p>
        </p:txBody>
      </p:sp>
    </p:spTree>
    <p:extLst>
      <p:ext uri="{BB962C8B-B14F-4D97-AF65-F5344CB8AC3E}">
        <p14:creationId xmlns:p14="http://schemas.microsoft.com/office/powerpoint/2010/main" val="39663195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E5D29D-0123-4135-9C80-1CA1CE9A4213}"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4CB3F-177F-434C-A716-DF075585C2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E5D29D-0123-4135-9C80-1CA1CE9A4213}"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4CB3F-177F-434C-A716-DF075585C2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E5D29D-0123-4135-9C80-1CA1CE9A4213}"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4CB3F-177F-434C-A716-DF075585C2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E5D29D-0123-4135-9C80-1CA1CE9A4213}"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4CB3F-177F-434C-A716-DF075585C2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E5D29D-0123-4135-9C80-1CA1CE9A4213}"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4CB3F-177F-434C-A716-DF075585C2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FE5D29D-0123-4135-9C80-1CA1CE9A4213}" type="datetimeFigureOut">
              <a:rPr lang="en-US" smtClean="0"/>
              <a:pPr/>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4CB3F-177F-434C-A716-DF075585C2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E5D29D-0123-4135-9C80-1CA1CE9A4213}" type="datetimeFigureOut">
              <a:rPr lang="en-US" smtClean="0"/>
              <a:pPr/>
              <a:t>9/8/2015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64CB3F-177F-434C-A716-DF075585C2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E5D29D-0123-4135-9C80-1CA1CE9A4213}" type="datetimeFigureOut">
              <a:rPr lang="en-US" smtClean="0"/>
              <a:pPr/>
              <a:t>9/8/2015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64CB3F-177F-434C-A716-DF075585C2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E5D29D-0123-4135-9C80-1CA1CE9A4213}" type="datetimeFigureOut">
              <a:rPr lang="en-US" smtClean="0"/>
              <a:pPr/>
              <a:t>9/8/2015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64CB3F-177F-434C-A716-DF075585C2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E5D29D-0123-4135-9C80-1CA1CE9A4213}" type="datetimeFigureOut">
              <a:rPr lang="en-US" smtClean="0"/>
              <a:pPr/>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4CB3F-177F-434C-A716-DF075585C2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E5D29D-0123-4135-9C80-1CA1CE9A4213}" type="datetimeFigureOut">
              <a:rPr lang="en-US" smtClean="0"/>
              <a:pPr/>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4CB3F-177F-434C-A716-DF075585C265}" type="slidenum">
              <a:rPr lang="en-US" smtClean="0"/>
              <a:pPr/>
              <a:t>‹#›</a:t>
            </a:fld>
            <a:endParaRPr lang="en-US"/>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9FE5D29D-0123-4135-9C80-1CA1CE9A4213}" type="datetimeFigureOut">
              <a:rPr lang="en-US" smtClean="0"/>
              <a:pPr/>
              <a:t>9/8/2015</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6C64CB3F-177F-434C-A716-DF075585C26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batansmo@yaho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447800"/>
            <a:ext cx="7772400" cy="1470025"/>
          </a:xfrm>
        </p:spPr>
        <p:txBody>
          <a:bodyPr/>
          <a:lstStyle/>
          <a:p>
            <a:pPr algn="ctr"/>
            <a:r>
              <a:rPr lang="en-US" sz="3600" b="1" dirty="0"/>
              <a:t>The Role of Statistics in Sustainable Development and Good Governance in the Nigeria 7</a:t>
            </a:r>
            <a:r>
              <a:rPr lang="en-US" sz="3600" b="1" baseline="30000" dirty="0"/>
              <a:t>th</a:t>
            </a:r>
            <a:r>
              <a:rPr lang="en-US" sz="3600" b="1" dirty="0"/>
              <a:t> </a:t>
            </a:r>
            <a:r>
              <a:rPr lang="en-US" sz="3600" b="1" dirty="0" smtClean="0"/>
              <a:t>Republic</a:t>
            </a:r>
            <a:endParaRPr lang="en-US" sz="3600" dirty="0"/>
          </a:p>
        </p:txBody>
      </p:sp>
      <p:sp>
        <p:nvSpPr>
          <p:cNvPr id="3" name="Subtitle 2"/>
          <p:cNvSpPr>
            <a:spLocks noGrp="1"/>
          </p:cNvSpPr>
          <p:nvPr>
            <p:ph type="subTitle" idx="1"/>
          </p:nvPr>
        </p:nvSpPr>
        <p:spPr>
          <a:xfrm>
            <a:off x="990600" y="3124200"/>
            <a:ext cx="7117180" cy="3124200"/>
          </a:xfrm>
        </p:spPr>
        <p:txBody>
          <a:bodyPr>
            <a:normAutofit fontScale="40000" lnSpcReduction="20000"/>
          </a:bodyPr>
          <a:lstStyle/>
          <a:p>
            <a:pPr algn="ctr"/>
            <a:r>
              <a:rPr lang="en-US" sz="3400" b="1" dirty="0" smtClean="0"/>
              <a:t>A Paper  </a:t>
            </a:r>
            <a:r>
              <a:rPr lang="en-US" sz="3400" b="1" dirty="0"/>
              <a:t>presented</a:t>
            </a:r>
            <a:endParaRPr lang="en-US" sz="3400" dirty="0"/>
          </a:p>
          <a:p>
            <a:pPr algn="ctr"/>
            <a:r>
              <a:rPr lang="en-US" sz="3400" b="1" dirty="0"/>
              <a:t> At </a:t>
            </a:r>
            <a:r>
              <a:rPr lang="en-US" sz="3400" b="1" dirty="0" smtClean="0"/>
              <a:t>the</a:t>
            </a:r>
          </a:p>
          <a:p>
            <a:pPr algn="ctr"/>
            <a:r>
              <a:rPr lang="en-US" sz="3400" b="1" dirty="0" smtClean="0">
                <a:solidFill>
                  <a:schemeClr val="accent4">
                    <a:lumMod val="40000"/>
                    <a:lumOff val="60000"/>
                  </a:schemeClr>
                </a:solidFill>
              </a:rPr>
              <a:t> </a:t>
            </a:r>
            <a:r>
              <a:rPr lang="en-US" sz="3400" b="1" dirty="0">
                <a:solidFill>
                  <a:schemeClr val="accent4">
                    <a:lumMod val="40000"/>
                    <a:lumOff val="60000"/>
                  </a:schemeClr>
                </a:solidFill>
              </a:rPr>
              <a:t>39</a:t>
            </a:r>
            <a:r>
              <a:rPr lang="en-US" sz="3400" b="1" baseline="30000" dirty="0">
                <a:solidFill>
                  <a:schemeClr val="accent4">
                    <a:lumMod val="40000"/>
                    <a:lumOff val="60000"/>
                  </a:schemeClr>
                </a:solidFill>
              </a:rPr>
              <a:t>th</a:t>
            </a:r>
            <a:r>
              <a:rPr lang="en-US" sz="3400" b="1" dirty="0">
                <a:solidFill>
                  <a:schemeClr val="accent4">
                    <a:lumMod val="40000"/>
                    <a:lumOff val="60000"/>
                  </a:schemeClr>
                </a:solidFill>
              </a:rPr>
              <a:t> Annual National Conference of Nigerian Statistical </a:t>
            </a:r>
            <a:r>
              <a:rPr lang="en-US" sz="3400" b="1" dirty="0" smtClean="0">
                <a:solidFill>
                  <a:schemeClr val="accent4">
                    <a:lumMod val="40000"/>
                    <a:lumOff val="60000"/>
                  </a:schemeClr>
                </a:solidFill>
              </a:rPr>
              <a:t>Association</a:t>
            </a:r>
          </a:p>
          <a:p>
            <a:pPr algn="ctr"/>
            <a:r>
              <a:rPr lang="en-US" sz="3400" b="1" dirty="0" smtClean="0"/>
              <a:t>By </a:t>
            </a:r>
          </a:p>
          <a:p>
            <a:pPr algn="ctr"/>
            <a:r>
              <a:rPr lang="en-US" sz="3400" b="1" dirty="0" smtClean="0">
                <a:solidFill>
                  <a:schemeClr val="bg1"/>
                </a:solidFill>
              </a:rPr>
              <a:t>ABATAN SUNDAY MATTHEW</a:t>
            </a:r>
          </a:p>
          <a:p>
            <a:pPr algn="ctr"/>
            <a:r>
              <a:rPr lang="en-US" sz="4000" dirty="0">
                <a:solidFill>
                  <a:srgbClr val="0070C0"/>
                </a:solidFill>
              </a:rPr>
              <a:t>Department of Demography and Social Statistics</a:t>
            </a:r>
          </a:p>
          <a:p>
            <a:pPr algn="ctr"/>
            <a:r>
              <a:rPr lang="en-US" sz="4000" dirty="0">
                <a:solidFill>
                  <a:srgbClr val="0070C0"/>
                </a:solidFill>
              </a:rPr>
              <a:t>Federal University, Oye-Ekiti</a:t>
            </a:r>
          </a:p>
          <a:p>
            <a:pPr algn="ctr"/>
            <a:r>
              <a:rPr lang="en-US" sz="4000" dirty="0">
                <a:solidFill>
                  <a:srgbClr val="0070C0"/>
                </a:solidFill>
              </a:rPr>
              <a:t>Tel: 08066066473, </a:t>
            </a:r>
          </a:p>
          <a:p>
            <a:pPr algn="ctr"/>
            <a:r>
              <a:rPr lang="en-US" sz="4000" dirty="0"/>
              <a:t>E-mail: sunday.abatan@fuoye.edu.ng OR </a:t>
            </a:r>
            <a:r>
              <a:rPr lang="en-US" sz="4000" u="sng" dirty="0">
                <a:hlinkClick r:id="rId2"/>
              </a:rPr>
              <a:t>abatansmo@yahoo.com</a:t>
            </a:r>
            <a:endParaRPr lang="en-US" sz="4000" dirty="0"/>
          </a:p>
          <a:p>
            <a:pPr algn="ctr"/>
            <a:endParaRPr lang="en-US" sz="6400" dirty="0"/>
          </a:p>
          <a:p>
            <a:pPr algn="ctr"/>
            <a:endParaRPr lang="en-US" dirty="0"/>
          </a:p>
        </p:txBody>
      </p:sp>
    </p:spTree>
    <p:extLst>
      <p:ext uri="{BB962C8B-B14F-4D97-AF65-F5344CB8AC3E}">
        <p14:creationId xmlns:p14="http://schemas.microsoft.com/office/powerpoint/2010/main" val="12604501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EXPECTATIONS</a:t>
            </a:r>
            <a:endParaRPr lang="en-US" dirty="0"/>
          </a:p>
        </p:txBody>
      </p:sp>
      <p:sp>
        <p:nvSpPr>
          <p:cNvPr id="3" name="Content Placeholder 2"/>
          <p:cNvSpPr>
            <a:spLocks noGrp="1"/>
          </p:cNvSpPr>
          <p:nvPr>
            <p:ph idx="1"/>
          </p:nvPr>
        </p:nvSpPr>
        <p:spPr/>
        <p:txBody>
          <a:bodyPr/>
          <a:lstStyle/>
          <a:p>
            <a:r>
              <a:rPr lang="en-US" dirty="0"/>
              <a:t>The seventh republic is greeted with high expectations from the president to all elected representatives and to other appointed Nigerians that would be called to serve with the need to putting back the country to her footpath of </a:t>
            </a:r>
            <a:r>
              <a:rPr lang="en-US" dirty="0" smtClean="0"/>
              <a:t>greatness</a:t>
            </a:r>
          </a:p>
          <a:p>
            <a:endParaRPr lang="en-US" dirty="0"/>
          </a:p>
          <a:p>
            <a:r>
              <a:rPr lang="en-US" sz="1050" i="1" dirty="0" smtClean="0"/>
              <a:t>“</a:t>
            </a:r>
            <a:r>
              <a:rPr lang="en-US" sz="1050" i="1" dirty="0"/>
              <a:t>We need to prove that our policies are working. It is vital therefore that we can reasonably accurately measure which policies are delivering. I am of the view that we are not investing enough in building statistical capability.”-</a:t>
            </a:r>
            <a:r>
              <a:rPr lang="en-US" sz="1050" b="1" i="1" dirty="0"/>
              <a:t>Hon. Dr. Donald </a:t>
            </a:r>
            <a:r>
              <a:rPr lang="en-US" sz="1050" b="1" i="1" dirty="0" err="1"/>
              <a:t>Kaberuka</a:t>
            </a:r>
            <a:r>
              <a:rPr lang="en-US" sz="1050" b="1" i="1" dirty="0"/>
              <a:t>, former Minister for Finance and Economic Planning, Rwanda.</a:t>
            </a:r>
            <a:endParaRPr lang="en-US" sz="1050" b="1" dirty="0"/>
          </a:p>
          <a:p>
            <a:endParaRPr lang="en-US" b="1" dirty="0"/>
          </a:p>
        </p:txBody>
      </p:sp>
    </p:spTree>
    <p:extLst>
      <p:ext uri="{BB962C8B-B14F-4D97-AF65-F5344CB8AC3E}">
        <p14:creationId xmlns:p14="http://schemas.microsoft.com/office/powerpoint/2010/main" val="3911656239"/>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Nigeria </a:t>
            </a:r>
            <a:r>
              <a:rPr lang="en-US" dirty="0" smtClean="0"/>
              <a:t>Economy</a:t>
            </a:r>
            <a:endParaRPr lang="en-US" dirty="0"/>
          </a:p>
        </p:txBody>
      </p:sp>
      <p:sp>
        <p:nvSpPr>
          <p:cNvPr id="3" name="Content Placeholder 2"/>
          <p:cNvSpPr>
            <a:spLocks noGrp="1"/>
          </p:cNvSpPr>
          <p:nvPr>
            <p:ph idx="1"/>
          </p:nvPr>
        </p:nvSpPr>
        <p:spPr>
          <a:xfrm>
            <a:off x="1009442" y="1807361"/>
            <a:ext cx="7220157" cy="4669639"/>
          </a:xfrm>
        </p:spPr>
        <p:txBody>
          <a:bodyPr>
            <a:normAutofit/>
          </a:bodyPr>
          <a:lstStyle/>
          <a:p>
            <a:r>
              <a:rPr lang="en-US" dirty="0" smtClean="0"/>
              <a:t>Nigeria </a:t>
            </a:r>
            <a:r>
              <a:rPr lang="en-US" dirty="0"/>
              <a:t>has emerged as Africa's largest economy, with 2013 GDP estimated at US$ 502 billion. Oil has been a dominant source of government revenues since the </a:t>
            </a:r>
            <a:r>
              <a:rPr lang="en-US" dirty="0" smtClean="0"/>
              <a:t>1970s….</a:t>
            </a:r>
            <a:r>
              <a:rPr lang="en-US" dirty="0"/>
              <a:t> Following an April 2014 statistical "rebasing" </a:t>
            </a:r>
            <a:r>
              <a:rPr lang="en-US" dirty="0" smtClean="0"/>
              <a:t>exercise.</a:t>
            </a:r>
          </a:p>
          <a:p>
            <a:pPr marL="0" indent="0">
              <a:buNone/>
            </a:pPr>
            <a:r>
              <a:rPr lang="en-US" dirty="0"/>
              <a:t>Other Economic Indicators</a:t>
            </a:r>
          </a:p>
          <a:p>
            <a:r>
              <a:rPr lang="en-US" dirty="0"/>
              <a:t>GDP – real growth rate: 6.2% (2013 est.), 6.6% (2012 est.), 7.4% (2011 est.)</a:t>
            </a:r>
          </a:p>
          <a:p>
            <a:r>
              <a:rPr lang="en-US" dirty="0"/>
              <a:t>GDP – per capita (PPP), $2,800 (2013 est.), $2,700 (2012 est.)$2,600 (2011 est.)</a:t>
            </a:r>
          </a:p>
          <a:p>
            <a:r>
              <a:rPr lang="en-US" dirty="0"/>
              <a:t>Population below poverty line: 70% (2010 est.)</a:t>
            </a:r>
          </a:p>
          <a:p>
            <a:endParaRPr lang="en-US" dirty="0"/>
          </a:p>
          <a:p>
            <a:endParaRPr lang="en-US" dirty="0"/>
          </a:p>
        </p:txBody>
      </p:sp>
    </p:spTree>
    <p:extLst>
      <p:ext uri="{BB962C8B-B14F-4D97-AF65-F5344CB8AC3E}">
        <p14:creationId xmlns:p14="http://schemas.microsoft.com/office/powerpoint/2010/main" val="1060686173"/>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a:t>
            </a:r>
            <a:endParaRPr lang="en-US" dirty="0"/>
          </a:p>
        </p:txBody>
      </p:sp>
      <p:sp>
        <p:nvSpPr>
          <p:cNvPr id="3" name="Content Placeholder 2"/>
          <p:cNvSpPr>
            <a:spLocks noGrp="1"/>
          </p:cNvSpPr>
          <p:nvPr>
            <p:ph idx="1"/>
          </p:nvPr>
        </p:nvSpPr>
        <p:spPr>
          <a:xfrm>
            <a:off x="914400" y="1905000"/>
            <a:ext cx="7848600" cy="4572000"/>
          </a:xfrm>
        </p:spPr>
        <p:txBody>
          <a:bodyPr>
            <a:normAutofit lnSpcReduction="10000"/>
          </a:bodyPr>
          <a:lstStyle/>
          <a:p>
            <a:endParaRPr lang="en-US" dirty="0"/>
          </a:p>
          <a:p>
            <a:r>
              <a:rPr lang="en-US" sz="2200" dirty="0"/>
              <a:t>Despite its strong </a:t>
            </a:r>
            <a:r>
              <a:rPr lang="en-US" sz="2200" dirty="0" smtClean="0"/>
              <a:t>financial fundamentals</a:t>
            </a:r>
            <a:r>
              <a:rPr lang="en-US" sz="2200" dirty="0"/>
              <a:t>, oil-rich Nigeria has been hobbled by inadequate power supply, lack of infrastructure, delays in the passage of legislative reforms.</a:t>
            </a:r>
          </a:p>
          <a:p>
            <a:r>
              <a:rPr lang="en-US" sz="2200" dirty="0"/>
              <a:t>Economic diversification and strong growth have not translated into a significant decline in poverty levels – </a:t>
            </a:r>
            <a:r>
              <a:rPr lang="en-US" sz="2200" dirty="0" smtClean="0"/>
              <a:t>over 62</a:t>
            </a:r>
            <a:r>
              <a:rPr lang="en-US" sz="2200" dirty="0"/>
              <a:t>% of Nigeria's 170 million people live in extreme poverty.</a:t>
            </a:r>
          </a:p>
          <a:p>
            <a:r>
              <a:rPr lang="en-US" sz="2200" dirty="0"/>
              <a:t>The </a:t>
            </a:r>
            <a:r>
              <a:rPr lang="en-US" sz="2200" dirty="0" err="1"/>
              <a:t>Buhari</a:t>
            </a:r>
            <a:r>
              <a:rPr lang="en-US" sz="2200" dirty="0"/>
              <a:t>-led government should be working to develop stronger public/private partnerships tackle </a:t>
            </a:r>
            <a:r>
              <a:rPr lang="en-US" sz="2200" dirty="0" smtClean="0"/>
              <a:t>decadence in different </a:t>
            </a:r>
            <a:r>
              <a:rPr lang="en-US" sz="2200" dirty="0"/>
              <a:t>economic sectors like power, petroleum, agriculture and the likes</a:t>
            </a:r>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96487109"/>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Unemployment Rate</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16192053"/>
              </p:ext>
            </p:extLst>
          </p:nvPr>
        </p:nvGraphicFramePr>
        <p:xfrm>
          <a:off x="533400" y="1905000"/>
          <a:ext cx="2491740" cy="4569968"/>
        </p:xfrm>
        <a:graphic>
          <a:graphicData uri="http://schemas.openxmlformats.org/drawingml/2006/table">
            <a:tbl>
              <a:tblPr firstRow="1" bandRow="1">
                <a:tableStyleId>{5C22544A-7EE6-4342-B048-85BDC9FD1C3A}</a:tableStyleId>
              </a:tblPr>
              <a:tblGrid>
                <a:gridCol w="1245870"/>
                <a:gridCol w="1245870"/>
              </a:tblGrid>
              <a:tr h="370840">
                <a:tc>
                  <a:txBody>
                    <a:bodyPr/>
                    <a:lstStyle/>
                    <a:p>
                      <a:pPr marL="0" marR="0">
                        <a:lnSpc>
                          <a:spcPct val="115000"/>
                        </a:lnSpc>
                        <a:spcBef>
                          <a:spcPts val="0"/>
                        </a:spcBef>
                        <a:spcAft>
                          <a:spcPts val="0"/>
                        </a:spcAft>
                      </a:pPr>
                      <a:r>
                        <a:rPr lang="en-US" sz="2800" dirty="0">
                          <a:solidFill>
                            <a:srgbClr val="000000"/>
                          </a:solidFill>
                          <a:effectLst/>
                          <a:latin typeface="Calibri"/>
                          <a:ea typeface="Times New Roman"/>
                          <a:cs typeface="Times New Roman"/>
                        </a:rPr>
                        <a:t>Years</a:t>
                      </a:r>
                      <a:endParaRPr lang="en-US" sz="28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200">
                          <a:solidFill>
                            <a:srgbClr val="000000"/>
                          </a:solidFill>
                          <a:effectLst/>
                          <a:latin typeface="Berlin Sans FB Demi"/>
                          <a:ea typeface="Times New Roman"/>
                          <a:cs typeface="Times New Roman"/>
                        </a:rPr>
                        <a:t>Unemployment Rates(%)</a:t>
                      </a:r>
                      <a:endParaRPr lang="en-US" sz="2800">
                        <a:effectLst/>
                        <a:latin typeface="Calibri"/>
                        <a:ea typeface="Calibri"/>
                        <a:cs typeface="Times New Roman"/>
                      </a:endParaRPr>
                    </a:p>
                  </a:txBody>
                  <a:tcPr marL="68580" marR="68580" marT="0" marB="0" anchor="b"/>
                </a:tc>
              </a:tr>
              <a:tr h="370840">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Jan. 2007</a:t>
                      </a:r>
                      <a:endParaRPr lang="en-US" sz="2800">
                        <a:effectLst/>
                        <a:latin typeface="Calibri"/>
                        <a:ea typeface="Calibri"/>
                        <a:cs typeface="Times New Roman"/>
                      </a:endParaRPr>
                    </a:p>
                  </a:txBody>
                  <a:tcPr marL="68580" marR="68580" marT="0" marB="0" anchor="b"/>
                </a:tc>
                <a:tc>
                  <a:txBody>
                    <a:bodyPr/>
                    <a:lstStyle/>
                    <a:p>
                      <a:pPr marL="0" marR="78105" algn="ctr">
                        <a:lnSpc>
                          <a:spcPct val="115000"/>
                        </a:lnSpc>
                        <a:spcBef>
                          <a:spcPts val="0"/>
                        </a:spcBef>
                        <a:spcAft>
                          <a:spcPts val="0"/>
                        </a:spcAft>
                        <a:tabLst>
                          <a:tab pos="274320" algn="l"/>
                          <a:tab pos="299720" algn="l"/>
                        </a:tabLst>
                      </a:pPr>
                      <a:r>
                        <a:rPr lang="en-US" sz="1400">
                          <a:solidFill>
                            <a:srgbClr val="000000"/>
                          </a:solidFill>
                          <a:effectLst/>
                          <a:latin typeface="Calibri"/>
                          <a:ea typeface="Times New Roman"/>
                          <a:cs typeface="Times New Roman"/>
                        </a:rPr>
                        <a:t>5.3</a:t>
                      </a:r>
                      <a:endParaRPr lang="en-US" sz="2800">
                        <a:effectLst/>
                        <a:latin typeface="Calibri"/>
                        <a:ea typeface="Calibri"/>
                        <a:cs typeface="Times New Roman"/>
                      </a:endParaRPr>
                    </a:p>
                  </a:txBody>
                  <a:tcPr marL="68580" marR="68580" marT="0" marB="0" anchor="b"/>
                </a:tc>
              </a:tr>
              <a:tr h="370840">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Jan. 2008</a:t>
                      </a:r>
                      <a:endParaRPr lang="en-US" sz="2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solidFill>
                            <a:srgbClr val="000000"/>
                          </a:solidFill>
                          <a:effectLst/>
                          <a:latin typeface="Calibri"/>
                          <a:ea typeface="Times New Roman"/>
                          <a:cs typeface="Times New Roman"/>
                        </a:rPr>
                        <a:t>5.8</a:t>
                      </a:r>
                      <a:endParaRPr lang="en-US" sz="2800">
                        <a:effectLst/>
                        <a:latin typeface="Calibri"/>
                        <a:ea typeface="Calibri"/>
                        <a:cs typeface="Times New Roman"/>
                      </a:endParaRPr>
                    </a:p>
                  </a:txBody>
                  <a:tcPr marL="68580" marR="68580" marT="0" marB="0" anchor="b"/>
                </a:tc>
              </a:tr>
              <a:tr h="370840">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Jan. 2009</a:t>
                      </a:r>
                      <a:endParaRPr lang="en-US" sz="2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solidFill>
                            <a:srgbClr val="000000"/>
                          </a:solidFill>
                          <a:effectLst/>
                          <a:latin typeface="Calibri"/>
                          <a:ea typeface="Times New Roman"/>
                          <a:cs typeface="Times New Roman"/>
                        </a:rPr>
                        <a:t>11.8</a:t>
                      </a:r>
                      <a:endParaRPr lang="en-US" sz="2800">
                        <a:effectLst/>
                        <a:latin typeface="Calibri"/>
                        <a:ea typeface="Calibri"/>
                        <a:cs typeface="Times New Roman"/>
                      </a:endParaRPr>
                    </a:p>
                  </a:txBody>
                  <a:tcPr marL="68580" marR="68580" marT="0" marB="0" anchor="b"/>
                </a:tc>
              </a:tr>
              <a:tr h="370840">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Jan. 2010</a:t>
                      </a:r>
                      <a:endParaRPr lang="en-US" sz="2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solidFill>
                            <a:srgbClr val="000000"/>
                          </a:solidFill>
                          <a:effectLst/>
                          <a:latin typeface="Calibri"/>
                          <a:ea typeface="Times New Roman"/>
                          <a:cs typeface="Times New Roman"/>
                        </a:rPr>
                        <a:t>19.7</a:t>
                      </a:r>
                      <a:endParaRPr lang="en-US" sz="2800">
                        <a:effectLst/>
                        <a:latin typeface="Calibri"/>
                        <a:ea typeface="Calibri"/>
                        <a:cs typeface="Times New Roman"/>
                      </a:endParaRPr>
                    </a:p>
                  </a:txBody>
                  <a:tcPr marL="68580" marR="68580" marT="0" marB="0" anchor="b"/>
                </a:tc>
              </a:tr>
              <a:tr h="370840">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Jan. 2011</a:t>
                      </a:r>
                      <a:endParaRPr lang="en-US" sz="2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solidFill>
                            <a:srgbClr val="000000"/>
                          </a:solidFill>
                          <a:effectLst/>
                          <a:latin typeface="Calibri"/>
                          <a:ea typeface="Times New Roman"/>
                          <a:cs typeface="Times New Roman"/>
                        </a:rPr>
                        <a:t>21.7</a:t>
                      </a:r>
                      <a:endParaRPr lang="en-US" sz="2800">
                        <a:effectLst/>
                        <a:latin typeface="Calibri"/>
                        <a:ea typeface="Calibri"/>
                        <a:cs typeface="Times New Roman"/>
                      </a:endParaRPr>
                    </a:p>
                  </a:txBody>
                  <a:tcPr marL="68580" marR="68580" marT="0" marB="0" anchor="b"/>
                </a:tc>
              </a:tr>
              <a:tr h="370840">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Jan. 2012</a:t>
                      </a:r>
                      <a:endParaRPr lang="en-US" sz="2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solidFill>
                            <a:srgbClr val="000000"/>
                          </a:solidFill>
                          <a:effectLst/>
                          <a:latin typeface="Calibri"/>
                          <a:ea typeface="Times New Roman"/>
                          <a:cs typeface="Times New Roman"/>
                        </a:rPr>
                        <a:t>23.9</a:t>
                      </a:r>
                      <a:endParaRPr lang="en-US" sz="2800">
                        <a:effectLst/>
                        <a:latin typeface="Calibri"/>
                        <a:ea typeface="Calibri"/>
                        <a:cs typeface="Times New Roman"/>
                      </a:endParaRPr>
                    </a:p>
                  </a:txBody>
                  <a:tcPr marL="68580" marR="68580" marT="0" marB="0" anchor="b"/>
                </a:tc>
              </a:tr>
              <a:tr h="370840">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Jan. 2013</a:t>
                      </a:r>
                      <a:endParaRPr lang="en-US" sz="2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solidFill>
                            <a:srgbClr val="000000"/>
                          </a:solidFill>
                          <a:effectLst/>
                          <a:latin typeface="Calibri"/>
                          <a:ea typeface="Times New Roman"/>
                          <a:cs typeface="Times New Roman"/>
                        </a:rPr>
                        <a:t>N/A</a:t>
                      </a:r>
                      <a:endParaRPr lang="en-US" sz="2800">
                        <a:effectLst/>
                        <a:latin typeface="Calibri"/>
                        <a:ea typeface="Calibri"/>
                        <a:cs typeface="Times New Roman"/>
                      </a:endParaRPr>
                    </a:p>
                  </a:txBody>
                  <a:tcPr marL="68580" marR="68580" marT="0" marB="0" anchor="b"/>
                </a:tc>
              </a:tr>
              <a:tr h="370840">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Jan. 2014</a:t>
                      </a:r>
                      <a:endParaRPr lang="en-US" sz="2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solidFill>
                            <a:srgbClr val="000000"/>
                          </a:solidFill>
                          <a:effectLst/>
                          <a:latin typeface="Calibri"/>
                          <a:ea typeface="Times New Roman"/>
                          <a:cs typeface="Times New Roman"/>
                        </a:rPr>
                        <a:t>8.1</a:t>
                      </a:r>
                      <a:endParaRPr lang="en-US" sz="2800">
                        <a:effectLst/>
                        <a:latin typeface="Calibri"/>
                        <a:ea typeface="Calibri"/>
                        <a:cs typeface="Times New Roman"/>
                      </a:endParaRPr>
                    </a:p>
                  </a:txBody>
                  <a:tcPr marL="68580" marR="68580" marT="0" marB="0" anchor="b"/>
                </a:tc>
              </a:tr>
              <a:tr h="370840">
                <a:tc rowSpan="3">
                  <a:txBody>
                    <a:bodyPr/>
                    <a:lstStyle/>
                    <a:p>
                      <a:pPr marL="0" marR="0" algn="l">
                        <a:lnSpc>
                          <a:spcPct val="115000"/>
                        </a:lnSpc>
                        <a:spcBef>
                          <a:spcPts val="0"/>
                        </a:spcBef>
                        <a:spcAft>
                          <a:spcPts val="0"/>
                        </a:spcAft>
                      </a:pPr>
                      <a:r>
                        <a:rPr lang="en-US" sz="1400" dirty="0">
                          <a:solidFill>
                            <a:srgbClr val="000000"/>
                          </a:solidFill>
                          <a:effectLst/>
                          <a:latin typeface="Calibri"/>
                          <a:ea typeface="Times New Roman"/>
                          <a:cs typeface="Times New Roman"/>
                        </a:rPr>
                        <a:t>Jan-July</a:t>
                      </a:r>
                      <a:endParaRPr lang="en-US" sz="2800" dirty="0">
                        <a:effectLst/>
                        <a:latin typeface="Calibri"/>
                        <a:ea typeface="Calibri"/>
                        <a:cs typeface="Times New Roman"/>
                      </a:endParaRPr>
                    </a:p>
                    <a:p>
                      <a:pPr marL="0" marR="0" algn="l">
                        <a:lnSpc>
                          <a:spcPct val="115000"/>
                        </a:lnSpc>
                        <a:spcBef>
                          <a:spcPts val="0"/>
                        </a:spcBef>
                        <a:spcAft>
                          <a:spcPts val="0"/>
                        </a:spcAft>
                      </a:pPr>
                      <a:r>
                        <a:rPr lang="en-US" sz="1400" dirty="0">
                          <a:solidFill>
                            <a:srgbClr val="000000"/>
                          </a:solidFill>
                          <a:effectLst/>
                          <a:latin typeface="Calibri"/>
                          <a:ea typeface="Times New Roman"/>
                          <a:cs typeface="Times New Roman"/>
                        </a:rPr>
                        <a:t> </a:t>
                      </a:r>
                      <a:endParaRPr lang="en-US" sz="2800" dirty="0">
                        <a:effectLst/>
                        <a:latin typeface="Calibri"/>
                        <a:ea typeface="Calibri"/>
                        <a:cs typeface="Times New Roman"/>
                      </a:endParaRPr>
                    </a:p>
                    <a:p>
                      <a:pPr marL="0" marR="0" algn="l">
                        <a:lnSpc>
                          <a:spcPct val="115000"/>
                        </a:lnSpc>
                        <a:spcBef>
                          <a:spcPts val="0"/>
                        </a:spcBef>
                        <a:spcAft>
                          <a:spcPts val="0"/>
                        </a:spcAft>
                      </a:pPr>
                      <a:r>
                        <a:rPr lang="en-US" sz="1400" dirty="0">
                          <a:solidFill>
                            <a:srgbClr val="000000"/>
                          </a:solidFill>
                          <a:effectLst/>
                          <a:latin typeface="Calibri"/>
                          <a:ea typeface="Times New Roman"/>
                          <a:cs typeface="Times New Roman"/>
                        </a:rPr>
                        <a:t>2015</a:t>
                      </a:r>
                      <a:endParaRPr lang="en-US" sz="28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b="1" dirty="0">
                          <a:solidFill>
                            <a:srgbClr val="000000"/>
                          </a:solidFill>
                          <a:effectLst/>
                          <a:latin typeface="Calibri"/>
                          <a:ea typeface="Times New Roman"/>
                          <a:cs typeface="Times New Roman"/>
                        </a:rPr>
                        <a:t>9.7</a:t>
                      </a:r>
                      <a:endParaRPr lang="en-US" sz="2800" b="1" dirty="0">
                        <a:effectLst/>
                        <a:latin typeface="Calibri"/>
                        <a:ea typeface="Calibri"/>
                        <a:cs typeface="Times New Roman"/>
                      </a:endParaRPr>
                    </a:p>
                  </a:txBody>
                  <a:tcPr marL="68580" marR="68580" marT="0" marB="0" anchor="b"/>
                </a:tc>
              </a:tr>
              <a:tr h="370840">
                <a:tc vMerge="1">
                  <a:txBody>
                    <a:bodyPr/>
                    <a:lstStyle/>
                    <a:p>
                      <a:endParaRPr lang="en-US"/>
                    </a:p>
                  </a:txBody>
                  <a:tcPr/>
                </a:tc>
                <a:tc>
                  <a:txBody>
                    <a:bodyPr/>
                    <a:lstStyle/>
                    <a:p>
                      <a:pPr marL="0" marR="0" algn="ctr">
                        <a:lnSpc>
                          <a:spcPct val="115000"/>
                        </a:lnSpc>
                        <a:spcBef>
                          <a:spcPts val="0"/>
                        </a:spcBef>
                        <a:spcAft>
                          <a:spcPts val="0"/>
                        </a:spcAft>
                      </a:pPr>
                      <a:r>
                        <a:rPr lang="en-US" sz="1400" b="1" dirty="0">
                          <a:solidFill>
                            <a:srgbClr val="000000"/>
                          </a:solidFill>
                          <a:effectLst/>
                          <a:latin typeface="Calibri"/>
                          <a:ea typeface="Times New Roman"/>
                          <a:cs typeface="Times New Roman"/>
                        </a:rPr>
                        <a:t>6.4</a:t>
                      </a:r>
                      <a:endParaRPr lang="en-US" sz="2800" b="1" dirty="0">
                        <a:effectLst/>
                        <a:latin typeface="Calibri"/>
                        <a:ea typeface="Calibri"/>
                        <a:cs typeface="Times New Roman"/>
                      </a:endParaRPr>
                    </a:p>
                  </a:txBody>
                  <a:tcPr marL="68580" marR="68580" marT="0" marB="0" anchor="b"/>
                </a:tc>
              </a:tr>
              <a:tr h="370840">
                <a:tc vMerge="1">
                  <a:txBody>
                    <a:bodyPr/>
                    <a:lstStyle/>
                    <a:p>
                      <a:endParaRPr lang="en-US"/>
                    </a:p>
                  </a:txBody>
                  <a:tcPr/>
                </a:tc>
                <a:tc>
                  <a:txBody>
                    <a:bodyPr/>
                    <a:lstStyle/>
                    <a:p>
                      <a:pPr marL="0" marR="0" algn="ctr">
                        <a:lnSpc>
                          <a:spcPct val="115000"/>
                        </a:lnSpc>
                        <a:spcBef>
                          <a:spcPts val="0"/>
                        </a:spcBef>
                        <a:spcAft>
                          <a:spcPts val="0"/>
                        </a:spcAft>
                      </a:pPr>
                      <a:r>
                        <a:rPr lang="en-US" sz="1400" b="1" dirty="0">
                          <a:solidFill>
                            <a:srgbClr val="000000"/>
                          </a:solidFill>
                          <a:effectLst/>
                          <a:latin typeface="Calibri"/>
                          <a:ea typeface="Times New Roman"/>
                          <a:cs typeface="Times New Roman"/>
                        </a:rPr>
                        <a:t>7.5</a:t>
                      </a:r>
                      <a:endParaRPr lang="en-US" sz="2800" b="1" dirty="0">
                        <a:effectLst/>
                        <a:latin typeface="Calibri"/>
                        <a:ea typeface="Calibri"/>
                        <a:cs typeface="Times New Roman"/>
                      </a:endParaRPr>
                    </a:p>
                  </a:txBody>
                  <a:tcPr marL="68580" marR="68580" marT="0" marB="0" anchor="b"/>
                </a:tc>
              </a:tr>
            </a:tbl>
          </a:graphicData>
        </a:graphic>
      </p:graphicFrame>
      <p:graphicFrame>
        <p:nvGraphicFramePr>
          <p:cNvPr id="6" name="Chart 5"/>
          <p:cNvGraphicFramePr/>
          <p:nvPr>
            <p:extLst>
              <p:ext uri="{D42A27DB-BD31-4B8C-83A1-F6EECF244321}">
                <p14:modId xmlns:p14="http://schemas.microsoft.com/office/powerpoint/2010/main" val="1324710545"/>
              </p:ext>
            </p:extLst>
          </p:nvPr>
        </p:nvGraphicFramePr>
        <p:xfrm>
          <a:off x="3124200" y="1905000"/>
          <a:ext cx="5638800" cy="3962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925438" y="5867400"/>
            <a:ext cx="6326860" cy="1107996"/>
          </a:xfrm>
          <a:prstGeom prst="rect">
            <a:avLst/>
          </a:prstGeom>
          <a:noFill/>
        </p:spPr>
        <p:txBody>
          <a:bodyPr wrap="none" rtlCol="0">
            <a:spAutoFit/>
          </a:bodyPr>
          <a:lstStyle/>
          <a:p>
            <a:r>
              <a:rPr lang="en-US" sz="1200" dirty="0"/>
              <a:t>Presently, unemployment rate in </a:t>
            </a:r>
            <a:r>
              <a:rPr lang="en-US" sz="1200" dirty="0" smtClean="0"/>
              <a:t>Nigeria has </a:t>
            </a:r>
            <a:r>
              <a:rPr lang="en-US" sz="1200" dirty="0"/>
              <a:t>increased to </a:t>
            </a:r>
            <a:r>
              <a:rPr lang="en-US" sz="1200" dirty="0" smtClean="0"/>
              <a:t>9.7 </a:t>
            </a:r>
            <a:r>
              <a:rPr lang="en-US" sz="1200" dirty="0"/>
              <a:t>percent in </a:t>
            </a:r>
            <a:r>
              <a:rPr lang="en-US" sz="1200" dirty="0" smtClean="0"/>
              <a:t>the</a:t>
            </a:r>
          </a:p>
          <a:p>
            <a:r>
              <a:rPr lang="en-US" sz="1200" dirty="0" smtClean="0"/>
              <a:t>first </a:t>
            </a:r>
            <a:r>
              <a:rPr lang="en-US" sz="1200" dirty="0"/>
              <a:t>quarter of 2015 from </a:t>
            </a:r>
            <a:r>
              <a:rPr lang="en-US" sz="1200" dirty="0" smtClean="0"/>
              <a:t>8.1 </a:t>
            </a:r>
            <a:r>
              <a:rPr lang="en-US" sz="1200" dirty="0"/>
              <a:t>percent in the fourth quarter of 2014. </a:t>
            </a:r>
            <a:endParaRPr lang="en-US" sz="1200" dirty="0" smtClean="0"/>
          </a:p>
          <a:p>
            <a:r>
              <a:rPr lang="en-US" sz="1200" dirty="0" smtClean="0"/>
              <a:t>Unemployment </a:t>
            </a:r>
            <a:r>
              <a:rPr lang="en-US" sz="1200" dirty="0"/>
              <a:t>Rate in Nigeria averaged 11.93 percent from 2006 until 2015</a:t>
            </a:r>
            <a:r>
              <a:rPr lang="en-US" sz="1200" dirty="0" smtClean="0"/>
              <a:t>,</a:t>
            </a:r>
          </a:p>
          <a:p>
            <a:r>
              <a:rPr lang="en-US" sz="1200" dirty="0" smtClean="0"/>
              <a:t>reaching </a:t>
            </a:r>
            <a:r>
              <a:rPr lang="en-US" sz="1200" dirty="0"/>
              <a:t>an all-time high of 23.90 percent in the fourth quarter of 2011</a:t>
            </a:r>
          </a:p>
          <a:p>
            <a:endParaRPr lang="en-US" dirty="0"/>
          </a:p>
        </p:txBody>
      </p:sp>
      <p:sp>
        <p:nvSpPr>
          <p:cNvPr id="8" name="Rectangle 7"/>
          <p:cNvSpPr/>
          <p:nvPr/>
        </p:nvSpPr>
        <p:spPr>
          <a:xfrm>
            <a:off x="533400" y="6530548"/>
            <a:ext cx="1653540" cy="218301"/>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700" dirty="0">
                <a:effectLst/>
                <a:ea typeface="Calibri"/>
                <a:cs typeface="Times New Roman"/>
              </a:rPr>
              <a:t>Source: NBS Report, 2015</a:t>
            </a:r>
            <a:r>
              <a:rPr lang="en-US" sz="700" dirty="0" smtClean="0">
                <a:effectLst/>
                <a:ea typeface="Calibri"/>
                <a:cs typeface="Times New Roman"/>
              </a:rPr>
              <a:t>.</a:t>
            </a:r>
            <a:r>
              <a:rPr lang="en-US" sz="1100" dirty="0">
                <a:effectLst/>
                <a:ea typeface="Calibri"/>
                <a:cs typeface="Times New Roman"/>
              </a:rPr>
              <a:t> </a:t>
            </a:r>
          </a:p>
        </p:txBody>
      </p:sp>
    </p:spTree>
    <p:extLst>
      <p:ext uri="{BB962C8B-B14F-4D97-AF65-F5344CB8AC3E}">
        <p14:creationId xmlns:p14="http://schemas.microsoft.com/office/powerpoint/2010/main" val="4236441856"/>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Nigeria Exchange Rates (Naira to Dollar)</a:t>
            </a:r>
            <a:endParaRPr lang="en-US" dirty="0"/>
          </a:p>
        </p:txBody>
      </p:sp>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1752600"/>
            <a:ext cx="6695239" cy="3191321"/>
          </a:xfrm>
          <a:prstGeom prst="rect">
            <a:avLst/>
          </a:prstGeom>
          <a:ln>
            <a:noFill/>
          </a:ln>
          <a:effectLst>
            <a:reflection blurRad="6350" stA="52000" endA="300" endPos="35000" dir="5400000" sy="-100000" algn="bl" rotWithShape="0"/>
            <a:softEdge rad="112500"/>
          </a:effectLst>
        </p:spPr>
      </p:pic>
      <p:sp>
        <p:nvSpPr>
          <p:cNvPr id="7" name="TextBox 6"/>
          <p:cNvSpPr txBox="1"/>
          <p:nvPr/>
        </p:nvSpPr>
        <p:spPr>
          <a:xfrm>
            <a:off x="152400" y="5105400"/>
            <a:ext cx="8913979" cy="1200329"/>
          </a:xfrm>
          <a:prstGeom prst="rect">
            <a:avLst/>
          </a:prstGeom>
          <a:noFill/>
        </p:spPr>
        <p:txBody>
          <a:bodyPr wrap="none" rtlCol="0">
            <a:spAutoFit/>
          </a:bodyPr>
          <a:lstStyle/>
          <a:p>
            <a:r>
              <a:rPr lang="en-US" dirty="0"/>
              <a:t>Presently, the US dollar was traded at 199.25 NGN on Friday July 31, </a:t>
            </a:r>
            <a:r>
              <a:rPr lang="en-US" dirty="0" smtClean="0"/>
              <a:t>2015</a:t>
            </a:r>
          </a:p>
          <a:p>
            <a:r>
              <a:rPr lang="en-US" dirty="0" smtClean="0"/>
              <a:t> </a:t>
            </a:r>
            <a:r>
              <a:rPr lang="en-US" dirty="0"/>
              <a:t>-</a:t>
            </a:r>
            <a:r>
              <a:rPr lang="en-US" dirty="0" smtClean="0"/>
              <a:t>interbank </a:t>
            </a:r>
            <a:r>
              <a:rPr lang="en-US" dirty="0"/>
              <a:t>foreign exchange market </a:t>
            </a:r>
            <a:r>
              <a:rPr lang="en-US" dirty="0" smtClean="0"/>
              <a:t>quotes</a:t>
            </a:r>
          </a:p>
          <a:p>
            <a:r>
              <a:rPr lang="en-US" dirty="0" smtClean="0"/>
              <a:t>The </a:t>
            </a:r>
            <a:r>
              <a:rPr lang="en-US" dirty="0"/>
              <a:t>Nigerian Naira reached an all-time high of N204 in February of </a:t>
            </a:r>
            <a:r>
              <a:rPr lang="en-US" dirty="0" smtClean="0"/>
              <a:t>2015</a:t>
            </a:r>
          </a:p>
          <a:p>
            <a:r>
              <a:rPr lang="en-US" dirty="0" smtClean="0"/>
              <a:t> </a:t>
            </a:r>
            <a:r>
              <a:rPr lang="en-US" dirty="0"/>
              <a:t>and a record low of 0.53 in September of 1980. </a:t>
            </a:r>
          </a:p>
        </p:txBody>
      </p:sp>
    </p:spTree>
    <p:extLst>
      <p:ext uri="{BB962C8B-B14F-4D97-AF65-F5344CB8AC3E}">
        <p14:creationId xmlns:p14="http://schemas.microsoft.com/office/powerpoint/2010/main" val="138297672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1"/>
            <a:ext cx="7125113" cy="685800"/>
          </a:xfrm>
        </p:spPr>
        <p:txBody>
          <a:bodyPr/>
          <a:lstStyle/>
          <a:p>
            <a:r>
              <a:rPr lang="en-US" sz="2400" i="1" dirty="0"/>
              <a:t>Figure 3: Bar Chart of Trends of Nigeria Population Growth (2006-2015)</a:t>
            </a:r>
            <a:r>
              <a:rPr lang="en-US" dirty="0"/>
              <a:t/>
            </a:r>
            <a:br>
              <a:rPr lang="en-US" dirty="0"/>
            </a:br>
            <a:endParaRPr lang="en-US" dirty="0"/>
          </a:p>
        </p:txBody>
      </p:sp>
      <p:sp>
        <p:nvSpPr>
          <p:cNvPr id="3" name="Content Placeholder 2"/>
          <p:cNvSpPr>
            <a:spLocks noGrp="1"/>
          </p:cNvSpPr>
          <p:nvPr>
            <p:ph idx="1"/>
          </p:nvPr>
        </p:nvSpPr>
        <p:spPr>
          <a:xfrm>
            <a:off x="1129862" y="2667000"/>
            <a:ext cx="7924800" cy="3822837"/>
          </a:xfrm>
        </p:spPr>
        <p:txBody>
          <a:bodyPr/>
          <a:lstStyle/>
          <a:p>
            <a:pPr marL="0" indent="0">
              <a:buNone/>
            </a:pPr>
            <a:r>
              <a:rPr lang="en-US" dirty="0"/>
              <a:t>Source: NBS report, </a:t>
            </a:r>
            <a:r>
              <a:rPr lang="en-US" dirty="0" smtClean="0"/>
              <a:t>2015</a:t>
            </a:r>
          </a:p>
          <a:p>
            <a:r>
              <a:rPr lang="en-US" dirty="0" smtClean="0"/>
              <a:t>The </a:t>
            </a:r>
            <a:r>
              <a:rPr lang="en-US" dirty="0"/>
              <a:t>total population in Nigeria was last recorded at 178.5 million people in 2014 from 45.2 million in 1960, changing 295 percent during the last 50 years. Population in Nigeria has been estimated to have reached 178.52 Million in 2014 and recorded as low as 45.15 Million in </a:t>
            </a:r>
            <a:r>
              <a:rPr lang="en-US" dirty="0" smtClean="0"/>
              <a:t>1960.</a:t>
            </a:r>
          </a:p>
          <a:p>
            <a:r>
              <a:rPr lang="en-US" dirty="0" smtClean="0"/>
              <a:t>One </a:t>
            </a:r>
            <a:r>
              <a:rPr lang="en-US" dirty="0"/>
              <a:t>of the fundamental needs of statistics is to plan efforts toward provision of education, infrastructural facilities and health for </a:t>
            </a:r>
            <a:r>
              <a:rPr lang="en-US" dirty="0" smtClean="0"/>
              <a:t>all.</a:t>
            </a: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219200" y="762000"/>
            <a:ext cx="5906814" cy="2438400"/>
          </a:xfrm>
          <a:prstGeom prst="rect">
            <a:avLst/>
          </a:prstGeom>
          <a:ln>
            <a:noFill/>
          </a:ln>
          <a:effectLst>
            <a:softEdge rad="112500"/>
          </a:effectLst>
        </p:spPr>
      </p:pic>
    </p:spTree>
    <p:extLst>
      <p:ext uri="{BB962C8B-B14F-4D97-AF65-F5344CB8AC3E}">
        <p14:creationId xmlns:p14="http://schemas.microsoft.com/office/powerpoint/2010/main" val="943672784"/>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Demographic indicators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1247879"/>
              </p:ext>
            </p:extLst>
          </p:nvPr>
        </p:nvGraphicFramePr>
        <p:xfrm>
          <a:off x="990600" y="1447800"/>
          <a:ext cx="7315200" cy="4633991"/>
        </p:xfrm>
        <a:graphic>
          <a:graphicData uri="http://schemas.openxmlformats.org/drawingml/2006/table">
            <a:tbl>
              <a:tblPr firstRow="1" bandRow="1">
                <a:tableStyleId>{5C22544A-7EE6-4342-B048-85BDC9FD1C3A}</a:tableStyleId>
              </a:tblPr>
              <a:tblGrid>
                <a:gridCol w="3657600"/>
                <a:gridCol w="3657600"/>
              </a:tblGrid>
              <a:tr h="37450">
                <a:tc>
                  <a:txBody>
                    <a:bodyPr/>
                    <a:lstStyle/>
                    <a:p>
                      <a:pPr marL="0" marR="0">
                        <a:lnSpc>
                          <a:spcPct val="115000"/>
                        </a:lnSpc>
                        <a:spcBef>
                          <a:spcPts val="0"/>
                        </a:spcBef>
                        <a:spcAft>
                          <a:spcPts val="0"/>
                        </a:spcAft>
                      </a:pPr>
                      <a:r>
                        <a:rPr lang="en-US" sz="1600" b="1" dirty="0">
                          <a:solidFill>
                            <a:srgbClr val="0070C0"/>
                          </a:solidFill>
                          <a:effectLst/>
                          <a:latin typeface="Times New Roman"/>
                          <a:ea typeface="Calibri"/>
                          <a:cs typeface="Times New Roman"/>
                        </a:rPr>
                        <a:t>Dependency ratios total dependency ratio:</a:t>
                      </a:r>
                      <a:endParaRPr lang="en-US" sz="1400" b="1" dirty="0">
                        <a:solidFill>
                          <a:srgbClr val="0070C0"/>
                        </a:solidFill>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solidFill>
                            <a:srgbClr val="0070C0"/>
                          </a:solidFill>
                          <a:effectLst/>
                          <a:latin typeface="Times New Roman"/>
                          <a:ea typeface="Calibri"/>
                          <a:cs typeface="Times New Roman"/>
                        </a:rPr>
                        <a:t>89.2 %</a:t>
                      </a:r>
                      <a:endParaRPr lang="en-US" sz="1400" b="1" dirty="0">
                        <a:solidFill>
                          <a:srgbClr val="0070C0"/>
                        </a:solidFill>
                        <a:effectLst/>
                        <a:latin typeface="Calibri"/>
                        <a:ea typeface="Calibri"/>
                        <a:cs typeface="Times New Roman"/>
                      </a:endParaRPr>
                    </a:p>
                  </a:txBody>
                  <a:tcPr marL="68580" marR="68580" marT="0" marB="0"/>
                </a:tc>
              </a:tr>
              <a:tr h="737874">
                <a:tc>
                  <a:txBody>
                    <a:bodyPr/>
                    <a:lstStyle/>
                    <a:p>
                      <a:pPr marL="0" marR="0">
                        <a:lnSpc>
                          <a:spcPct val="115000"/>
                        </a:lnSpc>
                        <a:spcBef>
                          <a:spcPts val="0"/>
                        </a:spcBef>
                        <a:spcAft>
                          <a:spcPts val="0"/>
                        </a:spcAft>
                      </a:pPr>
                      <a:r>
                        <a:rPr lang="en-US" sz="1600" b="1" dirty="0">
                          <a:effectLst/>
                          <a:latin typeface="Times New Roman"/>
                          <a:ea typeface="Calibri"/>
                          <a:cs typeface="Times New Roman"/>
                        </a:rPr>
                        <a:t>Youth dependency ratio: </a:t>
                      </a:r>
                      <a:endParaRPr lang="en-US" sz="1400" b="1" dirty="0">
                        <a:effectLst/>
                        <a:latin typeface="Calibri"/>
                        <a:ea typeface="Calibri"/>
                        <a:cs typeface="Times New Roman"/>
                      </a:endParaRPr>
                    </a:p>
                    <a:p>
                      <a:pPr marL="0" marR="0">
                        <a:lnSpc>
                          <a:spcPct val="115000"/>
                        </a:lnSpc>
                        <a:spcBef>
                          <a:spcPts val="0"/>
                        </a:spcBef>
                        <a:spcAft>
                          <a:spcPts val="0"/>
                        </a:spcAft>
                      </a:pPr>
                      <a:r>
                        <a:rPr lang="en-US" sz="1600" b="1" dirty="0">
                          <a:effectLst/>
                          <a:latin typeface="Times New Roman"/>
                          <a:ea typeface="Calibri"/>
                          <a:cs typeface="Times New Roman"/>
                        </a:rPr>
                        <a:t>Elderly dependency ratio:</a:t>
                      </a:r>
                      <a:endParaRPr lang="en-US" sz="1400" b="1"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effectLst/>
                          <a:latin typeface="Times New Roman"/>
                          <a:ea typeface="Calibri"/>
                          <a:cs typeface="Times New Roman"/>
                        </a:rPr>
                        <a:t>84 % </a:t>
                      </a:r>
                      <a:endParaRPr lang="en-US" sz="1400" b="1" dirty="0">
                        <a:effectLst/>
                        <a:latin typeface="Calibri"/>
                        <a:ea typeface="Calibri"/>
                        <a:cs typeface="Times New Roman"/>
                      </a:endParaRPr>
                    </a:p>
                    <a:p>
                      <a:pPr marL="0" marR="0">
                        <a:lnSpc>
                          <a:spcPct val="115000"/>
                        </a:lnSpc>
                        <a:spcBef>
                          <a:spcPts val="0"/>
                        </a:spcBef>
                        <a:spcAft>
                          <a:spcPts val="0"/>
                        </a:spcAft>
                      </a:pPr>
                      <a:r>
                        <a:rPr lang="en-US" sz="1600" b="1" dirty="0">
                          <a:effectLst/>
                          <a:latin typeface="Times New Roman"/>
                          <a:ea typeface="Calibri"/>
                          <a:cs typeface="Times New Roman"/>
                        </a:rPr>
                        <a:t>5.2 %</a:t>
                      </a:r>
                      <a:endParaRPr lang="en-US" sz="1400" b="1" dirty="0">
                        <a:effectLst/>
                        <a:latin typeface="Calibri"/>
                        <a:ea typeface="Calibri"/>
                        <a:cs typeface="Times New Roman"/>
                      </a:endParaRPr>
                    </a:p>
                  </a:txBody>
                  <a:tcPr marL="68580" marR="68580" marT="0" marB="0"/>
                </a:tc>
              </a:tr>
              <a:tr h="368937">
                <a:tc>
                  <a:txBody>
                    <a:bodyPr/>
                    <a:lstStyle/>
                    <a:p>
                      <a:pPr marL="0" marR="0">
                        <a:lnSpc>
                          <a:spcPct val="115000"/>
                        </a:lnSpc>
                        <a:spcBef>
                          <a:spcPts val="0"/>
                        </a:spcBef>
                        <a:spcAft>
                          <a:spcPts val="0"/>
                        </a:spcAft>
                      </a:pPr>
                      <a:r>
                        <a:rPr lang="en-US" sz="1600" b="1" dirty="0">
                          <a:effectLst/>
                          <a:latin typeface="Times New Roman"/>
                          <a:ea typeface="Calibri"/>
                          <a:cs typeface="Times New Roman"/>
                        </a:rPr>
                        <a:t>Potential support ratio: </a:t>
                      </a:r>
                      <a:endParaRPr lang="en-US" sz="1400" b="1"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effectLst/>
                          <a:latin typeface="Times New Roman"/>
                          <a:ea typeface="Calibri"/>
                          <a:cs typeface="Times New Roman"/>
                        </a:rPr>
                        <a:t>19.3 (2014 est.)</a:t>
                      </a:r>
                      <a:endParaRPr lang="en-US" sz="1400" b="1" dirty="0">
                        <a:effectLst/>
                        <a:latin typeface="Calibri"/>
                        <a:ea typeface="Calibri"/>
                        <a:cs typeface="Times New Roman"/>
                      </a:endParaRPr>
                    </a:p>
                  </a:txBody>
                  <a:tcPr marL="68580" marR="68580" marT="0" marB="0"/>
                </a:tc>
              </a:tr>
              <a:tr h="368937">
                <a:tc>
                  <a:txBody>
                    <a:bodyPr/>
                    <a:lstStyle/>
                    <a:p>
                      <a:pPr marL="0" marR="0">
                        <a:lnSpc>
                          <a:spcPct val="115000"/>
                        </a:lnSpc>
                        <a:spcBef>
                          <a:spcPts val="0"/>
                        </a:spcBef>
                        <a:spcAft>
                          <a:spcPts val="0"/>
                        </a:spcAft>
                      </a:pPr>
                      <a:r>
                        <a:rPr lang="en-US" sz="1600" b="1">
                          <a:effectLst/>
                          <a:latin typeface="Times New Roman"/>
                          <a:ea typeface="Calibri"/>
                          <a:cs typeface="Times New Roman"/>
                        </a:rPr>
                        <a:t>Population growth rate</a:t>
                      </a:r>
                      <a:endParaRPr lang="en-US" sz="1400" b="1">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effectLst/>
                          <a:latin typeface="Times New Roman"/>
                          <a:ea typeface="Calibri"/>
                          <a:cs typeface="Times New Roman"/>
                        </a:rPr>
                        <a:t> 2.47% (2014 est.) </a:t>
                      </a:r>
                      <a:endParaRPr lang="en-US" sz="1400" b="1" dirty="0">
                        <a:effectLst/>
                        <a:latin typeface="Calibri"/>
                        <a:ea typeface="Calibri"/>
                        <a:cs typeface="Times New Roman"/>
                      </a:endParaRPr>
                    </a:p>
                  </a:txBody>
                  <a:tcPr marL="68580" marR="68580" marT="0" marB="0"/>
                </a:tc>
              </a:tr>
              <a:tr h="553405">
                <a:tc>
                  <a:txBody>
                    <a:bodyPr/>
                    <a:lstStyle/>
                    <a:p>
                      <a:pPr marL="0" marR="0">
                        <a:lnSpc>
                          <a:spcPct val="115000"/>
                        </a:lnSpc>
                        <a:spcBef>
                          <a:spcPts val="0"/>
                        </a:spcBef>
                        <a:spcAft>
                          <a:spcPts val="0"/>
                        </a:spcAft>
                      </a:pPr>
                      <a:r>
                        <a:rPr lang="en-US" sz="1600" b="1">
                          <a:effectLst/>
                          <a:latin typeface="Times New Roman"/>
                          <a:ea typeface="Calibri"/>
                          <a:cs typeface="Times New Roman"/>
                        </a:rPr>
                        <a:t>Birth rate  </a:t>
                      </a:r>
                      <a:endParaRPr lang="en-US" sz="1400" b="1">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effectLst/>
                          <a:latin typeface="Times New Roman"/>
                          <a:ea typeface="Calibri"/>
                          <a:cs typeface="Times New Roman"/>
                        </a:rPr>
                        <a:t> 38.03 births/1,000 population (2014 est.) </a:t>
                      </a:r>
                      <a:endParaRPr lang="en-US" sz="1400" b="1" dirty="0">
                        <a:effectLst/>
                        <a:latin typeface="Calibri"/>
                        <a:ea typeface="Calibri"/>
                        <a:cs typeface="Times New Roman"/>
                      </a:endParaRPr>
                    </a:p>
                  </a:txBody>
                  <a:tcPr marL="68580" marR="68580" marT="0" marB="0"/>
                </a:tc>
              </a:tr>
              <a:tr h="553405">
                <a:tc>
                  <a:txBody>
                    <a:bodyPr/>
                    <a:lstStyle/>
                    <a:p>
                      <a:pPr marL="0" marR="0">
                        <a:lnSpc>
                          <a:spcPct val="115000"/>
                        </a:lnSpc>
                        <a:spcBef>
                          <a:spcPts val="0"/>
                        </a:spcBef>
                        <a:spcAft>
                          <a:spcPts val="0"/>
                        </a:spcAft>
                      </a:pPr>
                      <a:r>
                        <a:rPr lang="en-US" sz="1600" b="1">
                          <a:effectLst/>
                          <a:latin typeface="Times New Roman"/>
                          <a:ea typeface="Calibri"/>
                          <a:cs typeface="Times New Roman"/>
                        </a:rPr>
                        <a:t>Death rate </a:t>
                      </a:r>
                      <a:endParaRPr lang="en-US" sz="1400" b="1">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effectLst/>
                          <a:latin typeface="Times New Roman"/>
                          <a:ea typeface="Calibri"/>
                          <a:cs typeface="Times New Roman"/>
                        </a:rPr>
                        <a:t>13.16 deaths/1,000 population (2014 est.) </a:t>
                      </a:r>
                      <a:endParaRPr lang="en-US" sz="1400" b="1" dirty="0">
                        <a:effectLst/>
                        <a:latin typeface="Calibri"/>
                        <a:ea typeface="Calibri"/>
                        <a:cs typeface="Times New Roman"/>
                      </a:endParaRPr>
                    </a:p>
                  </a:txBody>
                  <a:tcPr marL="68580" marR="68580" marT="0" marB="0"/>
                </a:tc>
              </a:tr>
              <a:tr h="368937">
                <a:tc>
                  <a:txBody>
                    <a:bodyPr/>
                    <a:lstStyle/>
                    <a:p>
                      <a:pPr marL="0" marR="0">
                        <a:lnSpc>
                          <a:spcPct val="115000"/>
                        </a:lnSpc>
                        <a:spcBef>
                          <a:spcPts val="0"/>
                        </a:spcBef>
                        <a:spcAft>
                          <a:spcPts val="0"/>
                        </a:spcAft>
                      </a:pPr>
                      <a:r>
                        <a:rPr lang="en-US" sz="1600" b="1">
                          <a:effectLst/>
                          <a:latin typeface="Times New Roman"/>
                          <a:ea typeface="Calibri"/>
                          <a:cs typeface="Times New Roman"/>
                        </a:rPr>
                        <a:t>Total Fertility Rates</a:t>
                      </a:r>
                      <a:endParaRPr lang="en-US" sz="1400" b="1">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effectLst/>
                          <a:latin typeface="Times New Roman"/>
                          <a:ea typeface="Calibri"/>
                          <a:cs typeface="Times New Roman"/>
                        </a:rPr>
                        <a:t>5.25 children/ woman (2014 est.)</a:t>
                      </a:r>
                      <a:endParaRPr lang="en-US" sz="1400" b="1" dirty="0">
                        <a:effectLst/>
                        <a:latin typeface="Calibri"/>
                        <a:ea typeface="Calibri"/>
                        <a:cs typeface="Times New Roman"/>
                      </a:endParaRPr>
                    </a:p>
                  </a:txBody>
                  <a:tcPr marL="68580" marR="68580" marT="0" marB="0"/>
                </a:tc>
              </a:tr>
              <a:tr h="986708">
                <a:tc>
                  <a:txBody>
                    <a:bodyPr/>
                    <a:lstStyle/>
                    <a:p>
                      <a:pPr marL="0" marR="0">
                        <a:lnSpc>
                          <a:spcPct val="115000"/>
                        </a:lnSpc>
                        <a:spcBef>
                          <a:spcPts val="0"/>
                        </a:spcBef>
                        <a:spcAft>
                          <a:spcPts val="0"/>
                        </a:spcAft>
                      </a:pPr>
                      <a:r>
                        <a:rPr lang="en-US" sz="1600" b="1">
                          <a:effectLst/>
                          <a:latin typeface="Times New Roman"/>
                          <a:ea typeface="Calibri"/>
                          <a:cs typeface="Times New Roman"/>
                        </a:rPr>
                        <a:t>Life Expectancy at birth</a:t>
                      </a:r>
                      <a:endParaRPr lang="en-US" sz="1400" b="1">
                        <a:effectLst/>
                        <a:latin typeface="Calibri"/>
                        <a:ea typeface="Calibri"/>
                        <a:cs typeface="Times New Roman"/>
                      </a:endParaRPr>
                    </a:p>
                    <a:p>
                      <a:pPr marL="0" marR="0">
                        <a:lnSpc>
                          <a:spcPct val="115000"/>
                        </a:lnSpc>
                        <a:spcBef>
                          <a:spcPts val="0"/>
                        </a:spcBef>
                        <a:spcAft>
                          <a:spcPts val="0"/>
                        </a:spcAft>
                      </a:pPr>
                      <a:r>
                        <a:rPr lang="en-US" sz="1600" b="1">
                          <a:effectLst/>
                          <a:latin typeface="Times New Roman"/>
                          <a:ea typeface="Calibri"/>
                          <a:cs typeface="Times New Roman"/>
                        </a:rPr>
                        <a:t>Total Population:</a:t>
                      </a:r>
                      <a:endParaRPr lang="en-US" sz="1400" b="1">
                        <a:effectLst/>
                        <a:latin typeface="Calibri"/>
                        <a:ea typeface="Calibri"/>
                        <a:cs typeface="Times New Roman"/>
                      </a:endParaRPr>
                    </a:p>
                    <a:p>
                      <a:pPr marL="0" marR="0">
                        <a:lnSpc>
                          <a:spcPct val="115000"/>
                        </a:lnSpc>
                        <a:spcBef>
                          <a:spcPts val="0"/>
                        </a:spcBef>
                        <a:spcAft>
                          <a:spcPts val="0"/>
                        </a:spcAft>
                      </a:pPr>
                      <a:r>
                        <a:rPr lang="en-US" sz="1600" b="1">
                          <a:effectLst/>
                          <a:latin typeface="Times New Roman"/>
                          <a:ea typeface="Calibri"/>
                          <a:cs typeface="Times New Roman"/>
                        </a:rPr>
                        <a:t>Male: </a:t>
                      </a:r>
                      <a:endParaRPr lang="en-US" sz="1400" b="1">
                        <a:effectLst/>
                        <a:latin typeface="Calibri"/>
                        <a:ea typeface="Calibri"/>
                        <a:cs typeface="Times New Roman"/>
                      </a:endParaRPr>
                    </a:p>
                    <a:p>
                      <a:pPr marL="0" marR="0">
                        <a:lnSpc>
                          <a:spcPct val="115000"/>
                        </a:lnSpc>
                        <a:spcBef>
                          <a:spcPts val="0"/>
                        </a:spcBef>
                        <a:spcAft>
                          <a:spcPts val="0"/>
                        </a:spcAft>
                      </a:pPr>
                      <a:r>
                        <a:rPr lang="en-US" sz="1600" b="1">
                          <a:effectLst/>
                          <a:latin typeface="Times New Roman"/>
                          <a:ea typeface="Calibri"/>
                          <a:cs typeface="Times New Roman"/>
                        </a:rPr>
                        <a:t>Female:</a:t>
                      </a:r>
                      <a:endParaRPr lang="en-US" sz="1400" b="1">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effectLst/>
                          <a:latin typeface="Times New Roman"/>
                          <a:ea typeface="Calibri"/>
                          <a:cs typeface="Times New Roman"/>
                        </a:rPr>
                        <a:t> </a:t>
                      </a:r>
                      <a:endParaRPr lang="en-US" sz="1400" b="1" dirty="0">
                        <a:effectLst/>
                        <a:latin typeface="Calibri"/>
                        <a:ea typeface="Calibri"/>
                        <a:cs typeface="Times New Roman"/>
                      </a:endParaRPr>
                    </a:p>
                    <a:p>
                      <a:pPr marL="0" marR="0">
                        <a:lnSpc>
                          <a:spcPct val="115000"/>
                        </a:lnSpc>
                        <a:spcBef>
                          <a:spcPts val="0"/>
                        </a:spcBef>
                        <a:spcAft>
                          <a:spcPts val="0"/>
                        </a:spcAft>
                      </a:pPr>
                      <a:r>
                        <a:rPr lang="en-US" sz="1600" b="1" dirty="0">
                          <a:effectLst/>
                          <a:latin typeface="Times New Roman"/>
                          <a:ea typeface="Calibri"/>
                          <a:cs typeface="Times New Roman"/>
                        </a:rPr>
                        <a:t>52.62 years</a:t>
                      </a:r>
                      <a:endParaRPr lang="en-US" sz="1400" b="1" dirty="0">
                        <a:effectLst/>
                        <a:latin typeface="Calibri"/>
                        <a:ea typeface="Calibri"/>
                        <a:cs typeface="Times New Roman"/>
                      </a:endParaRPr>
                    </a:p>
                    <a:p>
                      <a:pPr marL="0" marR="0">
                        <a:lnSpc>
                          <a:spcPct val="115000"/>
                        </a:lnSpc>
                        <a:spcBef>
                          <a:spcPts val="0"/>
                        </a:spcBef>
                        <a:spcAft>
                          <a:spcPts val="0"/>
                        </a:spcAft>
                      </a:pPr>
                      <a:r>
                        <a:rPr lang="en-US" sz="1600" b="1" dirty="0">
                          <a:effectLst/>
                          <a:latin typeface="Times New Roman"/>
                          <a:ea typeface="Calibri"/>
                          <a:cs typeface="Times New Roman"/>
                        </a:rPr>
                        <a:t>51.63 years</a:t>
                      </a:r>
                      <a:endParaRPr lang="en-US" sz="1400" b="1" dirty="0">
                        <a:effectLst/>
                        <a:latin typeface="Calibri"/>
                        <a:ea typeface="Calibri"/>
                        <a:cs typeface="Times New Roman"/>
                      </a:endParaRPr>
                    </a:p>
                    <a:p>
                      <a:pPr marL="0" marR="0">
                        <a:lnSpc>
                          <a:spcPct val="115000"/>
                        </a:lnSpc>
                        <a:spcBef>
                          <a:spcPts val="0"/>
                        </a:spcBef>
                        <a:spcAft>
                          <a:spcPts val="0"/>
                        </a:spcAft>
                      </a:pPr>
                      <a:r>
                        <a:rPr lang="en-US" sz="1600" b="1" dirty="0">
                          <a:effectLst/>
                          <a:latin typeface="Times New Roman"/>
                          <a:ea typeface="Calibri"/>
                          <a:cs typeface="Times New Roman"/>
                        </a:rPr>
                        <a:t>53.66 years (2014 est.)</a:t>
                      </a:r>
                      <a:endParaRPr lang="en-US" sz="1400" b="1" dirty="0">
                        <a:effectLst/>
                        <a:latin typeface="Calibri"/>
                        <a:ea typeface="Calibri"/>
                        <a:cs typeface="Times New Roman"/>
                      </a:endParaRPr>
                    </a:p>
                  </a:txBody>
                  <a:tcPr marL="68580" marR="68580" marT="0" marB="0"/>
                </a:tc>
              </a:tr>
            </a:tbl>
          </a:graphicData>
        </a:graphic>
      </p:graphicFrame>
      <p:sp>
        <p:nvSpPr>
          <p:cNvPr id="3" name="Rectangle 2"/>
          <p:cNvSpPr/>
          <p:nvPr/>
        </p:nvSpPr>
        <p:spPr>
          <a:xfrm>
            <a:off x="990600" y="6172200"/>
            <a:ext cx="3252750" cy="369332"/>
          </a:xfrm>
          <a:prstGeom prst="rect">
            <a:avLst/>
          </a:prstGeom>
        </p:spPr>
        <p:txBody>
          <a:bodyPr wrap="none">
            <a:spAutoFit/>
          </a:bodyPr>
          <a:lstStyle/>
          <a:p>
            <a:r>
              <a:rPr lang="en-US" dirty="0"/>
              <a:t>CIA World fact book 2014 </a:t>
            </a:r>
          </a:p>
        </p:txBody>
      </p:sp>
    </p:spTree>
    <p:extLst>
      <p:ext uri="{BB962C8B-B14F-4D97-AF65-F5344CB8AC3E}">
        <p14:creationId xmlns:p14="http://schemas.microsoft.com/office/powerpoint/2010/main" val="1574756401"/>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Findings</a:t>
            </a:r>
            <a:endParaRPr lang="en-US" dirty="0"/>
          </a:p>
        </p:txBody>
      </p:sp>
      <p:sp>
        <p:nvSpPr>
          <p:cNvPr id="3" name="Content Placeholder 2"/>
          <p:cNvSpPr>
            <a:spLocks noGrp="1"/>
          </p:cNvSpPr>
          <p:nvPr>
            <p:ph idx="1"/>
          </p:nvPr>
        </p:nvSpPr>
        <p:spPr>
          <a:xfrm>
            <a:off x="762000" y="1524001"/>
            <a:ext cx="7696200" cy="5105400"/>
          </a:xfrm>
        </p:spPr>
        <p:txBody>
          <a:bodyPr>
            <a:normAutofit/>
          </a:bodyPr>
          <a:lstStyle/>
          <a:p>
            <a:pPr marL="0" indent="0">
              <a:buNone/>
            </a:pPr>
            <a:r>
              <a:rPr lang="en-US" sz="2000" dirty="0"/>
              <a:t>The major finding of the paper is that Nigeria has little to show for 16 years of </a:t>
            </a:r>
            <a:r>
              <a:rPr lang="en-US" sz="2000" dirty="0" smtClean="0"/>
              <a:t>democracy so far,</a:t>
            </a:r>
          </a:p>
          <a:p>
            <a:r>
              <a:rPr lang="en-US" sz="2000" dirty="0" smtClean="0"/>
              <a:t>Corruption has demoralize the economy</a:t>
            </a:r>
          </a:p>
          <a:p>
            <a:r>
              <a:rPr lang="en-US" sz="2000" dirty="0" smtClean="0"/>
              <a:t>Naira has been devalued to N204 per US dollar</a:t>
            </a:r>
          </a:p>
          <a:p>
            <a:r>
              <a:rPr lang="en-US" sz="2000" dirty="0" smtClean="0"/>
              <a:t>Unemployment is growing on the high rate.</a:t>
            </a:r>
          </a:p>
          <a:p>
            <a:r>
              <a:rPr lang="en-US" sz="2000" dirty="0" smtClean="0"/>
              <a:t>Nigeria population has increased by 295% in the past 50 years and poverty level is still high, 89.2% are </a:t>
            </a:r>
          </a:p>
          <a:p>
            <a:r>
              <a:rPr lang="en-US" sz="2000" dirty="0" smtClean="0"/>
              <a:t>To </a:t>
            </a:r>
            <a:r>
              <a:rPr lang="en-US" sz="2000" dirty="0"/>
              <a:t>explain further, one school of thought says you cannot develop unless you control your population, while the other asserts that you cannot control your population unless you develop</a:t>
            </a:r>
            <a:r>
              <a:rPr lang="en-US" sz="2000" dirty="0" smtClean="0"/>
              <a:t>.- Malthus Theory of population and Demographic Transition Theory</a:t>
            </a:r>
            <a:endParaRPr lang="en-US" sz="2000" dirty="0"/>
          </a:p>
        </p:txBody>
      </p:sp>
    </p:spTree>
    <p:extLst>
      <p:ext uri="{BB962C8B-B14F-4D97-AF65-F5344CB8AC3E}">
        <p14:creationId xmlns:p14="http://schemas.microsoft.com/office/powerpoint/2010/main" val="38119462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Thus far this study has shown how </a:t>
            </a:r>
            <a:r>
              <a:rPr lang="en-US" dirty="0"/>
              <a:t>the Nigerian 7</a:t>
            </a:r>
            <a:r>
              <a:rPr lang="en-US" baseline="30000" dirty="0"/>
              <a:t>th</a:t>
            </a:r>
            <a:r>
              <a:rPr lang="en-US" dirty="0"/>
              <a:t> republic led by President Muhammadu </a:t>
            </a:r>
            <a:r>
              <a:rPr lang="en-US" dirty="0" err="1"/>
              <a:t>Buhari</a:t>
            </a:r>
            <a:r>
              <a:rPr lang="en-US" dirty="0"/>
              <a:t> (</a:t>
            </a:r>
            <a:r>
              <a:rPr lang="en-US" dirty="0" err="1"/>
              <a:t>Rtd</a:t>
            </a:r>
            <a:r>
              <a:rPr lang="en-US" dirty="0"/>
              <a:t>) can use statistics as a tool to evaluate performance of the previous and his administration.</a:t>
            </a:r>
          </a:p>
          <a:p>
            <a:r>
              <a:rPr lang="en-US" dirty="0"/>
              <a:t>Whereas on the economic front, the macro economy has grown more rapidly compared to the decade before the period under review, the other economic indicators especially, of unemployment, poverty and employment have been less impressive while the demographic indicators have an alarming result. Thus statistics helps to know how far economic development is keeping pace with the rate of growth in population, which </a:t>
            </a:r>
            <a:r>
              <a:rPr lang="en-US" dirty="0" smtClean="0"/>
              <a:t>will help the government </a:t>
            </a:r>
            <a:r>
              <a:rPr lang="en-US" dirty="0"/>
              <a:t>taking appropriate measures to overcome imbalance between the </a:t>
            </a:r>
            <a:r>
              <a:rPr lang="en-US" dirty="0" smtClean="0"/>
              <a:t>two</a:t>
            </a:r>
            <a:endParaRPr lang="en-US" dirty="0"/>
          </a:p>
        </p:txBody>
      </p:sp>
    </p:spTree>
    <p:extLst>
      <p:ext uri="{BB962C8B-B14F-4D97-AF65-F5344CB8AC3E}">
        <p14:creationId xmlns:p14="http://schemas.microsoft.com/office/powerpoint/2010/main" val="1301286801"/>
      </p:ext>
    </p:extLst>
  </p:cSld>
  <p:clrMapOvr>
    <a:masterClrMapping/>
  </p:clrMapOvr>
  <p:transition spd="slow">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a:t>
            </a:r>
          </a:p>
        </p:txBody>
      </p:sp>
      <p:sp>
        <p:nvSpPr>
          <p:cNvPr id="3" name="Content Placeholder 2"/>
          <p:cNvSpPr>
            <a:spLocks noGrp="1"/>
          </p:cNvSpPr>
          <p:nvPr>
            <p:ph idx="1"/>
          </p:nvPr>
        </p:nvSpPr>
        <p:spPr/>
        <p:txBody>
          <a:bodyPr/>
          <a:lstStyle/>
          <a:p>
            <a:r>
              <a:rPr lang="en-US" dirty="0" smtClean="0"/>
              <a:t>This study recommend:</a:t>
            </a:r>
          </a:p>
          <a:p>
            <a:r>
              <a:rPr lang="en-US" dirty="0"/>
              <a:t>R</a:t>
            </a:r>
            <a:r>
              <a:rPr lang="en-US" dirty="0" smtClean="0"/>
              <a:t>efocused </a:t>
            </a:r>
            <a:r>
              <a:rPr lang="en-US" dirty="0"/>
              <a:t>mechanism </a:t>
            </a:r>
            <a:r>
              <a:rPr lang="en-US" dirty="0" smtClean="0"/>
              <a:t> on facts </a:t>
            </a:r>
            <a:r>
              <a:rPr lang="en-US" dirty="0"/>
              <a:t>from figure in order to </a:t>
            </a:r>
            <a:r>
              <a:rPr lang="en-US" dirty="0" smtClean="0"/>
              <a:t>reduce the peril of corruption on the country democracy.</a:t>
            </a:r>
          </a:p>
          <a:p>
            <a:pPr lvl="0"/>
            <a:r>
              <a:rPr lang="en-US" dirty="0"/>
              <a:t>Utilization of statistics as basis for planning and policy making</a:t>
            </a:r>
            <a:r>
              <a:rPr lang="en-US" dirty="0" smtClean="0"/>
              <a:t>.</a:t>
            </a:r>
          </a:p>
          <a:p>
            <a:r>
              <a:rPr lang="en-US" dirty="0"/>
              <a:t>I</a:t>
            </a:r>
            <a:r>
              <a:rPr lang="en-US" dirty="0" smtClean="0"/>
              <a:t>ntegrated </a:t>
            </a:r>
            <a:r>
              <a:rPr lang="en-US" dirty="0"/>
              <a:t>data warehouse be put in place to bring data together at all </a:t>
            </a:r>
            <a:r>
              <a:rPr lang="en-US" dirty="0" smtClean="0"/>
              <a:t>levels.</a:t>
            </a:r>
          </a:p>
          <a:p>
            <a:r>
              <a:rPr lang="en-US" dirty="0"/>
              <a:t>S</a:t>
            </a:r>
            <a:r>
              <a:rPr lang="en-US" dirty="0" smtClean="0"/>
              <a:t>uccessive </a:t>
            </a:r>
            <a:r>
              <a:rPr lang="en-US" dirty="0"/>
              <a:t>3-5 year periodic survey plan to coordinate nationally representative household and health facility surveys in </a:t>
            </a:r>
            <a:r>
              <a:rPr lang="en-US" dirty="0" smtClean="0"/>
              <a:t>Nigeria.</a:t>
            </a:r>
            <a:endParaRPr lang="en-US" dirty="0"/>
          </a:p>
          <a:p>
            <a:endParaRPr lang="en-US" dirty="0"/>
          </a:p>
        </p:txBody>
      </p:sp>
    </p:spTree>
    <p:extLst>
      <p:ext uri="{BB962C8B-B14F-4D97-AF65-F5344CB8AC3E}">
        <p14:creationId xmlns:p14="http://schemas.microsoft.com/office/powerpoint/2010/main" val="169962969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09442" y="1447801"/>
            <a:ext cx="7117180" cy="3329580"/>
          </a:xfrm>
        </p:spPr>
        <p:txBody>
          <a:bodyPr/>
          <a:lstStyle/>
          <a:p>
            <a:r>
              <a:rPr lang="en-US" sz="2400" i="1" dirty="0"/>
              <a:t>“An essential component of any development planning is data. Without data, a country’s efforts to plan for future growth and welfare of its people cannot be grounded on reality and therefore may be severely flawed”.</a:t>
            </a:r>
            <a:r>
              <a:rPr lang="en-US" sz="2400" dirty="0"/>
              <a:t/>
            </a:r>
            <a:br>
              <a:rPr lang="en-US" sz="2400" dirty="0"/>
            </a:br>
            <a:r>
              <a:rPr lang="en-US" sz="2400" b="1" i="1" dirty="0"/>
              <a:t>--Hon. Prof. Peter </a:t>
            </a:r>
            <a:r>
              <a:rPr lang="en-US" sz="2400" b="1" i="1" dirty="0" smtClean="0"/>
              <a:t>Anyang</a:t>
            </a:r>
            <a:r>
              <a:rPr lang="en-US" sz="2400" b="1" i="1" dirty="0"/>
              <a:t>, Minister for Planning and National Development, Kenya</a:t>
            </a:r>
            <a:r>
              <a:rPr lang="en-US" sz="2400" b="1" i="1" dirty="0" smtClean="0"/>
              <a:t>.</a:t>
            </a:r>
            <a:endParaRPr lang="en-US" sz="2400" dirty="0"/>
          </a:p>
        </p:txBody>
      </p:sp>
    </p:spTree>
    <p:extLst>
      <p:ext uri="{BB962C8B-B14F-4D97-AF65-F5344CB8AC3E}">
        <p14:creationId xmlns:p14="http://schemas.microsoft.com/office/powerpoint/2010/main" val="1179299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1" y="2031496"/>
            <a:ext cx="5029200" cy="3835499"/>
          </a:xfrm>
        </p:spPr>
      </p:pic>
    </p:spTree>
    <p:extLst>
      <p:ext uri="{BB962C8B-B14F-4D97-AF65-F5344CB8AC3E}">
        <p14:creationId xmlns:p14="http://schemas.microsoft.com/office/powerpoint/2010/main" val="4176799992"/>
      </p:ext>
    </p:extLst>
  </p:cSld>
  <p:clrMapOvr>
    <a:masterClrMapping/>
  </p:clrMapOvr>
  <p:transition spd="slow">
    <p:wheel spokes="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76600" y="1447800"/>
            <a:ext cx="2743200" cy="3743325"/>
          </a:xfrm>
        </p:spPr>
      </p:pic>
    </p:spTree>
    <p:extLst>
      <p:ext uri="{BB962C8B-B14F-4D97-AF65-F5344CB8AC3E}">
        <p14:creationId xmlns:p14="http://schemas.microsoft.com/office/powerpoint/2010/main" val="1657722448"/>
      </p:ext>
    </p:extLst>
  </p:cSld>
  <p:clrMapOvr>
    <a:masterClrMapping/>
  </p:clrMapOvr>
  <p:transition spd="slow">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125113" cy="924475"/>
          </a:xfrm>
        </p:spPr>
        <p:txBody>
          <a:bodyPr/>
          <a:lstStyle/>
          <a:p>
            <a:r>
              <a:rPr lang="en-US" dirty="0"/>
              <a:t> Abstract</a:t>
            </a:r>
          </a:p>
        </p:txBody>
      </p:sp>
      <p:sp>
        <p:nvSpPr>
          <p:cNvPr id="3" name="Content Placeholder 2"/>
          <p:cNvSpPr>
            <a:spLocks noGrp="1"/>
          </p:cNvSpPr>
          <p:nvPr>
            <p:ph idx="1"/>
          </p:nvPr>
        </p:nvSpPr>
        <p:spPr>
          <a:xfrm>
            <a:off x="609600" y="1371600"/>
            <a:ext cx="8305800" cy="5181600"/>
          </a:xfrm>
        </p:spPr>
        <p:txBody>
          <a:bodyPr>
            <a:normAutofit fontScale="92500" lnSpcReduction="10000"/>
          </a:bodyPr>
          <a:lstStyle/>
          <a:p>
            <a:pPr algn="just"/>
            <a:r>
              <a:rPr lang="en-US" i="1" dirty="0"/>
              <a:t>The decadence in the Nigerian economy, and the lack of good culture of governance of the previous administrations brought about the great revolution experienced in the just concluded presidential election in Nigeria. As a result of this event, the All Progressive Congress (APC) emerged as the winning political party, hence the landslide victory that gave birth to Nigeria’s 7th Republic (2015-2019</a:t>
            </a:r>
            <a:r>
              <a:rPr lang="en-US" i="1" dirty="0" smtClean="0"/>
              <a:t>).</a:t>
            </a:r>
          </a:p>
          <a:p>
            <a:pPr algn="just"/>
            <a:r>
              <a:rPr lang="en-US" i="1" dirty="0" smtClean="0"/>
              <a:t>This </a:t>
            </a:r>
            <a:r>
              <a:rPr lang="en-US" i="1" dirty="0"/>
              <a:t>paper aimed at demonstrating how the Nigerian 7</a:t>
            </a:r>
            <a:r>
              <a:rPr lang="en-US" i="1" baseline="30000" dirty="0"/>
              <a:t>th</a:t>
            </a:r>
            <a:r>
              <a:rPr lang="en-US" i="1" dirty="0"/>
              <a:t> Republic can meet the yearnings of the populace through utilization of reliable and accurate statistics in Nigeria</a:t>
            </a:r>
            <a:r>
              <a:rPr lang="en-US" i="1" dirty="0" smtClean="0"/>
              <a:t>.</a:t>
            </a:r>
          </a:p>
          <a:p>
            <a:pPr algn="just"/>
            <a:r>
              <a:rPr lang="en-US" i="1" dirty="0" smtClean="0"/>
              <a:t>Descriptive </a:t>
            </a:r>
            <a:r>
              <a:rPr lang="en-US" i="1" dirty="0"/>
              <a:t>analysis was adopted to connect the links. One of the major findings of the paper is that the 16years old Nigeria’s democracy has little to show for it. </a:t>
            </a:r>
            <a:endParaRPr lang="en-US" i="1" dirty="0" smtClean="0"/>
          </a:p>
          <a:p>
            <a:pPr algn="just"/>
            <a:r>
              <a:rPr lang="en-US" i="1" dirty="0" smtClean="0"/>
              <a:t>The </a:t>
            </a:r>
            <a:r>
              <a:rPr lang="en-US" i="1" dirty="0"/>
              <a:t>paper therefore recommends refocused, truly independent and coordinated arms of government to reduce the menace of corruption in Nigeria in order to achieve a sustainable development</a:t>
            </a:r>
            <a:r>
              <a:rPr lang="en-US" i="1" dirty="0" smtClean="0"/>
              <a:t>.</a:t>
            </a:r>
          </a:p>
          <a:p>
            <a:pPr algn="just"/>
            <a:r>
              <a:rPr lang="en-US" i="1" dirty="0"/>
              <a:t>To meet the expectation of the masses, the government should pursue good governance not just on paper but in reality, with facts from statistical data from previous governments which can be </a:t>
            </a:r>
            <a:r>
              <a:rPr lang="en-US" i="1" dirty="0" smtClean="0"/>
              <a:t> use to evaluate </a:t>
            </a:r>
            <a:r>
              <a:rPr lang="en-US" i="1" dirty="0"/>
              <a:t>their achievements/ failures </a:t>
            </a:r>
            <a:endParaRPr lang="en-US" dirty="0"/>
          </a:p>
          <a:p>
            <a:endParaRPr lang="en-US" dirty="0"/>
          </a:p>
        </p:txBody>
      </p:sp>
    </p:spTree>
    <p:extLst>
      <p:ext uri="{BB962C8B-B14F-4D97-AF65-F5344CB8AC3E}">
        <p14:creationId xmlns:p14="http://schemas.microsoft.com/office/powerpoint/2010/main" val="30348893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675724"/>
            <a:ext cx="7677358" cy="924475"/>
          </a:xfrm>
        </p:spPr>
        <p:txBody>
          <a:bodyPr/>
          <a:lstStyle/>
          <a:p>
            <a:r>
              <a:rPr lang="en-US" sz="1800" b="1" dirty="0"/>
              <a:t>KEYWORDS: Statistics, </a:t>
            </a:r>
            <a:r>
              <a:rPr lang="en-US" sz="1800" b="1" dirty="0" smtClean="0"/>
              <a:t>Development </a:t>
            </a:r>
            <a:r>
              <a:rPr lang="en-US" sz="1800" b="1" dirty="0"/>
              <a:t>and </a:t>
            </a:r>
            <a:r>
              <a:rPr lang="en-US" sz="1800" b="1" dirty="0" smtClean="0"/>
              <a:t>Governance, Republic</a:t>
            </a:r>
            <a:endParaRPr lang="en-US" sz="1800" dirty="0"/>
          </a:p>
        </p:txBody>
      </p:sp>
      <p:sp>
        <p:nvSpPr>
          <p:cNvPr id="3" name="Content Placeholder 2"/>
          <p:cNvSpPr>
            <a:spLocks noGrp="1"/>
          </p:cNvSpPr>
          <p:nvPr>
            <p:ph idx="1"/>
          </p:nvPr>
        </p:nvSpPr>
        <p:spPr>
          <a:xfrm>
            <a:off x="838200" y="1752600"/>
            <a:ext cx="7829757" cy="4410998"/>
          </a:xfrm>
        </p:spPr>
        <p:txBody>
          <a:bodyPr>
            <a:normAutofit/>
          </a:bodyPr>
          <a:lstStyle/>
          <a:p>
            <a:r>
              <a:rPr lang="en-US" b="1" dirty="0" smtClean="0"/>
              <a:t>Statistics </a:t>
            </a:r>
            <a:r>
              <a:rPr lang="en-US" dirty="0"/>
              <a:t>is the scientific method of collection, classification, presentation </a:t>
            </a:r>
            <a:r>
              <a:rPr lang="en-US" dirty="0" smtClean="0"/>
              <a:t>and </a:t>
            </a:r>
            <a:r>
              <a:rPr lang="en-US" dirty="0"/>
              <a:t>analysis </a:t>
            </a:r>
            <a:r>
              <a:rPr lang="en-US" dirty="0" smtClean="0"/>
              <a:t>of </a:t>
            </a:r>
            <a:r>
              <a:rPr lang="en-US" dirty="0"/>
              <a:t>the quantitative </a:t>
            </a:r>
            <a:r>
              <a:rPr lang="en-US" dirty="0" smtClean="0"/>
              <a:t>data for </a:t>
            </a:r>
            <a:r>
              <a:rPr lang="en-US" dirty="0"/>
              <a:t>the </a:t>
            </a:r>
            <a:r>
              <a:rPr lang="en-US" dirty="0" smtClean="0"/>
              <a:t>purpose making right decision. </a:t>
            </a:r>
            <a:endParaRPr lang="en-US" dirty="0"/>
          </a:p>
          <a:p>
            <a:r>
              <a:rPr lang="en-US" b="1" dirty="0"/>
              <a:t>Sustainable development</a:t>
            </a:r>
            <a:r>
              <a:rPr lang="en-US" dirty="0"/>
              <a:t> (SD) is a process for meeting human </a:t>
            </a:r>
            <a:r>
              <a:rPr lang="en-US" dirty="0" smtClean="0"/>
              <a:t>goals </a:t>
            </a:r>
            <a:r>
              <a:rPr lang="en-US" dirty="0"/>
              <a:t>while maintaining the ability of natural systems to continue to provide the natural resources and ecosystem services upon which the economy and society depend.</a:t>
            </a:r>
          </a:p>
          <a:p>
            <a:r>
              <a:rPr lang="en-US" b="1" dirty="0"/>
              <a:t>Good governance </a:t>
            </a:r>
            <a:r>
              <a:rPr lang="en-US" dirty="0"/>
              <a:t>is about the processes for making and implementing decisions. It’s not about making ‘correct’ decisions, but about the best possible process for making those decisions. </a:t>
            </a:r>
            <a:r>
              <a:rPr lang="en-US" dirty="0" smtClean="0"/>
              <a:t>-</a:t>
            </a:r>
          </a:p>
          <a:p>
            <a:r>
              <a:rPr lang="en-US" b="1" dirty="0" smtClean="0"/>
              <a:t>Republic </a:t>
            </a:r>
            <a:r>
              <a:rPr lang="en-US" dirty="0" smtClean="0"/>
              <a:t>is a </a:t>
            </a:r>
            <a:r>
              <a:rPr lang="en-US" dirty="0"/>
              <a:t>state in which supreme power is held by the people and their elected representatives, and which has an elected or nominated president rather than a monarch.</a:t>
            </a:r>
          </a:p>
          <a:p>
            <a:pPr marL="0" indent="0">
              <a:buNone/>
            </a:pPr>
            <a:endParaRPr lang="en-US" dirty="0"/>
          </a:p>
        </p:txBody>
      </p:sp>
    </p:spTree>
    <p:extLst>
      <p:ext uri="{BB962C8B-B14F-4D97-AF65-F5344CB8AC3E}">
        <p14:creationId xmlns:p14="http://schemas.microsoft.com/office/powerpoint/2010/main" val="15690047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dirty="0"/>
          </a:p>
        </p:txBody>
      </p:sp>
      <p:sp>
        <p:nvSpPr>
          <p:cNvPr id="3" name="Content Placeholder 2"/>
          <p:cNvSpPr>
            <a:spLocks noGrp="1"/>
          </p:cNvSpPr>
          <p:nvPr>
            <p:ph idx="1"/>
          </p:nvPr>
        </p:nvSpPr>
        <p:spPr>
          <a:xfrm>
            <a:off x="1009443" y="1905000"/>
            <a:ext cx="7125112" cy="4051437"/>
          </a:xfrm>
        </p:spPr>
        <p:txBody>
          <a:bodyPr/>
          <a:lstStyle/>
          <a:p>
            <a:r>
              <a:rPr lang="en-US" dirty="0"/>
              <a:t>In recent years Statistics has enjoyed a higher profile than ever before among many developing countries, though some countries still lack the capacity to produce, analyze and use the range and quality of statistics required to support effective governmental development </a:t>
            </a:r>
            <a:r>
              <a:rPr lang="en-US" dirty="0" err="1" smtClean="0"/>
              <a:t>programmes</a:t>
            </a:r>
            <a:r>
              <a:rPr lang="en-US" dirty="0" smtClean="0"/>
              <a:t> </a:t>
            </a:r>
            <a:r>
              <a:rPr lang="en-US" dirty="0"/>
              <a:t>(World Bank Report, 2007</a:t>
            </a:r>
            <a:r>
              <a:rPr lang="en-US" dirty="0" smtClean="0"/>
              <a:t>)</a:t>
            </a:r>
          </a:p>
          <a:p>
            <a:r>
              <a:rPr lang="en-US" dirty="0"/>
              <a:t>In the present situation in Nigeria where the new administration is presumed to be starting with very limited resources, good statistics are necessary to help ensure that the available resources are put into good use to bring about the much needed development as soon as possible. </a:t>
            </a:r>
          </a:p>
        </p:txBody>
      </p:sp>
    </p:spTree>
    <p:extLst>
      <p:ext uri="{BB962C8B-B14F-4D97-AF65-F5344CB8AC3E}">
        <p14:creationId xmlns:p14="http://schemas.microsoft.com/office/powerpoint/2010/main" val="3918070837"/>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lnSpcReduction="10000"/>
          </a:bodyPr>
          <a:lstStyle/>
          <a:p>
            <a:r>
              <a:rPr lang="en-US" dirty="0"/>
              <a:t>The main objective of this paper is to explore how the Nigerian 7th Republic can meet the yearnings of the populace through utilization of reliable and accurate statistics in Nigeria. </a:t>
            </a:r>
            <a:endParaRPr lang="en-US" dirty="0" smtClean="0"/>
          </a:p>
          <a:p>
            <a:r>
              <a:rPr lang="en-US" dirty="0" smtClean="0"/>
              <a:t>Other </a:t>
            </a:r>
            <a:r>
              <a:rPr lang="en-US" dirty="0"/>
              <a:t>s</a:t>
            </a:r>
            <a:r>
              <a:rPr lang="en-US" dirty="0" smtClean="0"/>
              <a:t>pecific objectives </a:t>
            </a:r>
            <a:r>
              <a:rPr lang="en-US" dirty="0"/>
              <a:t>are to examine the trends and patterns </a:t>
            </a:r>
            <a:r>
              <a:rPr lang="en-US" dirty="0" smtClean="0"/>
              <a:t>of the following</a:t>
            </a:r>
            <a:r>
              <a:rPr lang="en-US" dirty="0" smtClean="0">
                <a:solidFill>
                  <a:schemeClr val="tx1"/>
                </a:solidFill>
              </a:rPr>
              <a:t>: </a:t>
            </a:r>
          </a:p>
          <a:p>
            <a:r>
              <a:rPr lang="en-US" dirty="0"/>
              <a:t>Overview </a:t>
            </a:r>
            <a:r>
              <a:rPr lang="en-US" dirty="0" smtClean="0"/>
              <a:t>of Nigeria Economy,</a:t>
            </a:r>
          </a:p>
          <a:p>
            <a:r>
              <a:rPr lang="en-US" dirty="0" smtClean="0"/>
              <a:t>Exchange </a:t>
            </a:r>
            <a:r>
              <a:rPr lang="en-US" dirty="0"/>
              <a:t>rate, </a:t>
            </a:r>
            <a:endParaRPr lang="en-US" dirty="0" smtClean="0"/>
          </a:p>
          <a:p>
            <a:r>
              <a:rPr lang="en-US" dirty="0" smtClean="0"/>
              <a:t>Unemployment rate,</a:t>
            </a:r>
          </a:p>
          <a:p>
            <a:r>
              <a:rPr lang="en-US" dirty="0" smtClean="0"/>
              <a:t>Demographic Statistics </a:t>
            </a:r>
          </a:p>
          <a:p>
            <a:pPr marL="0" indent="0">
              <a:buNone/>
            </a:pPr>
            <a:r>
              <a:rPr lang="en-US" dirty="0" smtClean="0"/>
              <a:t>    --through </a:t>
            </a:r>
            <a:r>
              <a:rPr lang="en-US" dirty="0"/>
              <a:t>the use of official </a:t>
            </a:r>
            <a:r>
              <a:rPr lang="en-US" dirty="0" smtClean="0"/>
              <a:t>data in the country  from the </a:t>
            </a:r>
            <a:r>
              <a:rPr lang="en-US" dirty="0"/>
              <a:t>past </a:t>
            </a:r>
            <a:r>
              <a:rPr lang="en-US" dirty="0" smtClean="0"/>
              <a:t>era.  </a:t>
            </a:r>
            <a:endParaRPr lang="en-US" dirty="0"/>
          </a:p>
          <a:p>
            <a:endParaRPr lang="en-US" dirty="0"/>
          </a:p>
        </p:txBody>
      </p:sp>
    </p:spTree>
    <p:extLst>
      <p:ext uri="{BB962C8B-B14F-4D97-AF65-F5344CB8AC3E}">
        <p14:creationId xmlns:p14="http://schemas.microsoft.com/office/powerpoint/2010/main" val="557472829"/>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Republic in Nigeria</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3810693436"/>
              </p:ext>
            </p:extLst>
          </p:nvPr>
        </p:nvGraphicFramePr>
        <p:xfrm>
          <a:off x="990600" y="1828800"/>
          <a:ext cx="7124700" cy="4052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5"/>
          <p:cNvSpPr>
            <a:spLocks noGrp="1"/>
          </p:cNvSpPr>
          <p:nvPr>
            <p:ph idx="1"/>
          </p:nvPr>
        </p:nvSpPr>
        <p:spPr>
          <a:xfrm>
            <a:off x="3809999" y="5791200"/>
            <a:ext cx="4324555" cy="67598"/>
          </a:xfrm>
        </p:spPr>
        <p:txBody>
          <a:bodyPr>
            <a:normAutofit fontScale="25000" lnSpcReduction="20000"/>
          </a:bodyPr>
          <a:lstStyle/>
          <a:p>
            <a:endParaRPr lang="en-US" dirty="0"/>
          </a:p>
        </p:txBody>
      </p:sp>
    </p:spTree>
    <p:extLst>
      <p:ext uri="{BB962C8B-B14F-4D97-AF65-F5344CB8AC3E}">
        <p14:creationId xmlns:p14="http://schemas.microsoft.com/office/powerpoint/2010/main" val="328258752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Republic in Nigeria </a:t>
            </a:r>
            <a:r>
              <a:rPr lang="en-US" dirty="0" err="1" smtClean="0"/>
              <a:t>contn</a:t>
            </a:r>
            <a:r>
              <a:rPr lang="en-US" dirty="0" smtClean="0"/>
              <a:t>..</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2878045524"/>
              </p:ext>
            </p:extLst>
          </p:nvPr>
        </p:nvGraphicFramePr>
        <p:xfrm>
          <a:off x="1066800" y="1600200"/>
          <a:ext cx="7124700" cy="4052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Diagram 2"/>
          <p:cNvGraphicFramePr/>
          <p:nvPr>
            <p:extLst>
              <p:ext uri="{D42A27DB-BD31-4B8C-83A1-F6EECF244321}">
                <p14:modId xmlns:p14="http://schemas.microsoft.com/office/powerpoint/2010/main" val="2846311758"/>
              </p:ext>
            </p:extLst>
          </p:nvPr>
        </p:nvGraphicFramePr>
        <p:xfrm>
          <a:off x="1066800" y="5334000"/>
          <a:ext cx="6781800" cy="1676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914462131"/>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 Administration</a:t>
            </a:r>
            <a:endParaRPr lang="en-US" dirty="0"/>
          </a:p>
        </p:txBody>
      </p:sp>
      <p:sp>
        <p:nvSpPr>
          <p:cNvPr id="3" name="Content Placeholder 2"/>
          <p:cNvSpPr>
            <a:spLocks noGrp="1"/>
          </p:cNvSpPr>
          <p:nvPr>
            <p:ph idx="1"/>
          </p:nvPr>
        </p:nvSpPr>
        <p:spPr>
          <a:xfrm>
            <a:off x="685800" y="1066801"/>
            <a:ext cx="8153399" cy="5410200"/>
          </a:xfrm>
        </p:spPr>
        <p:txBody>
          <a:bodyPr>
            <a:normAutofit/>
          </a:bodyPr>
          <a:lstStyle/>
          <a:p>
            <a:r>
              <a:rPr lang="en-US" dirty="0" smtClean="0"/>
              <a:t>Jonathan/ Sambo administration was </a:t>
            </a:r>
            <a:r>
              <a:rPr lang="en-US" dirty="0"/>
              <a:t>faced with high level of corruption and money bag politics, </a:t>
            </a:r>
            <a:r>
              <a:rPr lang="en-US" dirty="0" smtClean="0"/>
              <a:t>despite de-regularized </a:t>
            </a:r>
            <a:r>
              <a:rPr lang="en-US" dirty="0"/>
              <a:t>most of the public sectors </a:t>
            </a:r>
            <a:r>
              <a:rPr lang="en-US" dirty="0" smtClean="0"/>
              <a:t>like </a:t>
            </a:r>
            <a:r>
              <a:rPr lang="en-US" dirty="0"/>
              <a:t>power sector, down-stream and up-stream, removed fuel subsidies </a:t>
            </a:r>
            <a:r>
              <a:rPr lang="en-US" dirty="0" smtClean="0"/>
              <a:t>to provide </a:t>
            </a:r>
            <a:r>
              <a:rPr lang="en-US" dirty="0"/>
              <a:t>Housing scheme-NHF, Health, transportation and </a:t>
            </a:r>
            <a:r>
              <a:rPr lang="en-US" dirty="0" smtClean="0"/>
              <a:t>Agriculture.</a:t>
            </a:r>
          </a:p>
          <a:p>
            <a:r>
              <a:rPr lang="en-US" dirty="0" smtClean="0"/>
              <a:t>Challenges : high level of corruption,  </a:t>
            </a:r>
            <a:r>
              <a:rPr lang="en-US" dirty="0"/>
              <a:t>lack of security, the Boko Haram insurgency</a:t>
            </a:r>
            <a:r>
              <a:rPr lang="en-US" dirty="0" smtClean="0"/>
              <a:t>, </a:t>
            </a:r>
            <a:r>
              <a:rPr lang="en-US" dirty="0"/>
              <a:t>inadequate power supply, lack of infrastructure, delays in the passage of legislative reforms, an inefficient property registration system, restrictive trade policies </a:t>
            </a:r>
            <a:r>
              <a:rPr lang="en-US" dirty="0" smtClean="0"/>
              <a:t>unemployment menace to mention but few.</a:t>
            </a:r>
          </a:p>
          <a:p>
            <a:r>
              <a:rPr lang="en-US" dirty="0" smtClean="0"/>
              <a:t>As </a:t>
            </a:r>
            <a:r>
              <a:rPr lang="en-US" dirty="0"/>
              <a:t>a result of this </a:t>
            </a:r>
            <a:r>
              <a:rPr lang="en-US" dirty="0" smtClean="0"/>
              <a:t>decadence in governance, </a:t>
            </a:r>
            <a:r>
              <a:rPr lang="en-US" dirty="0"/>
              <a:t>the All Progressive Congress (APC) emerged as the winning political party, hence the landslide victory that gave birth to Nigeria’s 7th Republic (2015-2019).</a:t>
            </a:r>
          </a:p>
        </p:txBody>
      </p:sp>
    </p:spTree>
    <p:extLst>
      <p:ext uri="{BB962C8B-B14F-4D97-AF65-F5344CB8AC3E}">
        <p14:creationId xmlns:p14="http://schemas.microsoft.com/office/powerpoint/2010/main" val="339961814"/>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TM02455596[[fn=Spring]]</Template>
  <TotalTime>1209</TotalTime>
  <Words>1615</Words>
  <Application>Microsoft Office PowerPoint</Application>
  <PresentationFormat>On-screen Show (4:3)</PresentationFormat>
  <Paragraphs>154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Spring</vt:lpstr>
      <vt:lpstr>The Role of Statistics in Sustainable Development and Good Governance in the Nigeria 7th Republic</vt:lpstr>
      <vt:lpstr>“An essential component of any development planning is data. Without data, a country’s efforts to plan for future growth and welfare of its people cannot be grounded on reality and therefore may be severely flawed”. --Hon. Prof. Peter Anyang, Minister for Planning and National Development, Kenya.</vt:lpstr>
      <vt:lpstr> Abstract</vt:lpstr>
      <vt:lpstr>KEYWORDS: Statistics, Development and Governance, Republic</vt:lpstr>
      <vt:lpstr>INTRODUCTION</vt:lpstr>
      <vt:lpstr>Objectives</vt:lpstr>
      <vt:lpstr>Republic in Nigeria</vt:lpstr>
      <vt:lpstr>Republic in Nigeria contn..</vt:lpstr>
      <vt:lpstr>Previous Administration</vt:lpstr>
      <vt:lpstr>THE EXPECTATIONS</vt:lpstr>
      <vt:lpstr>Overview of Nigeria Economy</vt:lpstr>
      <vt:lpstr>Implications</vt:lpstr>
      <vt:lpstr>Unemployment Rate</vt:lpstr>
      <vt:lpstr>Nigeria Exchange Rates (Naira to Dollar)</vt:lpstr>
      <vt:lpstr>Figure 3: Bar Chart of Trends of Nigeria Population Growth (2006-2015) </vt:lpstr>
      <vt:lpstr>Other Demographic indicators</vt:lpstr>
      <vt:lpstr>Major Findings</vt:lpstr>
      <vt:lpstr>Conclusions </vt:lpstr>
      <vt:lpstr>Recommendations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Statistics in Sustainable Development and Good Governance in the Nigeria 7th Republic</dc:title>
  <dc:creator>USER</dc:creator>
  <cp:lastModifiedBy>USER</cp:lastModifiedBy>
  <cp:revision>46</cp:revision>
  <dcterms:created xsi:type="dcterms:W3CDTF">2015-08-26T13:40:25Z</dcterms:created>
  <dcterms:modified xsi:type="dcterms:W3CDTF">2015-09-08T16:50:47Z</dcterms:modified>
</cp:coreProperties>
</file>