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85" r:id="rId3"/>
    <p:sldId id="325" r:id="rId4"/>
    <p:sldId id="295" r:id="rId5"/>
    <p:sldId id="265" r:id="rId6"/>
    <p:sldId id="304" r:id="rId7"/>
    <p:sldId id="266" r:id="rId8"/>
    <p:sldId id="318" r:id="rId9"/>
    <p:sldId id="267" r:id="rId10"/>
    <p:sldId id="302" r:id="rId11"/>
    <p:sldId id="274" r:id="rId12"/>
    <p:sldId id="291" r:id="rId13"/>
    <p:sldId id="275" r:id="rId14"/>
    <p:sldId id="298" r:id="rId15"/>
    <p:sldId id="269" r:id="rId16"/>
    <p:sldId id="270" r:id="rId17"/>
    <p:sldId id="312" r:id="rId18"/>
    <p:sldId id="317" r:id="rId19"/>
    <p:sldId id="272" r:id="rId20"/>
    <p:sldId id="271" r:id="rId21"/>
    <p:sldId id="319" r:id="rId22"/>
    <p:sldId id="276" r:id="rId23"/>
    <p:sldId id="320" r:id="rId24"/>
    <p:sldId id="292" r:id="rId25"/>
    <p:sldId id="321" r:id="rId26"/>
    <p:sldId id="313" r:id="rId27"/>
    <p:sldId id="277" r:id="rId28"/>
    <p:sldId id="278" r:id="rId29"/>
    <p:sldId id="314" r:id="rId30"/>
    <p:sldId id="322" r:id="rId31"/>
    <p:sldId id="307" r:id="rId32"/>
    <p:sldId id="308" r:id="rId33"/>
    <p:sldId id="306" r:id="rId34"/>
    <p:sldId id="288" r:id="rId35"/>
    <p:sldId id="287" r:id="rId36"/>
    <p:sldId id="282" r:id="rId37"/>
    <p:sldId id="315" r:id="rId38"/>
    <p:sldId id="323" r:id="rId39"/>
    <p:sldId id="324" r:id="rId40"/>
    <p:sldId id="283" r:id="rId41"/>
    <p:sldId id="290" r:id="rId42"/>
    <p:sldId id="284" r:id="rId43"/>
    <p:sldId id="289" r:id="rId44"/>
    <p:sldId id="30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C2AFA96-3D4A-4709-8544-1C878E6A0F9C}" type="datetimeFigureOut">
              <a:rPr lang="en-GB" smtClean="0"/>
              <a:t>19/01/2016</a:t>
            </a:fld>
            <a:endParaRPr lang="en-GB"/>
          </a:p>
        </p:txBody>
      </p:sp>
      <p:sp>
        <p:nvSpPr>
          <p:cNvPr id="8" name="Slide Number Placeholder 7"/>
          <p:cNvSpPr>
            <a:spLocks noGrp="1"/>
          </p:cNvSpPr>
          <p:nvPr>
            <p:ph type="sldNum" sz="quarter" idx="11"/>
          </p:nvPr>
        </p:nvSpPr>
        <p:spPr/>
        <p:txBody>
          <a:bodyPr/>
          <a:lstStyle/>
          <a:p>
            <a:fld id="{525B1CE9-1D87-479C-994B-6B956D67173B}"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AFA96-3D4A-4709-8544-1C878E6A0F9C}" type="datetimeFigureOut">
              <a:rPr lang="en-GB" smtClean="0"/>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5B1CE9-1D87-479C-994B-6B956D67173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AFA96-3D4A-4709-8544-1C878E6A0F9C}" type="datetimeFigureOut">
              <a:rPr lang="en-GB" smtClean="0"/>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5B1CE9-1D87-479C-994B-6B956D67173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C2AFA96-3D4A-4709-8544-1C878E6A0F9C}" type="datetimeFigureOut">
              <a:rPr lang="en-GB" smtClean="0"/>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5B1CE9-1D87-479C-994B-6B956D67173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AFA96-3D4A-4709-8544-1C878E6A0F9C}" type="datetimeFigureOut">
              <a:rPr lang="en-GB" smtClean="0"/>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5B1CE9-1D87-479C-994B-6B956D67173B}" type="slidenum">
              <a:rPr lang="en-GB" smtClean="0"/>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C2AFA96-3D4A-4709-8544-1C878E6A0F9C}" type="datetimeFigureOut">
              <a:rPr lang="en-GB" smtClean="0"/>
              <a:t>19/01/2016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5B1CE9-1D87-479C-994B-6B956D67173B}" type="slidenum">
              <a:rPr lang="en-GB" smtClean="0"/>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C2AFA96-3D4A-4709-8544-1C878E6A0F9C}" type="datetimeFigureOut">
              <a:rPr lang="en-GB" smtClean="0"/>
              <a:t>19/01/2016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5B1CE9-1D87-479C-994B-6B956D67173B}" type="slidenum">
              <a:rPr lang="en-GB" smtClean="0"/>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2AFA96-3D4A-4709-8544-1C878E6A0F9C}" type="datetimeFigureOut">
              <a:rPr lang="en-GB" smtClean="0"/>
              <a:t>19/01/2016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5B1CE9-1D87-479C-994B-6B956D67173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AFA96-3D4A-4709-8544-1C878E6A0F9C}" type="datetimeFigureOut">
              <a:rPr lang="en-GB" smtClean="0"/>
              <a:t>19/01/2016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5B1CE9-1D87-479C-994B-6B956D67173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AFA96-3D4A-4709-8544-1C878E6A0F9C}" type="datetimeFigureOut">
              <a:rPr lang="en-GB" smtClean="0"/>
              <a:t>19/01/2016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5B1CE9-1D87-479C-994B-6B956D67173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AFA96-3D4A-4709-8544-1C878E6A0F9C}" type="datetimeFigureOut">
              <a:rPr lang="en-GB" smtClean="0"/>
              <a:t>19/01/2016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5B1CE9-1D87-479C-994B-6B956D67173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C2AFA96-3D4A-4709-8544-1C878E6A0F9C}" type="datetimeFigureOut">
              <a:rPr lang="en-GB" smtClean="0"/>
              <a:t>19/01/2016</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25B1CE9-1D87-479C-994B-6B956D67173B}" type="slidenum">
              <a:rPr lang="en-GB" smtClean="0"/>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800" dirty="0" smtClean="0"/>
              <a:t> LASSA INFECTION</a:t>
            </a:r>
            <a:endParaRPr lang="en-GB" sz="8800" dirty="0"/>
          </a:p>
        </p:txBody>
      </p:sp>
      <p:sp>
        <p:nvSpPr>
          <p:cNvPr id="3" name="Subtitle 2"/>
          <p:cNvSpPr>
            <a:spLocks noGrp="1"/>
          </p:cNvSpPr>
          <p:nvPr>
            <p:ph type="subTitle" idx="1"/>
          </p:nvPr>
        </p:nvSpPr>
        <p:spPr/>
        <p:txBody>
          <a:bodyPr>
            <a:normAutofit fontScale="85000" lnSpcReduction="10000"/>
          </a:bodyPr>
          <a:lstStyle/>
          <a:p>
            <a:r>
              <a:rPr lang="en-US" dirty="0" smtClean="0"/>
              <a:t>PRESENTED BY</a:t>
            </a:r>
          </a:p>
          <a:p>
            <a:r>
              <a:rPr lang="en-US" dirty="0" smtClean="0"/>
              <a:t> Dr. OJIRIGHO.E. (M.B.B.S. JUTH</a:t>
            </a:r>
            <a:r>
              <a:rPr lang="en-US" dirty="0" smtClean="0"/>
              <a:t>)</a:t>
            </a:r>
          </a:p>
          <a:p>
            <a:r>
              <a:rPr lang="en-US" dirty="0" smtClean="0"/>
              <a:t> FEDERAL UNIVERSITY MEDICAL CENTRE OYE-EKITI</a:t>
            </a:r>
            <a:endParaRPr lang="en-GB" dirty="0"/>
          </a:p>
        </p:txBody>
      </p:sp>
    </p:spTree>
    <p:extLst>
      <p:ext uri="{BB962C8B-B14F-4D97-AF65-F5344CB8AC3E}">
        <p14:creationId xmlns:p14="http://schemas.microsoft.com/office/powerpoint/2010/main" val="63411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3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TRANSMISSION</a:t>
            </a:r>
            <a:br>
              <a:rPr lang="en-GB" dirty="0" smtClean="0"/>
            </a:br>
            <a:endParaRPr lang="en-GB" dirty="0"/>
          </a:p>
        </p:txBody>
      </p:sp>
      <p:sp>
        <p:nvSpPr>
          <p:cNvPr id="3" name="Content Placeholder 2"/>
          <p:cNvSpPr>
            <a:spLocks noGrp="1"/>
          </p:cNvSpPr>
          <p:nvPr>
            <p:ph idx="1"/>
          </p:nvPr>
        </p:nvSpPr>
        <p:spPr>
          <a:xfrm>
            <a:off x="381000" y="1219200"/>
            <a:ext cx="8229600" cy="4525963"/>
          </a:xfrm>
        </p:spPr>
        <p:txBody>
          <a:bodyPr>
            <a:noAutofit/>
          </a:bodyPr>
          <a:lstStyle/>
          <a:p>
            <a:r>
              <a:rPr lang="en-GB" sz="2800" dirty="0" smtClean="0"/>
              <a:t>The </a:t>
            </a:r>
            <a:r>
              <a:rPr lang="en-GB" sz="2800" dirty="0" err="1" smtClean="0"/>
              <a:t>multimammate</a:t>
            </a:r>
            <a:r>
              <a:rPr lang="en-GB" sz="2800" dirty="0" smtClean="0"/>
              <a:t> rat, a rodent found in most homes and eaten as a delicacy in some areas is the host of Lassa Virus. </a:t>
            </a:r>
          </a:p>
          <a:p>
            <a:endParaRPr lang="en-GB" sz="2800" dirty="0" smtClean="0"/>
          </a:p>
          <a:p>
            <a:r>
              <a:rPr lang="en-GB" sz="2800" dirty="0" smtClean="0"/>
              <a:t>When these rats become infected with the Lassa Virus they do not become ill, but rather they shed the virus in their urine and faeces.</a:t>
            </a:r>
          </a:p>
          <a:p>
            <a:endParaRPr lang="en-GB" sz="2800" dirty="0" smtClean="0"/>
          </a:p>
          <a:p>
            <a:r>
              <a:rPr lang="en-GB" sz="2800" dirty="0" smtClean="0"/>
              <a:t>Humans become infected by </a:t>
            </a:r>
            <a:r>
              <a:rPr lang="en-GB" sz="2800" b="1" dirty="0" smtClean="0">
                <a:solidFill>
                  <a:srgbClr val="FF0000"/>
                </a:solidFill>
              </a:rPr>
              <a:t>direct contact </a:t>
            </a:r>
            <a:r>
              <a:rPr lang="en-GB" sz="2800" dirty="0" smtClean="0">
                <a:solidFill>
                  <a:srgbClr val="FF0000"/>
                </a:solidFill>
              </a:rPr>
              <a:t>with infected rats and their droppings</a:t>
            </a:r>
            <a:r>
              <a:rPr lang="en-GB" sz="2800" dirty="0" smtClean="0"/>
              <a:t>. </a:t>
            </a:r>
          </a:p>
        </p:txBody>
      </p:sp>
    </p:spTree>
    <p:extLst>
      <p:ext uri="{BB962C8B-B14F-4D97-AF65-F5344CB8AC3E}">
        <p14:creationId xmlns:p14="http://schemas.microsoft.com/office/powerpoint/2010/main" val="3610189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It can also occur through </a:t>
            </a:r>
            <a:r>
              <a:rPr lang="en-GB" b="1" dirty="0"/>
              <a:t>eating</a:t>
            </a:r>
            <a:r>
              <a:rPr lang="en-GB" dirty="0"/>
              <a:t> food contaminated </a:t>
            </a:r>
            <a:r>
              <a:rPr lang="en-GB" dirty="0" smtClean="0"/>
              <a:t> with the infected rat droppings or the rats itself, </a:t>
            </a:r>
            <a:r>
              <a:rPr lang="en-GB" dirty="0"/>
              <a:t>exposure to cuts and open </a:t>
            </a:r>
            <a:r>
              <a:rPr lang="en-GB" dirty="0" smtClean="0"/>
              <a:t>wound, </a:t>
            </a:r>
            <a:r>
              <a:rPr lang="en-GB" b="1" dirty="0"/>
              <a:t>touching </a:t>
            </a:r>
            <a:r>
              <a:rPr lang="en-GB" dirty="0"/>
              <a:t>of contaminated </a:t>
            </a:r>
            <a:r>
              <a:rPr lang="en-GB" dirty="0" smtClean="0"/>
              <a:t>material and via re-usage of </a:t>
            </a:r>
            <a:r>
              <a:rPr lang="en-GB" dirty="0"/>
              <a:t>needles</a:t>
            </a:r>
            <a:r>
              <a:rPr lang="en-GB" dirty="0" smtClean="0"/>
              <a:t>.</a:t>
            </a:r>
          </a:p>
          <a:p>
            <a:endParaRPr lang="en-GB" dirty="0"/>
          </a:p>
          <a:p>
            <a:r>
              <a:rPr lang="en-GB" dirty="0" smtClean="0"/>
              <a:t>Person </a:t>
            </a:r>
            <a:r>
              <a:rPr lang="en-GB" dirty="0"/>
              <a:t>to Person transmission occurs via </a:t>
            </a:r>
            <a:r>
              <a:rPr lang="en-GB" b="1" dirty="0"/>
              <a:t>direct contact </a:t>
            </a:r>
            <a:r>
              <a:rPr lang="en-GB" dirty="0"/>
              <a:t>with body fluids and secretions of infected </a:t>
            </a:r>
            <a:r>
              <a:rPr lang="en-GB" dirty="0" smtClean="0"/>
              <a:t>individuals. </a:t>
            </a:r>
            <a:endParaRPr lang="en-GB" dirty="0"/>
          </a:p>
        </p:txBody>
      </p:sp>
    </p:spTree>
    <p:extLst>
      <p:ext uri="{BB962C8B-B14F-4D97-AF65-F5344CB8AC3E}">
        <p14:creationId xmlns:p14="http://schemas.microsoft.com/office/powerpoint/2010/main" val="3807173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b="1" i="1" dirty="0" smtClean="0"/>
              <a:t>Sexual transmission </a:t>
            </a:r>
            <a:r>
              <a:rPr lang="en-GB" dirty="0" smtClean="0"/>
              <a:t>of Lassa virus has been reported. The virus is excreted in urine for 3-9 weeks and in semen for 3 months.</a:t>
            </a:r>
          </a:p>
          <a:p>
            <a:pPr marL="0" indent="0">
              <a:buNone/>
            </a:pPr>
            <a:endParaRPr lang="en-GB" dirty="0" smtClean="0"/>
          </a:p>
          <a:p>
            <a:r>
              <a:rPr lang="en-GB" dirty="0" smtClean="0"/>
              <a:t>There is no evidence of airborne person to person transmission.</a:t>
            </a:r>
          </a:p>
          <a:p>
            <a:endParaRPr lang="en-GB" dirty="0" smtClean="0"/>
          </a:p>
          <a:p>
            <a:r>
              <a:rPr lang="en-GB" dirty="0" smtClean="0"/>
              <a:t>Health workers and caregivers are at a very high risk of been infected.</a:t>
            </a:r>
          </a:p>
          <a:p>
            <a:endParaRPr lang="en-GB" dirty="0" smtClean="0"/>
          </a:p>
          <a:p>
            <a:r>
              <a:rPr lang="en-GB" dirty="0" smtClean="0"/>
              <a:t>Incubation Period is usually range from </a:t>
            </a:r>
            <a:r>
              <a:rPr lang="en-GB" b="1" dirty="0" smtClean="0"/>
              <a:t>6-21 days</a:t>
            </a:r>
            <a:r>
              <a:rPr lang="en-GB" dirty="0" smtClean="0"/>
              <a:t>. </a:t>
            </a:r>
          </a:p>
          <a:p>
            <a:endParaRPr lang="en-GB" dirty="0" smtClean="0"/>
          </a:p>
          <a:p>
            <a:endParaRPr lang="en-GB" dirty="0" smtClean="0"/>
          </a:p>
          <a:p>
            <a:endParaRPr lang="en-GB" dirty="0"/>
          </a:p>
        </p:txBody>
      </p:sp>
    </p:spTree>
    <p:extLst>
      <p:ext uri="{BB962C8B-B14F-4D97-AF65-F5344CB8AC3E}">
        <p14:creationId xmlns:p14="http://schemas.microsoft.com/office/powerpoint/2010/main" val="3001516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 y="228600"/>
            <a:ext cx="8153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12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Definition:</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a)	</a:t>
            </a:r>
            <a:r>
              <a:rPr lang="en-GB" b="1" dirty="0" smtClean="0"/>
              <a:t>Suspected case</a:t>
            </a:r>
            <a:r>
              <a:rPr lang="en-GB" dirty="0" smtClean="0"/>
              <a:t>- Illnesses with onset of fever, with or without sore throat and at least one of the following signs: bloody diarrhoea, bleeding from gums, bleeding into skin (purpura), bleeding into eyes and urine.</a:t>
            </a:r>
          </a:p>
          <a:p>
            <a:endParaRPr lang="en-GB" dirty="0" smtClean="0"/>
          </a:p>
          <a:p>
            <a:r>
              <a:rPr lang="en-GB" dirty="0" smtClean="0"/>
              <a:t>b)	</a:t>
            </a:r>
            <a:r>
              <a:rPr lang="en-GB" b="1" dirty="0" smtClean="0"/>
              <a:t>Confirmed case</a:t>
            </a:r>
            <a:r>
              <a:rPr lang="en-GB" dirty="0" smtClean="0"/>
              <a:t>- A suspected case with laboratory confirmation (positive </a:t>
            </a:r>
            <a:r>
              <a:rPr lang="en-GB" b="1" i="1" dirty="0" smtClean="0"/>
              <a:t>IgM</a:t>
            </a:r>
            <a:r>
              <a:rPr lang="en-GB" dirty="0" smtClean="0"/>
              <a:t> antibody or viral isolation) or epidemiological link to confirm cases or outbreaks.</a:t>
            </a:r>
          </a:p>
          <a:p>
            <a:endParaRPr lang="en-GB" dirty="0"/>
          </a:p>
        </p:txBody>
      </p:sp>
    </p:spTree>
    <p:extLst>
      <p:ext uri="{BB962C8B-B14F-4D97-AF65-F5344CB8AC3E}">
        <p14:creationId xmlns:p14="http://schemas.microsoft.com/office/powerpoint/2010/main" val="1415796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Clinical Presentation</a:t>
            </a:r>
            <a:br>
              <a:rPr lang="en-GB" dirty="0" smtClean="0"/>
            </a:br>
            <a:endParaRPr lang="en-GB" dirty="0"/>
          </a:p>
        </p:txBody>
      </p:sp>
      <p:sp>
        <p:nvSpPr>
          <p:cNvPr id="3" name="Content Placeholder 2"/>
          <p:cNvSpPr>
            <a:spLocks noGrp="1"/>
          </p:cNvSpPr>
          <p:nvPr>
            <p:ph idx="1"/>
          </p:nvPr>
        </p:nvSpPr>
        <p:spPr/>
        <p:txBody>
          <a:bodyPr>
            <a:normAutofit/>
          </a:bodyPr>
          <a:lstStyle/>
          <a:p>
            <a:r>
              <a:rPr lang="en-GB" b="1" dirty="0" smtClean="0"/>
              <a:t>80% </a:t>
            </a:r>
            <a:r>
              <a:rPr lang="en-GB" dirty="0" smtClean="0"/>
              <a:t>of people who come in contact with the </a:t>
            </a:r>
            <a:r>
              <a:rPr lang="en-GB" dirty="0" smtClean="0"/>
              <a:t>virus are asymptomatic The </a:t>
            </a:r>
            <a:r>
              <a:rPr lang="en-GB" dirty="0" smtClean="0"/>
              <a:t>remaining </a:t>
            </a:r>
            <a:r>
              <a:rPr lang="en-GB" b="1" dirty="0" smtClean="0"/>
              <a:t>20% </a:t>
            </a:r>
            <a:r>
              <a:rPr lang="en-GB" dirty="0" smtClean="0"/>
              <a:t>are symptomatic.</a:t>
            </a:r>
          </a:p>
          <a:p>
            <a:endParaRPr lang="en-GB" dirty="0" smtClean="0"/>
          </a:p>
          <a:p>
            <a:r>
              <a:rPr lang="en-US" b="1" dirty="0" smtClean="0"/>
              <a:t>1 in 5 </a:t>
            </a:r>
            <a:r>
              <a:rPr lang="en-US" dirty="0" smtClean="0"/>
              <a:t>infections result in severe disease where </a:t>
            </a:r>
            <a:r>
              <a:rPr lang="en-US" dirty="0" smtClean="0"/>
              <a:t>major organs</a:t>
            </a:r>
            <a:r>
              <a:rPr lang="en-US" dirty="0" smtClean="0"/>
              <a:t> </a:t>
            </a:r>
            <a:r>
              <a:rPr lang="en-US" dirty="0" smtClean="0"/>
              <a:t>are affected. </a:t>
            </a:r>
          </a:p>
          <a:p>
            <a:endParaRPr lang="en-GB" dirty="0" smtClean="0"/>
          </a:p>
          <a:p>
            <a:r>
              <a:rPr lang="en-GB" dirty="0" smtClean="0"/>
              <a:t>Symptoms usually begin </a:t>
            </a:r>
            <a:r>
              <a:rPr lang="en-GB" b="1" dirty="0" smtClean="0"/>
              <a:t>6 – 21</a:t>
            </a:r>
            <a:r>
              <a:rPr lang="en-GB" dirty="0" smtClean="0"/>
              <a:t> days after contact with the virus and death usually occurs within </a:t>
            </a:r>
            <a:r>
              <a:rPr lang="en-GB" b="1" dirty="0" smtClean="0"/>
              <a:t>14 </a:t>
            </a:r>
            <a:r>
              <a:rPr lang="en-GB" dirty="0" smtClean="0"/>
              <a:t>days of onset in fatal </a:t>
            </a:r>
            <a:r>
              <a:rPr lang="en-GB" dirty="0" smtClean="0"/>
              <a:t>cases</a:t>
            </a:r>
            <a:endParaRPr lang="en-GB" dirty="0"/>
          </a:p>
        </p:txBody>
      </p:sp>
    </p:spTree>
    <p:extLst>
      <p:ext uri="{BB962C8B-B14F-4D97-AF65-F5344CB8AC3E}">
        <p14:creationId xmlns:p14="http://schemas.microsoft.com/office/powerpoint/2010/main" val="2628157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 The severity of these symptomatic cases </a:t>
            </a:r>
            <a:r>
              <a:rPr lang="en-GB" dirty="0" smtClean="0"/>
              <a:t>d</a:t>
            </a:r>
            <a:r>
              <a:rPr lang="en-US" dirty="0" err="1" smtClean="0"/>
              <a:t>epends</a:t>
            </a:r>
            <a:r>
              <a:rPr lang="en-US" dirty="0" smtClean="0"/>
              <a:t> on: </a:t>
            </a:r>
          </a:p>
          <a:p>
            <a:pPr lvl="1"/>
            <a:r>
              <a:rPr lang="en-US" dirty="0" smtClean="0"/>
              <a:t>host immunity</a:t>
            </a:r>
          </a:p>
          <a:p>
            <a:pPr lvl="1"/>
            <a:r>
              <a:rPr lang="en-US" dirty="0" smtClean="0"/>
              <a:t>Mode of infection </a:t>
            </a:r>
          </a:p>
          <a:p>
            <a:pPr lvl="1"/>
            <a:r>
              <a:rPr lang="en-US" dirty="0" smtClean="0"/>
              <a:t>Time of presentation</a:t>
            </a:r>
            <a:endParaRPr lang="en-US" dirty="0"/>
          </a:p>
        </p:txBody>
      </p:sp>
    </p:spTree>
    <p:extLst>
      <p:ext uri="{BB962C8B-B14F-4D97-AF65-F5344CB8AC3E}">
        <p14:creationId xmlns:p14="http://schemas.microsoft.com/office/powerpoint/2010/main" val="1662209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BENITA EJIRO\Documents\LassaFe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2296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394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PRESENTATION (</a:t>
            </a:r>
            <a:r>
              <a:rPr lang="en-US" dirty="0" err="1" smtClean="0"/>
              <a:t>ctd</a:t>
            </a:r>
            <a:r>
              <a:rPr lang="en-US" dirty="0" smtClean="0"/>
              <a:t>)</a:t>
            </a:r>
            <a:endParaRPr lang="en-GB" dirty="0"/>
          </a:p>
        </p:txBody>
      </p:sp>
      <p:sp>
        <p:nvSpPr>
          <p:cNvPr id="3" name="Content Placeholder 2"/>
          <p:cNvSpPr>
            <a:spLocks noGrp="1"/>
          </p:cNvSpPr>
          <p:nvPr>
            <p:ph idx="1"/>
          </p:nvPr>
        </p:nvSpPr>
        <p:spPr/>
        <p:txBody>
          <a:bodyPr>
            <a:normAutofit lnSpcReduction="10000"/>
          </a:bodyPr>
          <a:lstStyle/>
          <a:p>
            <a:r>
              <a:rPr lang="en-GB" b="1" dirty="0" smtClean="0"/>
              <a:t>Mild onset over days</a:t>
            </a:r>
            <a:r>
              <a:rPr lang="en-GB" dirty="0" smtClean="0"/>
              <a:t>: fever, malaise, headache, myalgia, arthralgia, </a:t>
            </a:r>
            <a:r>
              <a:rPr lang="en-GB" dirty="0" smtClean="0"/>
              <a:t>prostration, backache</a:t>
            </a:r>
            <a:endParaRPr lang="en-GB" dirty="0" smtClean="0"/>
          </a:p>
          <a:p>
            <a:r>
              <a:rPr lang="en-GB" b="1" dirty="0" smtClean="0"/>
              <a:t>Gastrointestinal symptoms</a:t>
            </a:r>
            <a:r>
              <a:rPr lang="en-GB" dirty="0" smtClean="0"/>
              <a:t> </a:t>
            </a:r>
            <a:r>
              <a:rPr lang="en-GB" dirty="0" smtClean="0"/>
              <a:t>: </a:t>
            </a:r>
            <a:r>
              <a:rPr lang="en-GB" dirty="0" smtClean="0"/>
              <a:t>anorexia, nausea, vomiting, diarrhoea, abdominal pain</a:t>
            </a:r>
          </a:p>
          <a:p>
            <a:r>
              <a:rPr lang="en-GB" b="1" dirty="0" smtClean="0"/>
              <a:t>Cough</a:t>
            </a:r>
            <a:r>
              <a:rPr lang="en-GB" dirty="0" smtClean="0"/>
              <a:t>, </a:t>
            </a:r>
            <a:r>
              <a:rPr lang="en-GB" dirty="0" smtClean="0"/>
              <a:t> sore throat, difficulty </a:t>
            </a:r>
            <a:r>
              <a:rPr lang="en-GB" dirty="0" smtClean="0"/>
              <a:t>in breathing, chest pain may be seen</a:t>
            </a:r>
          </a:p>
          <a:p>
            <a:r>
              <a:rPr lang="en-GB" b="1" dirty="0" smtClean="0"/>
              <a:t>The Central Nervous System </a:t>
            </a:r>
            <a:r>
              <a:rPr lang="en-GB" dirty="0" smtClean="0"/>
              <a:t>may be involved in late stages: agitation, confusion</a:t>
            </a:r>
            <a:r>
              <a:rPr lang="en-GB" dirty="0"/>
              <a:t>, </a:t>
            </a:r>
            <a:r>
              <a:rPr lang="en-GB" dirty="0" smtClean="0"/>
              <a:t>convulsions </a:t>
            </a:r>
            <a:r>
              <a:rPr lang="en-GB" dirty="0"/>
              <a:t>and </a:t>
            </a:r>
            <a:r>
              <a:rPr lang="en-GB" dirty="0" smtClean="0"/>
              <a:t>coma</a:t>
            </a:r>
            <a:endParaRPr lang="en-GB" dirty="0" smtClean="0"/>
          </a:p>
          <a:p>
            <a:r>
              <a:rPr lang="en-GB" b="1" dirty="0" smtClean="0"/>
              <a:t>Bleeding </a:t>
            </a:r>
            <a:endParaRPr lang="en-GB" b="1" dirty="0" smtClean="0"/>
          </a:p>
          <a:p>
            <a:r>
              <a:rPr lang="en-GB" b="1" dirty="0" smtClean="0"/>
              <a:t>“Classic” presentation</a:t>
            </a:r>
            <a:r>
              <a:rPr lang="en-GB" dirty="0" smtClean="0"/>
              <a:t>: fever, neck/facial swelling, bleeding (petechial haemorrhage) and shock </a:t>
            </a:r>
            <a:r>
              <a:rPr lang="en-GB" dirty="0" smtClean="0"/>
              <a:t>(</a:t>
            </a:r>
            <a:r>
              <a:rPr lang="en-GB" dirty="0" smtClean="0"/>
              <a:t>though</a:t>
            </a:r>
            <a:r>
              <a:rPr lang="en-GB" dirty="0" smtClean="0"/>
              <a:t> </a:t>
            </a:r>
            <a:r>
              <a:rPr lang="en-GB" dirty="0" smtClean="0"/>
              <a:t>not </a:t>
            </a:r>
            <a:r>
              <a:rPr lang="en-GB" dirty="0" smtClean="0"/>
              <a:t>so common</a:t>
            </a:r>
            <a:r>
              <a:rPr lang="en-GB" dirty="0" smtClean="0"/>
              <a:t>)</a:t>
            </a:r>
            <a:endParaRPr lang="en-GB" dirty="0" smtClean="0"/>
          </a:p>
          <a:p>
            <a:endParaRPr lang="en-GB" dirty="0"/>
          </a:p>
        </p:txBody>
      </p:sp>
    </p:spTree>
    <p:extLst>
      <p:ext uri="{BB962C8B-B14F-4D97-AF65-F5344CB8AC3E}">
        <p14:creationId xmlns:p14="http://schemas.microsoft.com/office/powerpoint/2010/main" val="1599471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smtClean="0"/>
              <a:t>INTRODUCTION</a:t>
            </a:r>
            <a:endParaRPr lang="en-US" dirty="0" smtClean="0"/>
          </a:p>
          <a:p>
            <a:r>
              <a:rPr lang="en-US" dirty="0" smtClean="0"/>
              <a:t>EPIDEMIOLOGY</a:t>
            </a:r>
          </a:p>
          <a:p>
            <a:r>
              <a:rPr lang="en-US" dirty="0" smtClean="0"/>
              <a:t>TRANSMISSION</a:t>
            </a:r>
          </a:p>
          <a:p>
            <a:r>
              <a:rPr lang="en-US" dirty="0" smtClean="0"/>
              <a:t>CASE DEFINITION</a:t>
            </a:r>
          </a:p>
          <a:p>
            <a:r>
              <a:rPr lang="en-US" dirty="0" smtClean="0"/>
              <a:t>CLINICAL PRESENTATION</a:t>
            </a:r>
          </a:p>
          <a:p>
            <a:r>
              <a:rPr lang="en-US" dirty="0" smtClean="0"/>
              <a:t>DIAGNOSIS</a:t>
            </a:r>
          </a:p>
          <a:p>
            <a:r>
              <a:rPr lang="en-US" dirty="0" smtClean="0"/>
              <a:t>TREATMENT</a:t>
            </a:r>
          </a:p>
          <a:p>
            <a:r>
              <a:rPr lang="en-US" dirty="0" smtClean="0"/>
              <a:t>PREVENTION AND CONTROL</a:t>
            </a:r>
          </a:p>
          <a:p>
            <a:r>
              <a:rPr lang="en-US" dirty="0" smtClean="0"/>
              <a:t>CONCLUSION</a:t>
            </a:r>
          </a:p>
          <a:p>
            <a:r>
              <a:rPr lang="en-US" dirty="0" smtClean="0"/>
              <a:t>REFERENCES</a:t>
            </a:r>
          </a:p>
          <a:p>
            <a:endParaRPr lang="en-US" dirty="0" smtClean="0"/>
          </a:p>
          <a:p>
            <a:endParaRPr lang="en-US" dirty="0" smtClean="0"/>
          </a:p>
          <a:p>
            <a:endParaRPr lang="en-GB" dirty="0"/>
          </a:p>
        </p:txBody>
      </p:sp>
    </p:spTree>
    <p:extLst>
      <p:ext uri="{BB962C8B-B14F-4D97-AF65-F5344CB8AC3E}">
        <p14:creationId xmlns:p14="http://schemas.microsoft.com/office/powerpoint/2010/main" val="2298883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Pregnant women in the 3rd trimester usually have high death rates; not forgetting high rates of spontaneous abortion.</a:t>
            </a:r>
          </a:p>
          <a:p>
            <a:r>
              <a:rPr lang="en-GB" dirty="0" smtClean="0"/>
              <a:t>Because of how unspecific and variable the symptoms of Lassa fever are, it is usually difficult to diagnose clinically.</a:t>
            </a:r>
          </a:p>
          <a:p>
            <a:r>
              <a:rPr lang="en-GB" dirty="0"/>
              <a:t>Patients die from </a:t>
            </a:r>
            <a:r>
              <a:rPr lang="en-GB" dirty="0" smtClean="0"/>
              <a:t>a combination </a:t>
            </a:r>
            <a:r>
              <a:rPr lang="en-GB" dirty="0"/>
              <a:t>of increased </a:t>
            </a:r>
            <a:r>
              <a:rPr lang="en-GB" dirty="0" smtClean="0"/>
              <a:t> leakages from blood vessels, heart failure, and bleeding disorder leading </a:t>
            </a:r>
            <a:r>
              <a:rPr lang="en-GB" dirty="0"/>
              <a:t>to shock, </a:t>
            </a:r>
            <a:r>
              <a:rPr lang="en-GB" dirty="0" smtClean="0"/>
              <a:t>NOT just </a:t>
            </a:r>
            <a:r>
              <a:rPr lang="en-GB" dirty="0"/>
              <a:t>blood loss</a:t>
            </a:r>
            <a:r>
              <a:rPr lang="en-GB" dirty="0" smtClean="0"/>
              <a:t>.</a:t>
            </a:r>
          </a:p>
          <a:p>
            <a:r>
              <a:rPr lang="en-GB" b="1" dirty="0"/>
              <a:t>Deafness</a:t>
            </a:r>
            <a:r>
              <a:rPr lang="en-GB" dirty="0"/>
              <a:t> is a common </a:t>
            </a:r>
            <a:r>
              <a:rPr lang="en-GB" dirty="0" err="1" smtClean="0"/>
              <a:t>sequele</a:t>
            </a:r>
            <a:r>
              <a:rPr lang="en-GB" dirty="0" smtClean="0"/>
              <a:t> </a:t>
            </a:r>
            <a:r>
              <a:rPr lang="en-GB" dirty="0" smtClean="0"/>
              <a:t>in up to </a:t>
            </a:r>
            <a:r>
              <a:rPr lang="en-GB" dirty="0"/>
              <a:t>1/3 cases. </a:t>
            </a:r>
          </a:p>
          <a:p>
            <a:endParaRPr lang="en-GB" dirty="0"/>
          </a:p>
          <a:p>
            <a:endParaRPr lang="en-GB" dirty="0" smtClean="0"/>
          </a:p>
          <a:p>
            <a:endParaRPr lang="en-GB" dirty="0"/>
          </a:p>
        </p:txBody>
      </p:sp>
    </p:spTree>
    <p:extLst>
      <p:ext uri="{BB962C8B-B14F-4D97-AF65-F5344CB8AC3E}">
        <p14:creationId xmlns:p14="http://schemas.microsoft.com/office/powerpoint/2010/main" val="2428907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610600" cy="6324600"/>
          </a:xfrm>
        </p:spPr>
      </p:pic>
    </p:spTree>
    <p:extLst>
      <p:ext uri="{BB962C8B-B14F-4D97-AF65-F5344CB8AC3E}">
        <p14:creationId xmlns:p14="http://schemas.microsoft.com/office/powerpoint/2010/main" val="3967515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DIAGNOSIS</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Definitive diagnosis requires testing that is available in only specialized laboratories.</a:t>
            </a:r>
          </a:p>
          <a:p>
            <a:r>
              <a:rPr lang="en-GB" dirty="0" smtClean="0"/>
              <a:t>Lassa virus infections can only be diagnosed definitively in the laboratory using the following tests:</a:t>
            </a:r>
          </a:p>
          <a:p>
            <a:r>
              <a:rPr lang="en-GB" dirty="0" smtClean="0"/>
              <a:t>-	Antibody Test: </a:t>
            </a:r>
            <a:r>
              <a:rPr lang="en-GB" dirty="0"/>
              <a:t>E</a:t>
            </a:r>
            <a:r>
              <a:rPr lang="en-GB" dirty="0" smtClean="0"/>
              <a:t>nzyme-linked immunosorbent assay (ELISA)</a:t>
            </a:r>
          </a:p>
          <a:p>
            <a:r>
              <a:rPr lang="en-GB" dirty="0" smtClean="0"/>
              <a:t>-	Antigen detection tests</a:t>
            </a:r>
          </a:p>
          <a:p>
            <a:r>
              <a:rPr lang="en-GB" dirty="0" smtClean="0"/>
              <a:t>-	Reverse transcriptase polymerase chain reaction (RT-PCR) assay</a:t>
            </a:r>
          </a:p>
          <a:p>
            <a:r>
              <a:rPr lang="en-GB" dirty="0" smtClean="0"/>
              <a:t>-	Virus isolation by cell culture.</a:t>
            </a:r>
          </a:p>
        </p:txBody>
      </p:sp>
    </p:spTree>
    <p:extLst>
      <p:ext uri="{BB962C8B-B14F-4D97-AF65-F5344CB8AC3E}">
        <p14:creationId xmlns:p14="http://schemas.microsoft.com/office/powerpoint/2010/main" val="2638473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553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542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These tests can be done at Virology Reference Laboratory at Lagos University Teaching Hospital, Idi-Araba, </a:t>
            </a:r>
            <a:r>
              <a:rPr lang="en-GB" dirty="0" smtClean="0"/>
              <a:t>Lagos. Also at </a:t>
            </a:r>
            <a:r>
              <a:rPr lang="en-GB" dirty="0" err="1" smtClean="0"/>
              <a:t>irua</a:t>
            </a:r>
            <a:r>
              <a:rPr lang="en-GB" dirty="0" smtClean="0"/>
              <a:t> specialist hospital Edo state.</a:t>
            </a:r>
          </a:p>
          <a:p>
            <a:pPr marL="0" indent="0">
              <a:buNone/>
            </a:pPr>
            <a:endParaRPr lang="en-GB" dirty="0" smtClean="0"/>
          </a:p>
          <a:p>
            <a:r>
              <a:rPr lang="en-US" dirty="0" smtClean="0"/>
              <a:t>Laboratory specimens may be hazardous and must be handled with extreme care.</a:t>
            </a:r>
            <a:endParaRPr lang="en-GB" dirty="0"/>
          </a:p>
          <a:p>
            <a:endParaRPr lang="en-GB" dirty="0"/>
          </a:p>
          <a:p>
            <a:endParaRPr lang="en-GB" dirty="0"/>
          </a:p>
        </p:txBody>
      </p:sp>
    </p:spTree>
    <p:extLst>
      <p:ext uri="{BB962C8B-B14F-4D97-AF65-F5344CB8AC3E}">
        <p14:creationId xmlns:p14="http://schemas.microsoft.com/office/powerpoint/2010/main" val="947480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2400" y="228600"/>
            <a:ext cx="8991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517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b="1" dirty="0" smtClean="0"/>
              <a:t>SUPPORTIVE</a:t>
            </a:r>
          </a:p>
          <a:p>
            <a:r>
              <a:rPr lang="en-US" dirty="0" smtClean="0"/>
              <a:t>Its put in place to address or relief the symptoms the patient presents with vis-à-vis : replacement of ongoing losses like fluid, blood and its products. Also administration of analgesics, antipyretics, vitamin k.</a:t>
            </a:r>
          </a:p>
          <a:p>
            <a:pPr marL="0" indent="0">
              <a:buNone/>
            </a:pPr>
            <a:endParaRPr lang="en-US" dirty="0" smtClean="0"/>
          </a:p>
          <a:p>
            <a:r>
              <a:rPr lang="en-US" b="1" dirty="0" smtClean="0"/>
              <a:t>DEFINITIVE: </a:t>
            </a:r>
            <a:r>
              <a:rPr lang="en-US" dirty="0" smtClean="0"/>
              <a:t>Antiviral drug </a:t>
            </a:r>
            <a:endParaRPr lang="en-US" dirty="0"/>
          </a:p>
        </p:txBody>
      </p:sp>
    </p:spTree>
    <p:extLst>
      <p:ext uri="{BB962C8B-B14F-4D97-AF65-F5344CB8AC3E}">
        <p14:creationId xmlns:p14="http://schemas.microsoft.com/office/powerpoint/2010/main" val="1840242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TREATMENT</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At present there is no vaccine available that protects against Lassa virus.  </a:t>
            </a:r>
            <a:r>
              <a:rPr lang="en-GB" b="1" i="1" u="sng" dirty="0" smtClean="0"/>
              <a:t>Ribavirin</a:t>
            </a:r>
            <a:r>
              <a:rPr lang="en-GB" dirty="0" smtClean="0"/>
              <a:t>, an antiviral drug has been found to be very useful in the treatment of Lassa fever patients especially when started within the </a:t>
            </a:r>
            <a:r>
              <a:rPr lang="en-GB" b="1" i="1" dirty="0" smtClean="0"/>
              <a:t>first six days </a:t>
            </a:r>
            <a:r>
              <a:rPr lang="en-GB" dirty="0" smtClean="0"/>
              <a:t>of the illness. It should be given intravenously for </a:t>
            </a:r>
            <a:r>
              <a:rPr lang="en-GB" b="1" i="1" dirty="0" smtClean="0"/>
              <a:t>ten (10) days.</a:t>
            </a:r>
          </a:p>
          <a:p>
            <a:r>
              <a:rPr lang="en-GB" dirty="0" smtClean="0"/>
              <a:t>1)	Intravenous Ribavirin treatment should start as soon as a diagnosis of Lassa Fever is made.</a:t>
            </a:r>
          </a:p>
          <a:p>
            <a:r>
              <a:rPr lang="en-GB" dirty="0" smtClean="0"/>
              <a:t>2)	Give a single “loading dose” of </a:t>
            </a:r>
            <a:r>
              <a:rPr lang="en-GB" b="1" dirty="0" smtClean="0"/>
              <a:t>33mg/kg</a:t>
            </a:r>
            <a:r>
              <a:rPr lang="en-GB" dirty="0" smtClean="0"/>
              <a:t> body weight.</a:t>
            </a:r>
          </a:p>
          <a:p>
            <a:r>
              <a:rPr lang="en-GB" dirty="0" smtClean="0"/>
              <a:t>3)	Then give a dose of </a:t>
            </a:r>
            <a:r>
              <a:rPr lang="en-GB" b="1" dirty="0" smtClean="0"/>
              <a:t>16mg/kg</a:t>
            </a:r>
            <a:r>
              <a:rPr lang="en-GB" dirty="0" smtClean="0"/>
              <a:t> body weight every 6 hours for 4 days.</a:t>
            </a:r>
          </a:p>
          <a:p>
            <a:r>
              <a:rPr lang="en-GB" dirty="0" smtClean="0"/>
              <a:t>4)	Then give </a:t>
            </a:r>
            <a:r>
              <a:rPr lang="en-GB" b="1" dirty="0" smtClean="0"/>
              <a:t>8mg/kg</a:t>
            </a:r>
            <a:r>
              <a:rPr lang="en-GB" dirty="0" smtClean="0"/>
              <a:t> every 8 hours for 6 days.</a:t>
            </a:r>
          </a:p>
          <a:p>
            <a:endParaRPr lang="en-GB" dirty="0"/>
          </a:p>
        </p:txBody>
      </p:sp>
    </p:spTree>
    <p:extLst>
      <p:ext uri="{BB962C8B-B14F-4D97-AF65-F5344CB8AC3E}">
        <p14:creationId xmlns:p14="http://schemas.microsoft.com/office/powerpoint/2010/main" val="3046924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5)	Complete treatment course for individual patients clearly laying out the correct amount to give each dose.</a:t>
            </a:r>
          </a:p>
          <a:p>
            <a:r>
              <a:rPr lang="en-GB" dirty="0" smtClean="0"/>
              <a:t>6)	Once started, a Ribavirin treatment should not be discontinued until the 10 days course is complete.</a:t>
            </a:r>
          </a:p>
          <a:p>
            <a:r>
              <a:rPr lang="en-GB" dirty="0" smtClean="0"/>
              <a:t>7)	Supportive treatment should include; Paracetamol, Vitamin K, </a:t>
            </a:r>
            <a:r>
              <a:rPr lang="en-GB" dirty="0" err="1" smtClean="0"/>
              <a:t>Heamacel</a:t>
            </a:r>
            <a:r>
              <a:rPr lang="en-GB" dirty="0" smtClean="0"/>
              <a:t>, Ringers lactate, Quinine lactate, injection and antibiotics; start intravenously.</a:t>
            </a:r>
          </a:p>
          <a:p>
            <a:r>
              <a:rPr lang="en-GB" dirty="0" smtClean="0"/>
              <a:t>8)	If patient is severely anaemic, consider transfusion.</a:t>
            </a:r>
          </a:p>
        </p:txBody>
      </p:sp>
    </p:spTree>
    <p:extLst>
      <p:ext uri="{BB962C8B-B14F-4D97-AF65-F5344CB8AC3E}">
        <p14:creationId xmlns:p14="http://schemas.microsoft.com/office/powerpoint/2010/main" val="72950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PREVENTION AND CONTROL</a:t>
            </a:r>
            <a:endParaRPr lang="en-US" sz="4000" dirty="0"/>
          </a:p>
        </p:txBody>
      </p:sp>
      <p:sp>
        <p:nvSpPr>
          <p:cNvPr id="3" name="Content Placeholder 2"/>
          <p:cNvSpPr>
            <a:spLocks noGrp="1"/>
          </p:cNvSpPr>
          <p:nvPr>
            <p:ph idx="1"/>
          </p:nvPr>
        </p:nvSpPr>
        <p:spPr/>
        <p:txBody>
          <a:bodyPr/>
          <a:lstStyle/>
          <a:p>
            <a:pPr marL="0" indent="0">
              <a:buNone/>
            </a:pPr>
            <a:r>
              <a:rPr lang="en-US" dirty="0" smtClean="0"/>
              <a:t>The prevention of Lassa fever is the most cost effective and efficient method of controlling and managing the Lassa infection as in the case of other hemorrhagic  viral disease both at community and individual level these include:</a:t>
            </a:r>
          </a:p>
          <a:p>
            <a:r>
              <a:rPr lang="en-US" dirty="0" smtClean="0"/>
              <a:t>Avoid erratic bush burning</a:t>
            </a:r>
          </a:p>
          <a:p>
            <a:r>
              <a:rPr lang="en-US" dirty="0" smtClean="0"/>
              <a:t>Proper waste disposal and sanitation</a:t>
            </a:r>
          </a:p>
          <a:p>
            <a:r>
              <a:rPr lang="en-US" dirty="0"/>
              <a:t>S</a:t>
            </a:r>
            <a:r>
              <a:rPr lang="en-US" dirty="0" smtClean="0"/>
              <a:t>torage of food items in </a:t>
            </a:r>
            <a:r>
              <a:rPr lang="en-US" sz="2800" dirty="0" smtClean="0">
                <a:solidFill>
                  <a:srgbClr val="FF0000"/>
                </a:solidFill>
              </a:rPr>
              <a:t>RODENTS PROOF CONTAINERS</a:t>
            </a:r>
          </a:p>
          <a:p>
            <a:endParaRPr lang="en-US" sz="2800" dirty="0">
              <a:solidFill>
                <a:srgbClr val="FF0000"/>
              </a:solidFill>
            </a:endParaRPr>
          </a:p>
        </p:txBody>
      </p:sp>
    </p:spTree>
    <p:extLst>
      <p:ext uri="{BB962C8B-B14F-4D97-AF65-F5344CB8AC3E}">
        <p14:creationId xmlns:p14="http://schemas.microsoft.com/office/powerpoint/2010/main" val="1730781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GB" dirty="0"/>
              <a:t>Lassa fever is an infection that belongs to the group of viral  </a:t>
            </a:r>
            <a:r>
              <a:rPr lang="en-GB" dirty="0" err="1"/>
              <a:t>Hemorrhagic</a:t>
            </a:r>
            <a:r>
              <a:rPr lang="en-GB" dirty="0"/>
              <a:t> disease ( </a:t>
            </a:r>
            <a:r>
              <a:rPr lang="en-GB" dirty="0" err="1"/>
              <a:t>ebola</a:t>
            </a:r>
            <a:r>
              <a:rPr lang="en-GB" dirty="0"/>
              <a:t>, </a:t>
            </a:r>
            <a:r>
              <a:rPr lang="en-GB" dirty="0" err="1" smtClean="0"/>
              <a:t>Yellowfever</a:t>
            </a:r>
            <a:r>
              <a:rPr lang="en-GB" dirty="0" smtClean="0"/>
              <a:t>, dengue</a:t>
            </a:r>
            <a:r>
              <a:rPr lang="en-GB" dirty="0"/>
              <a:t>, </a:t>
            </a:r>
            <a:r>
              <a:rPr lang="en-GB" dirty="0" err="1"/>
              <a:t>marbung</a:t>
            </a:r>
            <a:r>
              <a:rPr lang="en-GB" dirty="0"/>
              <a:t>,) is a </a:t>
            </a:r>
            <a:r>
              <a:rPr lang="en-GB" b="1" dirty="0"/>
              <a:t>Zoonotic</a:t>
            </a:r>
            <a:r>
              <a:rPr lang="en-GB" dirty="0"/>
              <a:t> disease </a:t>
            </a:r>
            <a:r>
              <a:rPr lang="en-GB" i="1" dirty="0"/>
              <a:t>(humans become infected from contact with infected animals) </a:t>
            </a:r>
            <a:r>
              <a:rPr lang="en-GB" dirty="0"/>
              <a:t>caused by the </a:t>
            </a:r>
            <a:r>
              <a:rPr lang="en-GB" dirty="0">
                <a:solidFill>
                  <a:srgbClr val="FF0000"/>
                </a:solidFill>
              </a:rPr>
              <a:t>Lassa virus , </a:t>
            </a:r>
            <a:r>
              <a:rPr lang="en-GB" dirty="0"/>
              <a:t>a </a:t>
            </a:r>
            <a:r>
              <a:rPr lang="en-GB" b="1" i="1" dirty="0"/>
              <a:t>single-stranded RNA virus </a:t>
            </a:r>
            <a:r>
              <a:rPr lang="en-GB" dirty="0"/>
              <a:t>belonging to the </a:t>
            </a:r>
            <a:r>
              <a:rPr lang="en-GB" b="1" i="1" dirty="0" err="1"/>
              <a:t>arenaviridae</a:t>
            </a:r>
            <a:r>
              <a:rPr lang="en-GB" b="1" i="1" dirty="0"/>
              <a:t> </a:t>
            </a:r>
            <a:r>
              <a:rPr lang="en-GB" dirty="0"/>
              <a:t>family.</a:t>
            </a:r>
          </a:p>
          <a:p>
            <a:endParaRPr lang="en-GB" dirty="0"/>
          </a:p>
          <a:p>
            <a:r>
              <a:rPr lang="en-GB" dirty="0"/>
              <a:t>The </a:t>
            </a:r>
            <a:r>
              <a:rPr lang="en-GB" b="1" dirty="0" err="1"/>
              <a:t>multimammate</a:t>
            </a:r>
            <a:r>
              <a:rPr lang="en-GB" b="1" dirty="0"/>
              <a:t> rat (</a:t>
            </a:r>
            <a:r>
              <a:rPr lang="en-GB" b="1" dirty="0" err="1"/>
              <a:t>Mastomys</a:t>
            </a:r>
            <a:r>
              <a:rPr lang="en-GB" b="1" dirty="0"/>
              <a:t> </a:t>
            </a:r>
            <a:r>
              <a:rPr lang="en-GB" b="1" dirty="0" err="1"/>
              <a:t>natalensis</a:t>
            </a:r>
            <a:r>
              <a:rPr lang="en-GB" b="1" dirty="0"/>
              <a:t>) </a:t>
            </a:r>
            <a:r>
              <a:rPr lang="en-GB" dirty="0"/>
              <a:t>is the reservoir host of Lassa virus. </a:t>
            </a:r>
            <a:endParaRPr lang="en-GB" dirty="0" smtClean="0"/>
          </a:p>
          <a:p>
            <a:pPr lvl="5"/>
            <a:r>
              <a:rPr lang="en-GB" dirty="0"/>
              <a:t>	</a:t>
            </a:r>
          </a:p>
          <a:p>
            <a:pPr lvl="6"/>
            <a:endParaRPr lang="en-GB"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5257800"/>
            <a:ext cx="3810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776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00" y="381000"/>
            <a:ext cx="8839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855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Grains noticed to be infested with Rat droppings should be disposed off and not eaten</a:t>
            </a:r>
          </a:p>
          <a:p>
            <a:r>
              <a:rPr lang="en-US" dirty="0" smtClean="0"/>
              <a:t>Avoid the eating of rats as one cant tell which is infected as the host does not show symptoms.</a:t>
            </a:r>
          </a:p>
          <a:p>
            <a:r>
              <a:rPr lang="en-US" dirty="0" smtClean="0"/>
              <a:t>Refuse should be thrown far from residential areas and properly burnt.</a:t>
            </a:r>
          </a:p>
          <a:p>
            <a:r>
              <a:rPr lang="en-US" dirty="0" smtClean="0">
                <a:solidFill>
                  <a:srgbClr val="FF0000"/>
                </a:solidFill>
              </a:rPr>
              <a:t>Avoid soaking </a:t>
            </a:r>
            <a:r>
              <a:rPr lang="en-US" dirty="0" err="1">
                <a:solidFill>
                  <a:srgbClr val="FF0000"/>
                </a:solidFill>
              </a:rPr>
              <a:t>G</a:t>
            </a:r>
            <a:r>
              <a:rPr lang="en-US" dirty="0" err="1" smtClean="0">
                <a:solidFill>
                  <a:srgbClr val="FF0000"/>
                </a:solidFill>
              </a:rPr>
              <a:t>arri</a:t>
            </a:r>
            <a:r>
              <a:rPr lang="en-US" dirty="0" smtClean="0">
                <a:solidFill>
                  <a:srgbClr val="FF0000"/>
                </a:solidFill>
              </a:rPr>
              <a:t>…</a:t>
            </a:r>
          </a:p>
          <a:p>
            <a:r>
              <a:rPr lang="en-US" dirty="0" smtClean="0"/>
              <a:t>Avoid contact with rat droppings</a:t>
            </a:r>
          </a:p>
          <a:p>
            <a:r>
              <a:rPr lang="en-US" dirty="0" smtClean="0"/>
              <a:t>Ensure proper hand washing and use of hand sanitizers</a:t>
            </a:r>
            <a:endParaRPr lang="en-US" dirty="0"/>
          </a:p>
        </p:txBody>
      </p:sp>
    </p:spTree>
    <p:extLst>
      <p:ext uri="{BB962C8B-B14F-4D97-AF65-F5344CB8AC3E}">
        <p14:creationId xmlns:p14="http://schemas.microsoft.com/office/powerpoint/2010/main" val="516120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Use disinfectants to clean surfaces and floors  both in office and homes.</a:t>
            </a:r>
          </a:p>
          <a:p>
            <a:r>
              <a:rPr lang="en-US" dirty="0" smtClean="0"/>
              <a:t>Avoid sharing sharps as 80% of infected individuals are asymptomatic</a:t>
            </a:r>
          </a:p>
          <a:p>
            <a:r>
              <a:rPr lang="en-US" dirty="0" smtClean="0"/>
              <a:t>Avoid unprotected sex for those who have refused to be faithful and for partners whose spouse is infected abstain from sex for the next 3 months of completion of treatment as the virus is still shed in semen even after treatment</a:t>
            </a:r>
          </a:p>
          <a:p>
            <a:r>
              <a:rPr lang="en-US" dirty="0" smtClean="0"/>
              <a:t>Ensure proper hygiene and over crowding in homes (used kitchen utensils, bookshelves, cloth littering)</a:t>
            </a:r>
            <a:endParaRPr lang="en-US" dirty="0"/>
          </a:p>
        </p:txBody>
      </p:sp>
    </p:spTree>
    <p:extLst>
      <p:ext uri="{BB962C8B-B14F-4D97-AF65-F5344CB8AC3E}">
        <p14:creationId xmlns:p14="http://schemas.microsoft.com/office/powerpoint/2010/main" val="3681992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a:t>High Index of suspicion </a:t>
            </a:r>
            <a:r>
              <a:rPr lang="en-GB" dirty="0"/>
              <a:t>for Lassa Fever should be entertained by health workers to improve case detection. </a:t>
            </a:r>
            <a:endParaRPr lang="en-GB" dirty="0" smtClean="0"/>
          </a:p>
          <a:p>
            <a:pPr marL="0" indent="0">
              <a:buNone/>
            </a:pPr>
            <a:endParaRPr lang="en-GB" dirty="0"/>
          </a:p>
          <a:p>
            <a:r>
              <a:rPr lang="en-GB" b="1" dirty="0"/>
              <a:t>UNIVERSAL PRECAUTION </a:t>
            </a:r>
            <a:r>
              <a:rPr lang="en-GB" dirty="0"/>
              <a:t>must be practiced in the management of suspected or confirmed cases as listed below:</a:t>
            </a:r>
          </a:p>
          <a:p>
            <a:endParaRPr lang="en-US" dirty="0"/>
          </a:p>
        </p:txBody>
      </p:sp>
    </p:spTree>
    <p:extLst>
      <p:ext uri="{BB962C8B-B14F-4D97-AF65-F5344CB8AC3E}">
        <p14:creationId xmlns:p14="http://schemas.microsoft.com/office/powerpoint/2010/main" val="2493649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1. 	Appropriate </a:t>
            </a:r>
            <a:r>
              <a:rPr lang="en-GB" b="1" dirty="0"/>
              <a:t>personal protective clothing </a:t>
            </a:r>
            <a:r>
              <a:rPr lang="en-GB" dirty="0"/>
              <a:t>(hand gloves, facemasks, eye goggles and overall) must be worn when attending to cases</a:t>
            </a:r>
            <a:r>
              <a:rPr lang="en-GB" dirty="0" smtClean="0"/>
              <a:t>.</a:t>
            </a:r>
          </a:p>
          <a:p>
            <a:pPr marL="0" indent="0">
              <a:buNone/>
            </a:pPr>
            <a:endParaRPr lang="en-GB" dirty="0" smtClean="0"/>
          </a:p>
          <a:p>
            <a:r>
              <a:rPr lang="en-GB" dirty="0" smtClean="0"/>
              <a:t>2. </a:t>
            </a:r>
            <a:r>
              <a:rPr lang="en-GB" b="1" dirty="0" smtClean="0"/>
              <a:t>Hands </a:t>
            </a:r>
            <a:r>
              <a:rPr lang="en-GB" b="1" dirty="0"/>
              <a:t>must be washed </a:t>
            </a:r>
            <a:r>
              <a:rPr lang="en-GB" dirty="0"/>
              <a:t>after each contact with patient or contaminated materials. They must first be rinsed in disinfectant and then washed with soap and water.</a:t>
            </a:r>
          </a:p>
          <a:p>
            <a:endParaRPr lang="en-GB" dirty="0"/>
          </a:p>
          <a:p>
            <a:endParaRPr lang="en-GB" dirty="0"/>
          </a:p>
        </p:txBody>
      </p:sp>
    </p:spTree>
    <p:extLst>
      <p:ext uri="{BB962C8B-B14F-4D97-AF65-F5344CB8AC3E}">
        <p14:creationId xmlns:p14="http://schemas.microsoft.com/office/powerpoint/2010/main" val="812377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3.	</a:t>
            </a:r>
            <a:r>
              <a:rPr lang="en-GB" b="1" dirty="0" smtClean="0"/>
              <a:t>Instruments and Dressings </a:t>
            </a:r>
            <a:r>
              <a:rPr lang="en-GB" dirty="0" smtClean="0"/>
              <a:t>– Each patient must have an individual thermometer labelled with the patient’s name and kept in a receptacle containing disinfectant. The stethoscope and the sleeve of the sphygmomanometer must be decontaminated between each use by cleaning them with disinfectant solution.</a:t>
            </a:r>
          </a:p>
          <a:p>
            <a:r>
              <a:rPr lang="en-GB" dirty="0" smtClean="0"/>
              <a:t>4.	</a:t>
            </a:r>
            <a:r>
              <a:rPr lang="en-GB" b="1" dirty="0" smtClean="0"/>
              <a:t>Bed covering </a:t>
            </a:r>
            <a:r>
              <a:rPr lang="en-GB" dirty="0" smtClean="0"/>
              <a:t>– The use of a plastic sheet is essential to avoid the contamination of mattresses. They must be large enough to cover the entire mattress, be waterproof, and be thoroughly disinfected after the discharge or the death of patients.</a:t>
            </a:r>
          </a:p>
          <a:p>
            <a:endParaRPr lang="en-GB" dirty="0"/>
          </a:p>
        </p:txBody>
      </p:sp>
    </p:spTree>
    <p:extLst>
      <p:ext uri="{BB962C8B-B14F-4D97-AF65-F5344CB8AC3E}">
        <p14:creationId xmlns:p14="http://schemas.microsoft.com/office/powerpoint/2010/main" val="3396833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b="1" dirty="0" smtClean="0"/>
          </a:p>
          <a:p>
            <a:r>
              <a:rPr lang="en-GB" dirty="0"/>
              <a:t>Family members should </a:t>
            </a:r>
            <a:r>
              <a:rPr lang="en-GB" b="1" dirty="0"/>
              <a:t>avoid touching body fluids</a:t>
            </a:r>
            <a:r>
              <a:rPr lang="en-GB" dirty="0"/>
              <a:t> while caring for sick persons. </a:t>
            </a:r>
            <a:endParaRPr lang="en-GB" dirty="0" smtClean="0"/>
          </a:p>
          <a:p>
            <a:pPr marL="0" indent="0">
              <a:buNone/>
            </a:pPr>
            <a:endParaRPr lang="en-GB" dirty="0"/>
          </a:p>
          <a:p>
            <a:r>
              <a:rPr lang="en-GB" b="1" dirty="0" smtClean="0"/>
              <a:t>Placement of traps </a:t>
            </a:r>
            <a:r>
              <a:rPr lang="en-GB" dirty="0" smtClean="0"/>
              <a:t>in and around homes can help reduce rodent population. Bear in mind that rats must not be handled or eaten and keeping of cats should be encouraged</a:t>
            </a:r>
          </a:p>
        </p:txBody>
      </p:sp>
    </p:spTree>
    <p:extLst>
      <p:ext uri="{BB962C8B-B14F-4D97-AF65-F5344CB8AC3E}">
        <p14:creationId xmlns:p14="http://schemas.microsoft.com/office/powerpoint/2010/main" val="3872363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874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HISTORY</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ome time last year there was a family of 5 living in a 2 bedroom apartment in a new housing site  late </a:t>
            </a:r>
            <a:r>
              <a:rPr lang="en-US" dirty="0"/>
              <a:t>N</a:t>
            </a:r>
            <a:r>
              <a:rPr lang="en-US" dirty="0" smtClean="0"/>
              <a:t>ovember  the bush surrounding their house was set ablaze </a:t>
            </a:r>
          </a:p>
          <a:p>
            <a:r>
              <a:rPr lang="en-US" dirty="0" smtClean="0"/>
              <a:t>Few days later the family began to notice  the movements of rats around the house some occasions the mother had  noticed her wrapped EKO being eaten by rat of which would then cut of the seemingly bad part and discard giving the rest to her children</a:t>
            </a:r>
            <a:endParaRPr lang="en-US" dirty="0"/>
          </a:p>
        </p:txBody>
      </p:sp>
    </p:spTree>
    <p:extLst>
      <p:ext uri="{BB962C8B-B14F-4D97-AF65-F5344CB8AC3E}">
        <p14:creationId xmlns:p14="http://schemas.microsoft.com/office/powerpoint/2010/main" val="1644743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Few weeks later her </a:t>
            </a:r>
            <a:r>
              <a:rPr lang="en-US" dirty="0"/>
              <a:t>first and last born </a:t>
            </a:r>
            <a:r>
              <a:rPr lang="en-US" dirty="0" smtClean="0"/>
              <a:t>fell ill of which they both had a fever and the last born who had associated symptom of inability to swallow died. Then the mother took ill some days later of which she was taken to the hospital when she started passing bloody stool and bleeding from the nose.</a:t>
            </a:r>
          </a:p>
          <a:p>
            <a:r>
              <a:rPr lang="en-US" dirty="0"/>
              <a:t> T</a:t>
            </a:r>
            <a:r>
              <a:rPr lang="en-US" dirty="0" smtClean="0"/>
              <a:t>he doctor then suspected a case of Ebola virus infection and sample was sent for confirmation, result of which came out to be Lassa virus infection and she was treated and discharged after two weeks.</a:t>
            </a:r>
            <a:endParaRPr lang="en-US" dirty="0"/>
          </a:p>
        </p:txBody>
      </p:sp>
    </p:spTree>
    <p:extLst>
      <p:ext uri="{BB962C8B-B14F-4D97-AF65-F5344CB8AC3E}">
        <p14:creationId xmlns:p14="http://schemas.microsoft.com/office/powerpoint/2010/main" val="2673780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944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In Nigeria, Healthcare workers seeing a patient suspected to have Lassa fever should immediately contact </a:t>
            </a:r>
            <a:r>
              <a:rPr lang="en-GB" b="1" dirty="0" smtClean="0"/>
              <a:t>the Local Government Disease Surveillance</a:t>
            </a:r>
            <a:r>
              <a:rPr lang="en-GB" dirty="0" smtClean="0"/>
              <a:t> and </a:t>
            </a:r>
            <a:r>
              <a:rPr lang="en-GB" b="1" dirty="0" smtClean="0"/>
              <a:t>Notification Officers (DSNOs) </a:t>
            </a:r>
            <a:r>
              <a:rPr lang="en-GB" dirty="0" smtClean="0"/>
              <a:t>and/or </a:t>
            </a:r>
            <a:r>
              <a:rPr lang="en-GB" b="1" dirty="0" smtClean="0"/>
              <a:t>epidemiologis</a:t>
            </a:r>
            <a:r>
              <a:rPr lang="en-GB" dirty="0" smtClean="0"/>
              <a:t>t in the </a:t>
            </a:r>
            <a:r>
              <a:rPr lang="en-GB" b="1" dirty="0" smtClean="0"/>
              <a:t>State Ministry of Health </a:t>
            </a:r>
            <a:r>
              <a:rPr lang="en-GB" dirty="0" smtClean="0"/>
              <a:t>or call the </a:t>
            </a:r>
            <a:r>
              <a:rPr lang="en-GB" b="1" dirty="0" smtClean="0"/>
              <a:t>Federal Ministry of Health</a:t>
            </a:r>
            <a:r>
              <a:rPr lang="en-GB" dirty="0" smtClean="0"/>
              <a:t> using the following numbers: </a:t>
            </a:r>
            <a:r>
              <a:rPr lang="en-GB" b="1" dirty="0" smtClean="0"/>
              <a:t>08093810105, 08163215251, 08031571667 and 08135050005</a:t>
            </a:r>
            <a:r>
              <a:rPr lang="en-GB" dirty="0" smtClean="0"/>
              <a:t>.</a:t>
            </a:r>
          </a:p>
          <a:p>
            <a:endParaRPr lang="en-GB" dirty="0" smtClean="0"/>
          </a:p>
          <a:p>
            <a:endParaRPr lang="en-GB" dirty="0"/>
          </a:p>
        </p:txBody>
      </p:sp>
    </p:spTree>
    <p:extLst>
      <p:ext uri="{BB962C8B-B14F-4D97-AF65-F5344CB8AC3E}">
        <p14:creationId xmlns:p14="http://schemas.microsoft.com/office/powerpoint/2010/main" val="4185008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GB" dirty="0"/>
          </a:p>
        </p:txBody>
      </p:sp>
      <p:sp>
        <p:nvSpPr>
          <p:cNvPr id="3" name="Content Placeholder 2"/>
          <p:cNvSpPr>
            <a:spLocks noGrp="1"/>
          </p:cNvSpPr>
          <p:nvPr>
            <p:ph idx="1"/>
          </p:nvPr>
        </p:nvSpPr>
        <p:spPr/>
        <p:txBody>
          <a:bodyPr/>
          <a:lstStyle/>
          <a:p>
            <a:endParaRPr lang="en-US" dirty="0" smtClean="0"/>
          </a:p>
          <a:p>
            <a:r>
              <a:rPr lang="en-US" dirty="0" smtClean="0"/>
              <a:t>The spread of Lassa fever can be curbed if every individual decides to actively practice necessary safety measures to prevent the disease.</a:t>
            </a:r>
          </a:p>
          <a:p>
            <a:endParaRPr lang="en-US" dirty="0"/>
          </a:p>
          <a:p>
            <a:pPr marL="0" indent="0">
              <a:buNone/>
            </a:pPr>
            <a:endParaRPr lang="en-US" dirty="0" smtClean="0"/>
          </a:p>
          <a:p>
            <a:r>
              <a:rPr lang="en-US" dirty="0" smtClean="0"/>
              <a:t>Don’t wait till you see a case, </a:t>
            </a:r>
            <a:r>
              <a:rPr lang="en-US" b="1" dirty="0" smtClean="0"/>
              <a:t>LET’S STOP THE SPREAD!  ACT NOW!  </a:t>
            </a:r>
            <a:endParaRPr lang="en-GB" b="1" dirty="0"/>
          </a:p>
        </p:txBody>
      </p:sp>
    </p:spTree>
    <p:extLst>
      <p:ext uri="{BB962C8B-B14F-4D97-AF65-F5344CB8AC3E}">
        <p14:creationId xmlns:p14="http://schemas.microsoft.com/office/powerpoint/2010/main" val="2376780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a:bodyPr>
          <a:lstStyle/>
          <a:p>
            <a:r>
              <a:rPr lang="en-US" dirty="0"/>
              <a:t>Pulse news Nigeria, 11:00 am,19</a:t>
            </a:r>
            <a:r>
              <a:rPr lang="en-US" baseline="30000" dirty="0"/>
              <a:t>th</a:t>
            </a:r>
            <a:r>
              <a:rPr lang="en-US" dirty="0"/>
              <a:t> January 2016, </a:t>
            </a:r>
            <a:endParaRPr lang="en-GB" dirty="0" smtClean="0"/>
          </a:p>
          <a:p>
            <a:r>
              <a:rPr lang="en-GB" dirty="0" smtClean="0"/>
              <a:t>The Rats, Lassa Fever and the Ignorant Nigerian Family; What you must know-: by Dr </a:t>
            </a:r>
            <a:r>
              <a:rPr lang="en-GB" dirty="0" err="1" smtClean="0"/>
              <a:t>Nyeche</a:t>
            </a:r>
            <a:r>
              <a:rPr lang="en-GB" dirty="0" smtClean="0"/>
              <a:t> </a:t>
            </a:r>
            <a:r>
              <a:rPr lang="en-GB" dirty="0" err="1" smtClean="0"/>
              <a:t>Ovundah</a:t>
            </a:r>
            <a:r>
              <a:rPr lang="en-GB" dirty="0" smtClean="0"/>
              <a:t>, January 9, 2016.</a:t>
            </a:r>
          </a:p>
          <a:p>
            <a:r>
              <a:rPr lang="en-US" dirty="0" smtClean="0"/>
              <a:t>WHO Media Centre/ Fact Sheets, updated March 13, 2015.</a:t>
            </a:r>
          </a:p>
          <a:p>
            <a:r>
              <a:rPr lang="en-US" dirty="0" smtClean="0"/>
              <a:t>Ribavirin for Lassa Fever Post Exposure Prophylaxis, CENTERS FOF DISEASE CONTROL AND PREVENTION Volume 16, Number 12 – December 2010</a:t>
            </a:r>
          </a:p>
          <a:p>
            <a:r>
              <a:rPr lang="en-US" dirty="0" smtClean="0"/>
              <a:t>Lassa fever, Wikipedia, the free encyclopedia.</a:t>
            </a:r>
          </a:p>
        </p:txBody>
      </p:sp>
    </p:spTree>
    <p:extLst>
      <p:ext uri="{BB962C8B-B14F-4D97-AF65-F5344CB8AC3E}">
        <p14:creationId xmlns:p14="http://schemas.microsoft.com/office/powerpoint/2010/main" val="3297599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8800" b="1" i="1" dirty="0" smtClean="0"/>
              <a:t>THANKS FOR LISTENING!!!!</a:t>
            </a:r>
            <a:endParaRPr lang="en-GB" sz="8800" b="1" i="1" dirty="0"/>
          </a:p>
        </p:txBody>
      </p:sp>
    </p:spTree>
    <p:extLst>
      <p:ext uri="{BB962C8B-B14F-4D97-AF65-F5344CB8AC3E}">
        <p14:creationId xmlns:p14="http://schemas.microsoft.com/office/powerpoint/2010/main" val="709656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4800" dirty="0" smtClean="0"/>
          </a:p>
          <a:p>
            <a:endParaRPr lang="en-US" sz="4800" dirty="0"/>
          </a:p>
          <a:p>
            <a:pPr marL="0" indent="0">
              <a:buNone/>
            </a:pPr>
            <a:r>
              <a:rPr lang="en-US" sz="4800" dirty="0"/>
              <a:t>	</a:t>
            </a:r>
            <a:r>
              <a:rPr lang="en-US" sz="4800" dirty="0" smtClean="0"/>
              <a:t>	</a:t>
            </a:r>
            <a:r>
              <a:rPr lang="en-US" sz="7200" dirty="0" smtClean="0">
                <a:solidFill>
                  <a:srgbClr val="FF0000"/>
                </a:solidFill>
                <a:latin typeface="Algerian" pitchFamily="82" charset="0"/>
              </a:rPr>
              <a:t>QUESTIONS</a:t>
            </a:r>
            <a:endParaRPr lang="en-US" sz="7200" dirty="0">
              <a:solidFill>
                <a:srgbClr val="FF0000"/>
              </a:solidFill>
              <a:latin typeface="Algerian" pitchFamily="82" charset="0"/>
            </a:endParaRPr>
          </a:p>
        </p:txBody>
      </p:sp>
    </p:spTree>
    <p:extLst>
      <p:ext uri="{BB962C8B-B14F-4D97-AF65-F5344CB8AC3E}">
        <p14:creationId xmlns:p14="http://schemas.microsoft.com/office/powerpoint/2010/main" val="4180965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Lassa </a:t>
            </a:r>
            <a:r>
              <a:rPr lang="en-GB" dirty="0"/>
              <a:t>fever was first described in the 1950’s, however the virus causing </a:t>
            </a:r>
            <a:r>
              <a:rPr lang="en-GB" dirty="0" smtClean="0"/>
              <a:t>the disease</a:t>
            </a:r>
            <a:r>
              <a:rPr lang="en-GB" dirty="0" smtClean="0"/>
              <a:t> </a:t>
            </a:r>
            <a:r>
              <a:rPr lang="en-GB" dirty="0"/>
              <a:t>was not identified until 1969 when two missionary nurses died in </a:t>
            </a:r>
            <a:r>
              <a:rPr lang="en-GB" dirty="0" smtClean="0"/>
              <a:t>Lassa, </a:t>
            </a:r>
            <a:r>
              <a:rPr lang="en-GB" dirty="0"/>
              <a:t>a town in </a:t>
            </a:r>
            <a:r>
              <a:rPr lang="en-GB" dirty="0" err="1"/>
              <a:t>Borno</a:t>
            </a:r>
            <a:r>
              <a:rPr lang="en-GB" dirty="0"/>
              <a:t> State Nigeria. </a:t>
            </a:r>
            <a:endParaRPr lang="en-GB" dirty="0" smtClean="0"/>
          </a:p>
          <a:p>
            <a:endParaRPr lang="en-GB" dirty="0"/>
          </a:p>
          <a:p>
            <a:r>
              <a:rPr lang="en-GB" dirty="0" smtClean="0"/>
              <a:t>The last outbreak of Lassa fever in Nigeria occurred in 2012.</a:t>
            </a:r>
          </a:p>
          <a:p>
            <a:endParaRPr lang="en-GB" dirty="0" smtClean="0"/>
          </a:p>
          <a:p>
            <a:r>
              <a:rPr lang="en-GB" dirty="0" smtClean="0"/>
              <a:t>Then, the disease </a:t>
            </a:r>
            <a:r>
              <a:rPr lang="en-GB" dirty="0" smtClean="0"/>
              <a:t>affected</a:t>
            </a:r>
            <a:r>
              <a:rPr lang="en-GB" dirty="0" smtClean="0"/>
              <a:t> </a:t>
            </a:r>
            <a:r>
              <a:rPr lang="en-GB" dirty="0" smtClean="0"/>
              <a:t>19 </a:t>
            </a:r>
            <a:r>
              <a:rPr lang="en-GB" dirty="0" smtClean="0"/>
              <a:t>out of </a:t>
            </a:r>
            <a:r>
              <a:rPr lang="en-GB" dirty="0" smtClean="0"/>
              <a:t>the 36 states, 1,723 suspected cases were recorded and there were 112 deaths</a:t>
            </a:r>
            <a:r>
              <a:rPr lang="en-GB" dirty="0" smtClean="0"/>
              <a:t>.( </a:t>
            </a:r>
            <a:r>
              <a:rPr lang="en-GB" dirty="0" err="1" smtClean="0"/>
              <a:t>Painfuly</a:t>
            </a:r>
            <a:r>
              <a:rPr lang="en-GB" dirty="0"/>
              <a:t>)</a:t>
            </a:r>
            <a:r>
              <a:rPr lang="en-GB" dirty="0" smtClean="0"/>
              <a:t>3 </a:t>
            </a:r>
            <a:r>
              <a:rPr lang="en-GB" dirty="0" smtClean="0"/>
              <a:t>doctors and 4 nurses were reported to be among the fatalities. </a:t>
            </a:r>
          </a:p>
          <a:p>
            <a:endParaRPr lang="en-GB" dirty="0" smtClean="0"/>
          </a:p>
          <a:p>
            <a:r>
              <a:rPr lang="en-GB" dirty="0" smtClean="0"/>
              <a:t>This current outbreak began last year November in Bauchi State. </a:t>
            </a:r>
          </a:p>
          <a:p>
            <a:endParaRPr lang="en-GB" dirty="0"/>
          </a:p>
        </p:txBody>
      </p:sp>
    </p:spTree>
    <p:extLst>
      <p:ext uri="{BB962C8B-B14F-4D97-AF65-F5344CB8AC3E}">
        <p14:creationId xmlns:p14="http://schemas.microsoft.com/office/powerpoint/2010/main" val="3219663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495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Epidemiology</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Lassa </a:t>
            </a:r>
            <a:r>
              <a:rPr lang="en-GB" dirty="0"/>
              <a:t>fever is endemic in parts of West Africa </a:t>
            </a:r>
            <a:r>
              <a:rPr lang="en-GB" dirty="0" smtClean="0"/>
              <a:t>most especially</a:t>
            </a:r>
            <a:r>
              <a:rPr lang="en-GB" dirty="0" smtClean="0"/>
              <a:t> </a:t>
            </a:r>
            <a:r>
              <a:rPr lang="en-GB" dirty="0"/>
              <a:t>Sierra Leone, Liberia, Guinea and Nigeria</a:t>
            </a:r>
            <a:r>
              <a:rPr lang="en-GB" dirty="0" smtClean="0"/>
              <a:t>.</a:t>
            </a:r>
          </a:p>
          <a:p>
            <a:endParaRPr lang="en-GB" dirty="0"/>
          </a:p>
          <a:p>
            <a:r>
              <a:rPr lang="en-GB" dirty="0" smtClean="0"/>
              <a:t>It occurs more often in the dry </a:t>
            </a:r>
            <a:r>
              <a:rPr lang="en-GB" dirty="0" smtClean="0"/>
              <a:t>season.</a:t>
            </a:r>
            <a:endParaRPr lang="en-GB" dirty="0" smtClean="0"/>
          </a:p>
          <a:p>
            <a:endParaRPr lang="en-GB" dirty="0" smtClean="0"/>
          </a:p>
          <a:p>
            <a:r>
              <a:rPr lang="en-GB" dirty="0"/>
              <a:t>Case fatality rate varies from as low as 1%-25% to as high as 50</a:t>
            </a:r>
            <a:r>
              <a:rPr lang="en-GB" dirty="0" smtClean="0"/>
              <a:t>%. </a:t>
            </a:r>
          </a:p>
        </p:txBody>
      </p:sp>
    </p:spTree>
    <p:extLst>
      <p:ext uri="{BB962C8B-B14F-4D97-AF65-F5344CB8AC3E}">
        <p14:creationId xmlns:p14="http://schemas.microsoft.com/office/powerpoint/2010/main" val="430529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991600" cy="6324600"/>
          </a:xfrm>
        </p:spPr>
      </p:pic>
    </p:spTree>
    <p:extLst>
      <p:ext uri="{BB962C8B-B14F-4D97-AF65-F5344CB8AC3E}">
        <p14:creationId xmlns:p14="http://schemas.microsoft.com/office/powerpoint/2010/main" val="379594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a:t>
            </a:r>
            <a:r>
              <a:rPr lang="en-US" dirty="0" err="1" smtClean="0"/>
              <a:t>ctd</a:t>
            </a:r>
            <a:r>
              <a:rPr lang="en-US" dirty="0" smtClean="0"/>
              <a:t>)</a:t>
            </a:r>
            <a:endParaRPr lang="en-GB" dirty="0"/>
          </a:p>
        </p:txBody>
      </p:sp>
      <p:sp>
        <p:nvSpPr>
          <p:cNvPr id="3" name="Content Placeholder 2"/>
          <p:cNvSpPr>
            <a:spLocks noGrp="1"/>
          </p:cNvSpPr>
          <p:nvPr>
            <p:ph idx="1"/>
          </p:nvPr>
        </p:nvSpPr>
        <p:spPr/>
        <p:txBody>
          <a:bodyPr>
            <a:normAutofit/>
          </a:bodyPr>
          <a:lstStyle/>
          <a:p>
            <a:r>
              <a:rPr lang="en-GB" dirty="0" smtClean="0"/>
              <a:t>Cases have been reported in some states in Nigeria in January 2016 which include Bauchi, Kano, </a:t>
            </a:r>
            <a:r>
              <a:rPr lang="en-GB" dirty="0" err="1" smtClean="0"/>
              <a:t>Nassarawa</a:t>
            </a:r>
            <a:r>
              <a:rPr lang="en-GB" dirty="0" smtClean="0"/>
              <a:t>, Niger, Rivers, Ondo, Oyo  </a:t>
            </a:r>
            <a:r>
              <a:rPr lang="en-GB" dirty="0" err="1"/>
              <a:t>G</a:t>
            </a:r>
            <a:r>
              <a:rPr lang="en-GB" dirty="0" err="1" smtClean="0"/>
              <a:t>ombe</a:t>
            </a:r>
            <a:r>
              <a:rPr lang="en-GB" dirty="0" smtClean="0"/>
              <a:t>, Edo, plateau, </a:t>
            </a:r>
            <a:r>
              <a:rPr lang="en-GB" dirty="0" err="1" smtClean="0"/>
              <a:t>Taraba</a:t>
            </a:r>
            <a:r>
              <a:rPr lang="en-GB" dirty="0" smtClean="0"/>
              <a:t> ,Lagos, Delta, F,C,T. and </a:t>
            </a:r>
            <a:r>
              <a:rPr lang="en-GB" dirty="0" err="1"/>
              <a:t>ekiti</a:t>
            </a:r>
            <a:r>
              <a:rPr lang="en-GB" dirty="0"/>
              <a:t>,. </a:t>
            </a:r>
            <a:endParaRPr lang="en-GB" dirty="0" smtClean="0"/>
          </a:p>
          <a:p>
            <a:endParaRPr lang="en-GB" dirty="0" smtClean="0"/>
          </a:p>
          <a:p>
            <a:r>
              <a:rPr lang="en-GB" dirty="0" smtClean="0"/>
              <a:t>The Health Minister announced that </a:t>
            </a:r>
            <a:r>
              <a:rPr lang="en-GB" dirty="0"/>
              <a:t>6</a:t>
            </a:r>
            <a:r>
              <a:rPr lang="en-GB" dirty="0" smtClean="0"/>
              <a:t>3 </a:t>
            </a:r>
            <a:r>
              <a:rPr lang="en-GB" dirty="0" smtClean="0"/>
              <a:t>people had died from the current epidemic out of </a:t>
            </a:r>
            <a:r>
              <a:rPr lang="en-GB" dirty="0" smtClean="0"/>
              <a:t>263  </a:t>
            </a:r>
            <a:r>
              <a:rPr lang="en-GB" dirty="0" smtClean="0"/>
              <a:t>laboratory confirmed cases which has spread to </a:t>
            </a:r>
            <a:r>
              <a:rPr lang="en-GB" dirty="0" smtClean="0"/>
              <a:t>17 </a:t>
            </a:r>
            <a:r>
              <a:rPr lang="en-GB" dirty="0" smtClean="0"/>
              <a:t>states of the Federation.</a:t>
            </a:r>
          </a:p>
          <a:p>
            <a:endParaRPr lang="en-GB" dirty="0"/>
          </a:p>
        </p:txBody>
      </p:sp>
    </p:spTree>
    <p:extLst>
      <p:ext uri="{BB962C8B-B14F-4D97-AF65-F5344CB8AC3E}">
        <p14:creationId xmlns:p14="http://schemas.microsoft.com/office/powerpoint/2010/main" val="3200124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1868</TotalTime>
  <Words>1575</Words>
  <Application>Microsoft Office PowerPoint</Application>
  <PresentationFormat>On-screen Show (4:3)</PresentationFormat>
  <Paragraphs>156</Paragraphs>
  <Slides>44</Slides>
  <Notes>0</Notes>
  <HiddenSlides>2</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Executive</vt:lpstr>
      <vt:lpstr> LASSA INFECTION</vt:lpstr>
      <vt:lpstr>OUTLINE</vt:lpstr>
      <vt:lpstr>INTRODUCTION</vt:lpstr>
      <vt:lpstr>PowerPoint Presentation</vt:lpstr>
      <vt:lpstr>PowerPoint Presentation</vt:lpstr>
      <vt:lpstr>PowerPoint Presentation</vt:lpstr>
      <vt:lpstr>Epidemiology </vt:lpstr>
      <vt:lpstr>PowerPoint Presentation</vt:lpstr>
      <vt:lpstr>EPIDEMIOLOGY (ctd)</vt:lpstr>
      <vt:lpstr>PowerPoint Presentation</vt:lpstr>
      <vt:lpstr>TRANSMISSION </vt:lpstr>
      <vt:lpstr>PowerPoint Presentation</vt:lpstr>
      <vt:lpstr>PowerPoint Presentation</vt:lpstr>
      <vt:lpstr>PowerPoint Presentation</vt:lpstr>
      <vt:lpstr>Case Definition: </vt:lpstr>
      <vt:lpstr>Clinical Presentation </vt:lpstr>
      <vt:lpstr>PowerPoint Presentation</vt:lpstr>
      <vt:lpstr>PowerPoint Presentation</vt:lpstr>
      <vt:lpstr>CLINICAL PRESENTATION (ctd)</vt:lpstr>
      <vt:lpstr>PowerPoint Presentation</vt:lpstr>
      <vt:lpstr>PowerPoint Presentation</vt:lpstr>
      <vt:lpstr>DIAGNOSIS </vt:lpstr>
      <vt:lpstr>PowerPoint Presentation</vt:lpstr>
      <vt:lpstr>PowerPoint Presentation</vt:lpstr>
      <vt:lpstr>PowerPoint Presentation</vt:lpstr>
      <vt:lpstr>TREATMENT</vt:lpstr>
      <vt:lpstr>TREATMENT </vt:lpstr>
      <vt:lpstr>PowerPoint Presentation</vt:lpstr>
      <vt:lpstr>PREVENTION AND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HISTORY</vt:lpstr>
      <vt:lpstr>PowerPoint Presentation</vt:lpstr>
      <vt:lpstr>PowerPoint Presentation</vt:lpstr>
      <vt:lpstr>CONCLUSION</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LASSA FEVER</dc:title>
  <dc:creator>Dr. Faith</dc:creator>
  <cp:lastModifiedBy>BENITA EJIRO</cp:lastModifiedBy>
  <cp:revision>68</cp:revision>
  <dcterms:created xsi:type="dcterms:W3CDTF">2016-01-12T11:47:07Z</dcterms:created>
  <dcterms:modified xsi:type="dcterms:W3CDTF">2016-01-20T17:56:10Z</dcterms:modified>
</cp:coreProperties>
</file>