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slides/slide8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8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68" r:id="rId15"/>
    <p:sldId id="269" r:id="rId16"/>
    <p:sldId id="270"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90"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1" r:id="rId60"/>
    <p:sldId id="322" r:id="rId61"/>
    <p:sldId id="323" r:id="rId62"/>
    <p:sldId id="324" r:id="rId63"/>
    <p:sldId id="325" r:id="rId64"/>
    <p:sldId id="326" r:id="rId65"/>
    <p:sldId id="327" r:id="rId66"/>
    <p:sldId id="328" r:id="rId67"/>
    <p:sldId id="329" r:id="rId68"/>
    <p:sldId id="330" r:id="rId69"/>
    <p:sldId id="331" r:id="rId70"/>
    <p:sldId id="332" r:id="rId71"/>
    <p:sldId id="333" r:id="rId72"/>
    <p:sldId id="334" r:id="rId73"/>
    <p:sldId id="335" r:id="rId74"/>
    <p:sldId id="336" r:id="rId75"/>
    <p:sldId id="337" r:id="rId76"/>
    <p:sldId id="338" r:id="rId77"/>
    <p:sldId id="339" r:id="rId78"/>
    <p:sldId id="340" r:id="rId79"/>
    <p:sldId id="341" r:id="rId80"/>
    <p:sldId id="342" r:id="rId81"/>
    <p:sldId id="343" r:id="rId82"/>
    <p:sldId id="344" r:id="rId8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Rg st="1" end="82"/>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0C5FBB-B8DE-49C9-8DAA-29135BD0CDCB}" type="datetimeFigureOut">
              <a:rPr lang="en-US" smtClean="0"/>
              <a:pPr/>
              <a:t>10/30/2015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DF38F0-64CB-4C58-803E-532798672B8D}"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EDF38F0-64CB-4C58-803E-532798672B8D}" type="slidenum">
              <a:rPr lang="en-GB" smtClean="0"/>
              <a:pPr/>
              <a:t>61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87AE94D-4EB3-4F2F-BF76-4C3D88E92332}" type="datetimeFigureOut">
              <a:rPr lang="en-US" smtClean="0"/>
              <a:pPr/>
              <a:t>10/30/2015</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a:lstStyle/>
          <a:p>
            <a:fld id="{DCB0A118-5F64-4B44-A12A-01ED23B64CA5}" type="slidenum">
              <a:rPr lang="en-GB" smtClean="0"/>
              <a:pPr/>
              <a:t>‹#›</a:t>
            </a:fld>
            <a:endParaRPr lang="en-GB"/>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7AE94D-4EB3-4F2F-BF76-4C3D88E92332}" type="datetimeFigureOut">
              <a:rPr lang="en-US" smtClean="0"/>
              <a:pPr/>
              <a:t>10/30/2015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B0A118-5F64-4B44-A12A-01ED23B64CA5}" type="slidenum">
              <a:rPr lang="en-GB" smtClean="0"/>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7AE94D-4EB3-4F2F-BF76-4C3D88E92332}" type="datetimeFigureOut">
              <a:rPr lang="en-US" smtClean="0"/>
              <a:pPr/>
              <a:t>10/30/2015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B0A118-5F64-4B44-A12A-01ED23B64CA5}" type="slidenum">
              <a:rPr lang="en-GB" smtClean="0"/>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7AE94D-4EB3-4F2F-BF76-4C3D88E92332}" type="datetimeFigureOut">
              <a:rPr lang="en-US" smtClean="0"/>
              <a:pPr/>
              <a:t>10/30/2015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B0A118-5F64-4B44-A12A-01ED23B64CA5}" type="slidenum">
              <a:rPr lang="en-GB" smtClean="0"/>
              <a:pPr/>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87AE94D-4EB3-4F2F-BF76-4C3D88E92332}" type="datetimeFigureOut">
              <a:rPr lang="en-US" smtClean="0"/>
              <a:pPr/>
              <a:t>10/30/2015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7924800" y="6416675"/>
            <a:ext cx="762000" cy="365125"/>
          </a:xfrm>
        </p:spPr>
        <p:txBody>
          <a:bodyPr/>
          <a:lstStyle/>
          <a:p>
            <a:fld id="{DCB0A118-5F64-4B44-A12A-01ED23B64CA5}" type="slidenum">
              <a:rPr lang="en-GB" smtClean="0"/>
              <a:pPr/>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87AE94D-4EB3-4F2F-BF76-4C3D88E92332}" type="datetimeFigureOut">
              <a:rPr lang="en-US" smtClean="0"/>
              <a:pPr/>
              <a:t>10/30/2015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B0A118-5F64-4B44-A12A-01ED23B64CA5}" type="slidenum">
              <a:rPr lang="en-GB" smtClean="0"/>
              <a:pPr/>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87AE94D-4EB3-4F2F-BF76-4C3D88E92332}" type="datetimeFigureOut">
              <a:rPr lang="en-US" smtClean="0"/>
              <a:pPr/>
              <a:t>10/30/2015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CB0A118-5F64-4B44-A12A-01ED23B64CA5}" type="slidenum">
              <a:rPr lang="en-GB" smtClean="0"/>
              <a:pPr/>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87AE94D-4EB3-4F2F-BF76-4C3D88E92332}" type="datetimeFigureOut">
              <a:rPr lang="en-US" smtClean="0"/>
              <a:pPr/>
              <a:t>10/30/2015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CB0A118-5F64-4B44-A12A-01ED23B64CA5}" type="slidenum">
              <a:rPr lang="en-GB" smtClean="0"/>
              <a:pPr/>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7AE94D-4EB3-4F2F-BF76-4C3D88E92332}" type="datetimeFigureOut">
              <a:rPr lang="en-US" smtClean="0"/>
              <a:pPr/>
              <a:t>10/30/2015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CB0A118-5F64-4B44-A12A-01ED23B64CA5}" type="slidenum">
              <a:rPr lang="en-GB" smtClean="0"/>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87AE94D-4EB3-4F2F-BF76-4C3D88E92332}" type="datetimeFigureOut">
              <a:rPr lang="en-US" smtClean="0"/>
              <a:pPr/>
              <a:t>10/30/2015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B0A118-5F64-4B44-A12A-01ED23B64CA5}" type="slidenum">
              <a:rPr lang="en-GB" smtClean="0"/>
              <a:pPr/>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87AE94D-4EB3-4F2F-BF76-4C3D88E92332}" type="datetimeFigureOut">
              <a:rPr lang="en-US" smtClean="0"/>
              <a:pPr/>
              <a:t>10/30/2015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B0A118-5F64-4B44-A12A-01ED23B64CA5}" type="slidenum">
              <a:rPr lang="en-GB" smtClean="0"/>
              <a:pPr/>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87AE94D-4EB3-4F2F-BF76-4C3D88E92332}" type="datetimeFigureOut">
              <a:rPr lang="en-US" smtClean="0"/>
              <a:pPr/>
              <a:t>10/30/2015</a:t>
            </a:fld>
            <a:endParaRPr lang="en-GB"/>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GB"/>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CB0A118-5F64-4B44-A12A-01ED23B64CA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hyperlink" Target="http://www.academic/" TargetMode="Externa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QUALITY ASSURANCE OF ACADEMIC </a:t>
            </a:r>
            <a:r>
              <a:rPr lang="en-GB" dirty="0" smtClean="0"/>
              <a:t>PROGRAMMES</a:t>
            </a:r>
            <a:endParaRPr lang="en-GB" dirty="0"/>
          </a:p>
        </p:txBody>
      </p:sp>
      <p:sp>
        <p:nvSpPr>
          <p:cNvPr id="3" name="Subtitle 2"/>
          <p:cNvSpPr>
            <a:spLocks noGrp="1"/>
          </p:cNvSpPr>
          <p:nvPr>
            <p:ph type="subTitle" idx="1"/>
          </p:nvPr>
        </p:nvSpPr>
        <p:spPr>
          <a:xfrm>
            <a:off x="500034" y="3331698"/>
            <a:ext cx="8143932" cy="3097698"/>
          </a:xfrm>
        </p:spPr>
        <p:txBody>
          <a:bodyPr>
            <a:normAutofit/>
          </a:bodyPr>
          <a:lstStyle/>
          <a:p>
            <a:r>
              <a:rPr lang="en-GB" sz="8600" dirty="0" smtClean="0">
                <a:solidFill>
                  <a:srgbClr val="0070C0"/>
                </a:solidFill>
              </a:rPr>
              <a:t>Professor </a:t>
            </a:r>
            <a:r>
              <a:rPr lang="en-GB" sz="8600" dirty="0" smtClean="0">
                <a:solidFill>
                  <a:srgbClr val="0070C0"/>
                </a:solidFill>
              </a:rPr>
              <a:t>A. A. </a:t>
            </a:r>
            <a:r>
              <a:rPr lang="en-GB" sz="8600" dirty="0" smtClean="0">
                <a:solidFill>
                  <a:srgbClr val="0070C0"/>
                </a:solidFill>
              </a:rPr>
              <a:t>AGANGA </a:t>
            </a:r>
            <a:endParaRPr lang="en-GB" sz="8600" dirty="0" smtClean="0">
              <a:solidFill>
                <a:srgbClr val="0070C0"/>
              </a:solidFill>
            </a:endParaRPr>
          </a:p>
          <a:p>
            <a:endParaRPr lang="en-GB" dirty="0"/>
          </a:p>
        </p:txBody>
      </p:sp>
      <p:pic>
        <p:nvPicPr>
          <p:cNvPr id="4" name="Picture 3" descr="C:\Documents and Settings\Administrator\My Documents\unioye logo.jpg"/>
          <p:cNvPicPr/>
          <p:nvPr/>
        </p:nvPicPr>
        <p:blipFill>
          <a:blip r:embed="rId2">
            <a:lum bright="-11000"/>
          </a:blip>
          <a:srcRect/>
          <a:stretch>
            <a:fillRect/>
          </a:stretch>
        </p:blipFill>
        <p:spPr bwMode="auto">
          <a:xfrm>
            <a:off x="0" y="0"/>
            <a:ext cx="1500198" cy="1428760"/>
          </a:xfrm>
          <a:prstGeom prst="rect">
            <a:avLst/>
          </a:prstGeom>
          <a:noFill/>
          <a:ln w="9525">
            <a:noFill/>
            <a:miter lim="800000"/>
            <a:headEnd/>
            <a:tailEnd/>
          </a:ln>
          <a:effectLst>
            <a:outerShdw blurRad="406400" dist="50800" dir="5400000" algn="ctr" rotWithShape="0">
              <a:srgbClr val="000000">
                <a:alpha val="66000"/>
              </a:srgbClr>
            </a:outerShdw>
          </a:effectLst>
        </p:spPr>
      </p:pic>
      <p:sp>
        <p:nvSpPr>
          <p:cNvPr id="11266" name="AutoShape 2" descr="Image result for quality assurance picture"/>
          <p:cNvSpPr>
            <a:spLocks noChangeAspect="1" noChangeArrowheads="1"/>
          </p:cNvSpPr>
          <p:nvPr/>
        </p:nvSpPr>
        <p:spPr bwMode="auto">
          <a:xfrm>
            <a:off x="155575" y="-555625"/>
            <a:ext cx="1171575" cy="1171575"/>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1268" name="AutoShape 4" descr="Image result for quality assurance picture"/>
          <p:cNvSpPr>
            <a:spLocks noChangeAspect="1" noChangeArrowheads="1"/>
          </p:cNvSpPr>
          <p:nvPr/>
        </p:nvSpPr>
        <p:spPr bwMode="auto">
          <a:xfrm>
            <a:off x="142844" y="-285776"/>
            <a:ext cx="1171575" cy="1171575"/>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1270" name="Picture 6" descr="http://www.hitech-eng.net/images/qualityassurance.jpg"/>
          <p:cNvPicPr>
            <a:picLocks noChangeAspect="1" noChangeArrowheads="1"/>
          </p:cNvPicPr>
          <p:nvPr/>
        </p:nvPicPr>
        <p:blipFill>
          <a:blip r:embed="rId3"/>
          <a:srcRect/>
          <a:stretch>
            <a:fillRect/>
          </a:stretch>
        </p:blipFill>
        <p:spPr bwMode="auto">
          <a:xfrm>
            <a:off x="7500926" y="0"/>
            <a:ext cx="1643074" cy="1643074"/>
          </a:xfrm>
          <a:prstGeom prst="rect">
            <a:avLst/>
          </a:prstGeom>
          <a:noFill/>
          <a:effectLst>
            <a:outerShdw blurRad="50800" dist="50800" dir="5400000" algn="ctr" rotWithShape="0">
              <a:srgbClr val="000000">
                <a:alpha val="0"/>
              </a:srgbClr>
            </a:outerShdw>
          </a:effec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42852"/>
            <a:ext cx="8229600" cy="928694"/>
          </a:xfrm>
        </p:spPr>
        <p:txBody>
          <a:bodyPr>
            <a:normAutofit fontScale="90000"/>
          </a:bodyPr>
          <a:lstStyle/>
          <a:p>
            <a:pPr lvl="0"/>
            <a:r>
              <a:rPr lang="en-US" sz="2400" dirty="0" smtClean="0">
                <a:solidFill>
                  <a:srgbClr val="00B050"/>
                </a:solidFill>
              </a:rPr>
              <a:t>Field trips</a:t>
            </a:r>
            <a:r>
              <a:rPr lang="en-GB" dirty="0" smtClean="0"/>
              <a:t/>
            </a:r>
            <a:br>
              <a:rPr lang="en-GB" dirty="0" smtClean="0"/>
            </a:br>
            <a:endParaRPr lang="en-GB" dirty="0"/>
          </a:p>
        </p:txBody>
      </p:sp>
      <p:sp>
        <p:nvSpPr>
          <p:cNvPr id="3" name="Subtitle 2"/>
          <p:cNvSpPr>
            <a:spLocks noGrp="1"/>
          </p:cNvSpPr>
          <p:nvPr>
            <p:ph type="subTitle" idx="1"/>
          </p:nvPr>
        </p:nvSpPr>
        <p:spPr>
          <a:xfrm>
            <a:off x="142844" y="571480"/>
            <a:ext cx="9001156" cy="6072230"/>
          </a:xfrm>
        </p:spPr>
        <p:txBody>
          <a:bodyPr>
            <a:normAutofit fontScale="92500" lnSpcReduction="20000"/>
          </a:bodyPr>
          <a:lstStyle/>
          <a:p>
            <a:r>
              <a:rPr lang="en-US" dirty="0" err="1" smtClean="0"/>
              <a:t>i</a:t>
            </a:r>
            <a:r>
              <a:rPr lang="en-US" dirty="0" smtClean="0"/>
              <a:t>. Description </a:t>
            </a:r>
            <a:endParaRPr lang="en-GB" dirty="0" smtClean="0"/>
          </a:p>
          <a:p>
            <a:r>
              <a:rPr lang="en-US" dirty="0" smtClean="0"/>
              <a:t>             ii. Expected outcome</a:t>
            </a:r>
            <a:endParaRPr lang="en-GB" dirty="0" smtClean="0"/>
          </a:p>
          <a:p>
            <a:pPr lvl="0"/>
            <a:r>
              <a:rPr lang="en-US" sz="2400" dirty="0" smtClean="0">
                <a:solidFill>
                  <a:srgbClr val="00B050"/>
                </a:solidFill>
              </a:rPr>
              <a:t>ASSESSMENT BASED ON PRACTICALS</a:t>
            </a:r>
            <a:endParaRPr lang="en-GB" sz="2400" dirty="0" smtClean="0">
              <a:solidFill>
                <a:srgbClr val="00B050"/>
              </a:solidFill>
            </a:endParaRPr>
          </a:p>
          <a:p>
            <a:pPr lvl="0"/>
            <a:endParaRPr lang="en-US" sz="2400" dirty="0" smtClean="0">
              <a:solidFill>
                <a:srgbClr val="00B050"/>
              </a:solidFill>
            </a:endParaRPr>
          </a:p>
          <a:p>
            <a:pPr lvl="0"/>
            <a:r>
              <a:rPr lang="en-US" sz="2400" dirty="0" smtClean="0">
                <a:solidFill>
                  <a:srgbClr val="00B050"/>
                </a:solidFill>
              </a:rPr>
              <a:t>ANIMAL CLINIC </a:t>
            </a:r>
            <a:r>
              <a:rPr lang="en-US" sz="2400" dirty="0" smtClean="0">
                <a:solidFill>
                  <a:srgbClr val="00B050"/>
                </a:solidFill>
              </a:rPr>
              <a:t> </a:t>
            </a:r>
            <a:endParaRPr lang="en-GB" sz="2400" dirty="0" smtClean="0">
              <a:solidFill>
                <a:srgbClr val="00B050"/>
              </a:solidFill>
            </a:endParaRPr>
          </a:p>
          <a:p>
            <a:r>
              <a:rPr lang="en-US" dirty="0" smtClean="0"/>
              <a:t>1.  Forms	</a:t>
            </a:r>
            <a:endParaRPr lang="en-GB" dirty="0" smtClean="0"/>
          </a:p>
          <a:p>
            <a:r>
              <a:rPr lang="en-US" dirty="0" smtClean="0"/>
              <a:t>                       </a:t>
            </a:r>
            <a:r>
              <a:rPr lang="en-US" dirty="0" smtClean="0"/>
              <a:t>    </a:t>
            </a:r>
            <a:r>
              <a:rPr lang="en-US" dirty="0" smtClean="0"/>
              <a:t>2.  Marks for clinical duties</a:t>
            </a:r>
            <a:endParaRPr lang="en-GB" dirty="0" smtClean="0"/>
          </a:p>
          <a:p>
            <a:endParaRPr lang="en-GB" dirty="0" smtClean="0"/>
          </a:p>
          <a:p>
            <a:pPr lvl="0"/>
            <a:r>
              <a:rPr lang="en-US" sz="2600" dirty="0" smtClean="0">
                <a:solidFill>
                  <a:srgbClr val="00B050"/>
                </a:solidFill>
              </a:rPr>
              <a:t>FIELD LAB:</a:t>
            </a:r>
          </a:p>
          <a:p>
            <a:pPr lvl="0"/>
            <a:r>
              <a:rPr lang="en-US" dirty="0" smtClean="0"/>
              <a:t> Departments should set up field labs where applicable </a:t>
            </a:r>
            <a:r>
              <a:rPr lang="en-US" dirty="0" err="1" smtClean="0"/>
              <a:t>e.g</a:t>
            </a:r>
            <a:r>
              <a:rPr lang="en-US" dirty="0" smtClean="0"/>
              <a:t> in Faculty of Agriculture. Field labs can be set up by identifying progressive farmers and document their GPS and farm contents in collaboration with the farmers.</a:t>
            </a:r>
            <a:endParaRPr lang="en-GB" dirty="0" smtClean="0"/>
          </a:p>
          <a:p>
            <a:pPr lvl="0"/>
            <a:r>
              <a:rPr lang="en-US" dirty="0" smtClean="0"/>
              <a:t>1. Forms</a:t>
            </a:r>
            <a:endParaRPr lang="en-GB" dirty="0" smtClean="0"/>
          </a:p>
          <a:p>
            <a:r>
              <a:rPr lang="en-US" dirty="0" smtClean="0"/>
              <a:t>                  2. Marks for duties</a:t>
            </a:r>
            <a:endParaRPr lang="en-GB" dirty="0" smtClean="0"/>
          </a:p>
          <a:p>
            <a:endParaRPr lang="en-GB" dirty="0"/>
          </a:p>
        </p:txBody>
      </p:sp>
      <p:pic>
        <p:nvPicPr>
          <p:cNvPr id="4" name="Picture 6" descr="http://www.hitech-eng.net/images/qualityassurance.jpg"/>
          <p:cNvPicPr>
            <a:picLocks noChangeAspect="1" noChangeArrowheads="1"/>
          </p:cNvPicPr>
          <p:nvPr/>
        </p:nvPicPr>
        <p:blipFill>
          <a:blip r:embed="rId2"/>
          <a:srcRect/>
          <a:stretch>
            <a:fillRect/>
          </a:stretch>
        </p:blipFill>
        <p:spPr bwMode="auto">
          <a:xfrm>
            <a:off x="7500958"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solidFill>
                  <a:schemeClr val="accent4">
                    <a:lumMod val="50000"/>
                  </a:schemeClr>
                </a:solidFill>
              </a:rPr>
              <a:t>Each course should be taught for the appropriate duration length in terms of contact hours</a:t>
            </a:r>
            <a:endParaRPr lang="en-GB" sz="2400" dirty="0">
              <a:solidFill>
                <a:schemeClr val="accent4">
                  <a:lumMod val="50000"/>
                </a:schemeClr>
              </a:solidFill>
            </a:endParaRPr>
          </a:p>
        </p:txBody>
      </p:sp>
      <p:sp>
        <p:nvSpPr>
          <p:cNvPr id="3" name="Content Placeholder 2"/>
          <p:cNvSpPr>
            <a:spLocks noGrp="1"/>
          </p:cNvSpPr>
          <p:nvPr>
            <p:ph idx="1"/>
          </p:nvPr>
        </p:nvSpPr>
        <p:spPr/>
        <p:txBody>
          <a:bodyPr>
            <a:normAutofit/>
          </a:bodyPr>
          <a:lstStyle/>
          <a:p>
            <a:pPr lvl="0"/>
            <a:r>
              <a:rPr lang="en-US" dirty="0" smtClean="0"/>
              <a:t>Where applicable practicals should be carried out to enhance hands on experience on specific subject matter.</a:t>
            </a:r>
            <a:endParaRPr lang="en-GB" dirty="0" smtClean="0"/>
          </a:p>
          <a:p>
            <a:pPr lvl="0"/>
            <a:r>
              <a:rPr lang="en-US" dirty="0" smtClean="0"/>
              <a:t>The assessment modes should be specified in the course outlines at the beginning of the semester.</a:t>
            </a:r>
          </a:p>
          <a:p>
            <a:pPr lvl="0"/>
            <a:r>
              <a:rPr lang="en-GB" dirty="0" smtClean="0"/>
              <a:t>M</a:t>
            </a:r>
            <a:r>
              <a:rPr lang="en-US" dirty="0" smtClean="0"/>
              <a:t>oderation of all continuous assessment instruments should be done by the Quality Assurance Committee (QAC) before administration.</a:t>
            </a:r>
            <a:endParaRPr lang="en-GB" dirty="0" smtClean="0"/>
          </a:p>
          <a:p>
            <a:endParaRPr lang="en-GB"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Moderations of all examination instruments should be done by the Quality Assurance Committee before administration.</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Moderations of all marked test and examination scripts should be done by the Quality Assurance Committee (QAC).</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Checking for correct entry of grades to the appropriate students should be done by QAC team.</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Approved moderation forms should be completed before the Administration of test and Examinations</a:t>
            </a: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t>Stipulated </a:t>
            </a:r>
            <a:r>
              <a:rPr lang="en-US" sz="2400" dirty="0"/>
              <a:t>academic Appeals procedures are written in details in the University prospectus. For reassessment where necessary the scripts shall be remarked using the same marking scheme independently by three lecturers excluding the course examiner. In case of reassessment QAC should use green pen for moderating. (Look for statistical significant sample size for different sizes of classes). Latest mark (re-assessed mark) shall be adopted as the official score for the examination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6" descr="http://www.hitech-eng.net/images/qualityassurance.jpg"/>
          <p:cNvPicPr>
            <a:picLocks noChangeAspect="1" noChangeArrowheads="1"/>
          </p:cNvPicPr>
          <p:nvPr/>
        </p:nvPicPr>
        <p:blipFill>
          <a:blip r:embed="rId2"/>
          <a:srcRect/>
          <a:stretch>
            <a:fillRect/>
          </a:stretch>
        </p:blipFill>
        <p:spPr bwMode="auto">
          <a:xfrm>
            <a:off x="7786710" y="5786454"/>
            <a:ext cx="1357290" cy="1071546"/>
          </a:xfrm>
          <a:prstGeom prst="rect">
            <a:avLst/>
          </a:prstGeom>
          <a:noFill/>
          <a:effectLst>
            <a:outerShdw blurRad="50800" dist="50800" dir="5400000" algn="ctr" rotWithShape="0">
              <a:srgbClr val="000000">
                <a:alpha val="0"/>
              </a:srgbClr>
            </a:outerShdw>
          </a:effec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214290"/>
            <a:ext cx="8229600" cy="1071570"/>
          </a:xfrm>
        </p:spPr>
        <p:txBody>
          <a:bodyPr>
            <a:normAutofit fontScale="90000"/>
          </a:bodyPr>
          <a:lstStyle/>
          <a:p>
            <a:r>
              <a:rPr lang="en-US" sz="2800" dirty="0" smtClean="0">
                <a:solidFill>
                  <a:srgbClr val="00B050"/>
                </a:solidFill>
              </a:rPr>
              <a:t>Our Work</a:t>
            </a:r>
            <a:r>
              <a:rPr lang="en-GB" dirty="0" smtClean="0"/>
              <a:t/>
            </a:r>
            <a:br>
              <a:rPr lang="en-GB" dirty="0" smtClean="0"/>
            </a:br>
            <a:endParaRPr lang="en-GB" dirty="0"/>
          </a:p>
        </p:txBody>
      </p:sp>
      <p:sp>
        <p:nvSpPr>
          <p:cNvPr id="3" name="Subtitle 2"/>
          <p:cNvSpPr>
            <a:spLocks noGrp="1"/>
          </p:cNvSpPr>
          <p:nvPr>
            <p:ph type="subTitle" idx="1"/>
          </p:nvPr>
        </p:nvSpPr>
        <p:spPr>
          <a:xfrm>
            <a:off x="0" y="785794"/>
            <a:ext cx="9144000" cy="6072206"/>
          </a:xfrm>
        </p:spPr>
        <p:txBody>
          <a:bodyPr>
            <a:normAutofit fontScale="77500" lnSpcReduction="20000"/>
          </a:bodyPr>
          <a:lstStyle/>
          <a:p>
            <a:r>
              <a:rPr lang="en-US" b="1" dirty="0" smtClean="0"/>
              <a:t>Our review work is done in collaboration with the Departments and the main areas of our work include:</a:t>
            </a:r>
            <a:endParaRPr lang="en-GB" dirty="0" smtClean="0"/>
          </a:p>
          <a:p>
            <a:pPr lvl="0">
              <a:buFont typeface="Wingdings" pitchFamily="2" charset="2"/>
              <a:buChar char="Ø"/>
            </a:pPr>
            <a:r>
              <a:rPr lang="en-US" sz="3100" dirty="0" smtClean="0"/>
              <a:t>Publishing and maintaining the University Code for tertiary education</a:t>
            </a:r>
            <a:endParaRPr lang="en-GB" sz="3100" dirty="0" smtClean="0"/>
          </a:p>
          <a:p>
            <a:pPr lvl="0">
              <a:buFont typeface="Wingdings" pitchFamily="2" charset="2"/>
              <a:buChar char="Ø"/>
            </a:pPr>
            <a:r>
              <a:rPr lang="en-US" sz="3100" dirty="0" smtClean="0"/>
              <a:t>Liaising with National University Commission (NUC) where necessary</a:t>
            </a:r>
            <a:endParaRPr lang="en-GB" sz="3100" dirty="0" smtClean="0"/>
          </a:p>
          <a:p>
            <a:pPr lvl="0">
              <a:buFont typeface="Wingdings" pitchFamily="2" charset="2"/>
              <a:buChar char="Ø"/>
            </a:pPr>
            <a:r>
              <a:rPr lang="en-US" sz="3100" dirty="0" smtClean="0"/>
              <a:t>Investigating concerns about academic quality and standards</a:t>
            </a:r>
            <a:endParaRPr lang="en-GB" sz="3100" dirty="0" smtClean="0"/>
          </a:p>
          <a:p>
            <a:pPr lvl="0">
              <a:buFont typeface="Wingdings" pitchFamily="2" charset="2"/>
              <a:buChar char="Ø"/>
            </a:pPr>
            <a:r>
              <a:rPr lang="en-US" sz="3100" dirty="0" smtClean="0"/>
              <a:t>Conducting research and sharing information about good practice to improve quality</a:t>
            </a:r>
            <a:endParaRPr lang="en-GB" sz="3100" dirty="0" smtClean="0"/>
          </a:p>
          <a:p>
            <a:pPr lvl="0">
              <a:buFont typeface="Wingdings" pitchFamily="2" charset="2"/>
              <a:buChar char="Ø"/>
            </a:pPr>
            <a:r>
              <a:rPr lang="en-US" sz="3100" dirty="0" smtClean="0"/>
              <a:t>Involving students in our quality assurance work and our reviews</a:t>
            </a:r>
            <a:endParaRPr lang="en-GB" sz="3100" dirty="0" smtClean="0"/>
          </a:p>
          <a:p>
            <a:pPr lvl="0">
              <a:buFont typeface="Wingdings" pitchFamily="2" charset="2"/>
              <a:buChar char="Ø"/>
            </a:pPr>
            <a:r>
              <a:rPr lang="en-US" sz="3100" dirty="0" smtClean="0"/>
              <a:t>Consulting and working with all those who have an interest in the quality of FUOYE education</a:t>
            </a:r>
            <a:endParaRPr lang="en-GB" sz="3100" dirty="0" smtClean="0"/>
          </a:p>
          <a:p>
            <a:pPr lvl="0">
              <a:buFont typeface="Wingdings" pitchFamily="2" charset="2"/>
              <a:buChar char="Ø"/>
            </a:pPr>
            <a:r>
              <a:rPr lang="en-US" sz="3100" dirty="0" smtClean="0"/>
              <a:t>Providing training and events to assist academic staff in the University</a:t>
            </a:r>
            <a:endParaRPr lang="en-GB" sz="3100" dirty="0" smtClean="0"/>
          </a:p>
          <a:p>
            <a:pPr lvl="0">
              <a:buFont typeface="Wingdings" pitchFamily="2" charset="2"/>
              <a:buChar char="Ø"/>
            </a:pPr>
            <a:r>
              <a:rPr lang="en-US" sz="3100" dirty="0" smtClean="0"/>
              <a:t>Advising University management on new </a:t>
            </a:r>
            <a:r>
              <a:rPr lang="en-US" sz="3100" dirty="0" err="1" smtClean="0"/>
              <a:t>programmes</a:t>
            </a:r>
            <a:endParaRPr lang="en-GB" sz="3100" dirty="0" smtClean="0"/>
          </a:p>
          <a:p>
            <a:pPr lvl="0">
              <a:buFont typeface="Wingdings" pitchFamily="2" charset="2"/>
              <a:buChar char="Ø"/>
            </a:pPr>
            <a:r>
              <a:rPr lang="en-US" sz="3100" dirty="0" smtClean="0"/>
              <a:t>Working on the establishment of institutes within the University</a:t>
            </a:r>
            <a:endParaRPr lang="en-GB" sz="3100" dirty="0" smtClean="0"/>
          </a:p>
          <a:p>
            <a:r>
              <a:rPr lang="en-US" dirty="0" smtClean="0"/>
              <a:t> </a:t>
            </a:r>
            <a:endParaRPr lang="en-GB" dirty="0" smtClean="0"/>
          </a:p>
          <a:p>
            <a:endParaRPr lang="en-GB"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0" y="0"/>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Departmental Examiner’s Board (DEB) approved results should be forwarded to Faculty Board   within  two weeks following the Board meeting.</a:t>
            </a:r>
            <a:endParaRPr kumimoji="0" lang="en-GB"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External reviews shall be done every four years for degree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programmes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Minor reviews shall be  continuous</a:t>
            </a:r>
            <a:endParaRPr kumimoji="0" lang="en-GB"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Minimum qualifications for academic human resource shall be as per University regulations.</a:t>
            </a:r>
            <a:endParaRPr kumimoji="0" lang="en-GB"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Department shall facilitate the provision of the field resources to meet the requirements as per the level of the course.</a:t>
            </a:r>
            <a:endParaRPr kumimoji="0" lang="en-GB"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Department shall provide all necessary Laboratory facilities and resources to meet the requirements as per the level of the course.</a:t>
            </a:r>
            <a:endParaRPr kumimoji="0" lang="en-GB"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Department must provide the opportunity for self development of all staff members and necessary infrastructure for adequate delivery of courses.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0" y="0"/>
            <a:ext cx="9144000" cy="66479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Student representatives should participate in internal review workshops detailing course concepts, practical outlines and field trips.</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external reviews shall be as per General Academic Regulation.</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Department shall produce a brochure for field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practicals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/industrial  attachments/ field work, detailing expected practical exposures.</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a:latin typeface="Times New Roman" pitchFamily="18" charset="0"/>
                <a:ea typeface="Calibri" pitchFamily="34" charset="0"/>
                <a:cs typeface="Times New Roman" pitchFamily="18" charset="0"/>
              </a:rPr>
              <a:t>(</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assessment of field practicals/ industrial attachments shall be as per regulations. Moderation of industrial attachments/ field practicals should be done by the faculty (Dean’s Office).</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a:latin typeface="Times New Roman" pitchFamily="18" charset="0"/>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ii) Field practicals/ industrial attachment,  assignments  and marked reports shall be moderated by QAC.</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a:latin typeface="Times New Roman" pitchFamily="18" charset="0"/>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iii)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programmes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offered in the Departments shall be moderated as per General Academic Regulation</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a:latin typeface="Times New Roman" pitchFamily="18" charset="0"/>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iv) External moderators shall be appointed as per General Academic Regulations in collaboration with the Dean’s office shall produce a memorandum of agreement that clearly states the duration of agreement, roles, responsibilities and accountabilities of both parties to the agreement on external review of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programmes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6" descr="http://www.hitech-eng.net/images/qualityassurance.jpg"/>
          <p:cNvPicPr>
            <a:picLocks noChangeAspect="1" noChangeArrowheads="1"/>
          </p:cNvPicPr>
          <p:nvPr/>
        </p:nvPicPr>
        <p:blipFill>
          <a:blip r:embed="rId2" cstate="print"/>
          <a:srcRect/>
          <a:stretch>
            <a:fillRect/>
          </a:stretch>
        </p:blipFill>
        <p:spPr bwMode="auto">
          <a:xfrm>
            <a:off x="7929586" y="5929330"/>
            <a:ext cx="1214414" cy="928670"/>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1142984"/>
          </a:xfrm>
        </p:spPr>
        <p:txBody>
          <a:bodyPr>
            <a:normAutofit fontScale="90000"/>
          </a:bodyPr>
          <a:lstStyle/>
          <a:p>
            <a:r>
              <a:rPr lang="en-US" sz="2800" dirty="0" smtClean="0">
                <a:solidFill>
                  <a:srgbClr val="00B050"/>
                </a:solidFill>
              </a:rPr>
              <a:t>Our Role</a:t>
            </a:r>
            <a:r>
              <a:rPr lang="en-GB" dirty="0" smtClean="0"/>
              <a:t/>
            </a:r>
            <a:br>
              <a:rPr lang="en-GB" dirty="0" smtClean="0"/>
            </a:br>
            <a:endParaRPr lang="en-GB" dirty="0"/>
          </a:p>
        </p:txBody>
      </p:sp>
      <p:sp>
        <p:nvSpPr>
          <p:cNvPr id="3" name="Subtitle 2"/>
          <p:cNvSpPr>
            <a:spLocks noGrp="1"/>
          </p:cNvSpPr>
          <p:nvPr>
            <p:ph type="subTitle" idx="1"/>
          </p:nvPr>
        </p:nvSpPr>
        <p:spPr>
          <a:xfrm>
            <a:off x="0" y="642918"/>
            <a:ext cx="9001156" cy="6072230"/>
          </a:xfrm>
        </p:spPr>
        <p:txBody>
          <a:bodyPr/>
          <a:lstStyle/>
          <a:p>
            <a:pPr lvl="0"/>
            <a:r>
              <a:rPr lang="en-US" sz="4000" dirty="0" smtClean="0"/>
              <a:t>Our role is to ensure international quality of FUOYE teaching and examination processes.</a:t>
            </a:r>
          </a:p>
          <a:p>
            <a:pPr lvl="0"/>
            <a:endParaRPr lang="en-GB" sz="4000" dirty="0" smtClean="0"/>
          </a:p>
          <a:p>
            <a:pPr lvl="0"/>
            <a:r>
              <a:rPr lang="en-US" sz="4000" dirty="0" smtClean="0"/>
              <a:t>We develop guidance that is accepted by all involved in this important sector of internally FUOYE </a:t>
            </a:r>
            <a:r>
              <a:rPr lang="en-US" sz="4000" dirty="0" err="1" smtClean="0"/>
              <a:t>programmes</a:t>
            </a:r>
            <a:r>
              <a:rPr lang="en-US" sz="4000" dirty="0" smtClean="0"/>
              <a:t>.</a:t>
            </a:r>
            <a:endParaRPr lang="en-GB" sz="4000" dirty="0" smtClean="0"/>
          </a:p>
          <a:p>
            <a:r>
              <a:rPr lang="en-US" dirty="0" smtClean="0"/>
              <a:t> </a:t>
            </a:r>
            <a:endParaRPr lang="en-GB" dirty="0" smtClean="0"/>
          </a:p>
          <a:p>
            <a:endParaRPr lang="en-GB" dirty="0"/>
          </a:p>
        </p:txBody>
      </p:sp>
      <p:pic>
        <p:nvPicPr>
          <p:cNvPr id="4" name="Picture 6" descr="http://www.hitech-eng.net/images/qualityassurance.jpg"/>
          <p:cNvPicPr>
            <a:picLocks noChangeAspect="1" noChangeArrowheads="1"/>
          </p:cNvPicPr>
          <p:nvPr/>
        </p:nvPicPr>
        <p:blipFill>
          <a:blip r:embed="rId2"/>
          <a:srcRect/>
          <a:stretch>
            <a:fillRect/>
          </a:stretch>
        </p:blipFill>
        <p:spPr bwMode="auto">
          <a:xfrm>
            <a:off x="0"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428604"/>
            <a:ext cx="8229600" cy="1357322"/>
          </a:xfrm>
        </p:spPr>
        <p:txBody>
          <a:bodyPr>
            <a:normAutofit fontScale="90000"/>
          </a:bodyPr>
          <a:lstStyle/>
          <a:p>
            <a:r>
              <a:rPr lang="en-US" sz="3600" dirty="0" smtClean="0">
                <a:solidFill>
                  <a:srgbClr val="00B050"/>
                </a:solidFill>
              </a:rPr>
              <a:t>Our aims</a:t>
            </a:r>
            <a:r>
              <a:rPr lang="en-GB" sz="3600" dirty="0" smtClean="0">
                <a:solidFill>
                  <a:srgbClr val="00B050"/>
                </a:solidFill>
              </a:rPr>
              <a:t/>
            </a:r>
            <a:br>
              <a:rPr lang="en-GB" sz="3600" dirty="0" smtClean="0">
                <a:solidFill>
                  <a:srgbClr val="00B050"/>
                </a:solidFill>
              </a:rPr>
            </a:br>
            <a:r>
              <a:rPr lang="en-US" dirty="0" smtClean="0"/>
              <a:t>	</a:t>
            </a:r>
            <a:r>
              <a:rPr lang="en-GB" dirty="0" smtClean="0"/>
              <a:t/>
            </a:r>
            <a:br>
              <a:rPr lang="en-GB" dirty="0" smtClean="0"/>
            </a:br>
            <a:endParaRPr lang="en-GB" dirty="0"/>
          </a:p>
        </p:txBody>
      </p:sp>
      <p:sp>
        <p:nvSpPr>
          <p:cNvPr id="3" name="Subtitle 2"/>
          <p:cNvSpPr>
            <a:spLocks noGrp="1"/>
          </p:cNvSpPr>
          <p:nvPr>
            <p:ph type="subTitle" idx="1"/>
          </p:nvPr>
        </p:nvSpPr>
        <p:spPr>
          <a:xfrm>
            <a:off x="0" y="500042"/>
            <a:ext cx="9144000" cy="6357958"/>
          </a:xfrm>
        </p:spPr>
        <p:txBody>
          <a:bodyPr/>
          <a:lstStyle/>
          <a:p>
            <a:r>
              <a:rPr lang="en-US" dirty="0" smtClean="0"/>
              <a:t>	</a:t>
            </a:r>
            <a:endParaRPr lang="en-GB" dirty="0" smtClean="0"/>
          </a:p>
          <a:p>
            <a:pPr lvl="0">
              <a:buFont typeface="Wingdings" pitchFamily="2" charset="2"/>
              <a:buChar char="Ø"/>
            </a:pPr>
            <a:r>
              <a:rPr lang="en-US" dirty="0" smtClean="0"/>
              <a:t>Enhance the quality and secure the standards of FUOYE education in order to maintain</a:t>
            </a:r>
          </a:p>
          <a:p>
            <a:pPr lvl="0"/>
            <a:r>
              <a:rPr lang="en-US" dirty="0" smtClean="0"/>
              <a:t> public confidence</a:t>
            </a:r>
            <a:endParaRPr lang="en-GB" dirty="0" smtClean="0"/>
          </a:p>
          <a:p>
            <a:pPr lvl="0"/>
            <a:endParaRPr lang="en-US" dirty="0" smtClean="0"/>
          </a:p>
          <a:p>
            <a:pPr lvl="0">
              <a:buFont typeface="Wingdings" pitchFamily="2" charset="2"/>
              <a:buChar char="Ø"/>
            </a:pPr>
            <a:r>
              <a:rPr lang="en-US" dirty="0" smtClean="0"/>
              <a:t>Provide leadership, through knowledge and resources, in assuring and enhancing the quality of education in the University</a:t>
            </a:r>
            <a:endParaRPr lang="en-GB" dirty="0" smtClean="0"/>
          </a:p>
          <a:p>
            <a:pPr lvl="0"/>
            <a:endParaRPr lang="en-US" dirty="0" smtClean="0"/>
          </a:p>
          <a:p>
            <a:pPr lvl="0">
              <a:buFont typeface="Wingdings" pitchFamily="2" charset="2"/>
              <a:buChar char="Ø"/>
            </a:pPr>
            <a:r>
              <a:rPr lang="en-US" dirty="0" smtClean="0"/>
              <a:t>Liaise with NUC, TETFUND and other national bodies</a:t>
            </a:r>
            <a:endParaRPr lang="en-GB" dirty="0" smtClean="0"/>
          </a:p>
          <a:p>
            <a:r>
              <a:rPr lang="en-US" dirty="0" smtClean="0"/>
              <a:t> </a:t>
            </a:r>
            <a:endParaRPr lang="en-GB" dirty="0" smtClean="0"/>
          </a:p>
          <a:p>
            <a:endParaRPr lang="en-GB" dirty="0"/>
          </a:p>
        </p:txBody>
      </p:sp>
      <p:pic>
        <p:nvPicPr>
          <p:cNvPr id="4" name="Picture 6" descr="http://www.hitech-eng.net/images/qualityassurance.jpg"/>
          <p:cNvPicPr>
            <a:picLocks noChangeAspect="1" noChangeArrowheads="1"/>
          </p:cNvPicPr>
          <p:nvPr/>
        </p:nvPicPr>
        <p:blipFill>
          <a:blip r:embed="rId2"/>
          <a:srcRect/>
          <a:stretch>
            <a:fillRect/>
          </a:stretch>
        </p:blipFill>
        <p:spPr bwMode="auto">
          <a:xfrm>
            <a:off x="7500958"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857232"/>
          </a:xfrm>
        </p:spPr>
        <p:txBody>
          <a:bodyPr>
            <a:normAutofit/>
          </a:bodyPr>
          <a:lstStyle/>
          <a:p>
            <a:r>
              <a:rPr lang="en-US" sz="3600" dirty="0" smtClean="0">
                <a:solidFill>
                  <a:srgbClr val="00B050"/>
                </a:solidFill>
              </a:rPr>
              <a:t>BASIC TEACHING SKILLS</a:t>
            </a:r>
            <a:endParaRPr lang="en-GB" sz="3600" dirty="0">
              <a:solidFill>
                <a:srgbClr val="00B050"/>
              </a:solidFill>
            </a:endParaRPr>
          </a:p>
        </p:txBody>
      </p:sp>
      <p:sp>
        <p:nvSpPr>
          <p:cNvPr id="3" name="Subtitle 2"/>
          <p:cNvSpPr>
            <a:spLocks noGrp="1"/>
          </p:cNvSpPr>
          <p:nvPr>
            <p:ph type="subTitle" idx="1"/>
          </p:nvPr>
        </p:nvSpPr>
        <p:spPr>
          <a:xfrm>
            <a:off x="214282" y="1000108"/>
            <a:ext cx="8643998" cy="5857892"/>
          </a:xfrm>
        </p:spPr>
        <p:txBody>
          <a:bodyPr>
            <a:normAutofit/>
          </a:bodyPr>
          <a:lstStyle/>
          <a:p>
            <a:pPr>
              <a:buFont typeface="Wingdings" pitchFamily="2" charset="2"/>
              <a:buChar char="ü"/>
            </a:pPr>
            <a:r>
              <a:rPr lang="en-US" sz="3900" b="1" dirty="0" smtClean="0">
                <a:solidFill>
                  <a:schemeClr val="accent1">
                    <a:lumMod val="50000"/>
                  </a:schemeClr>
                </a:solidFill>
              </a:rPr>
              <a:t> Setting the scene</a:t>
            </a:r>
            <a:endParaRPr lang="en-GB" sz="3900" dirty="0" smtClean="0">
              <a:solidFill>
                <a:schemeClr val="accent1">
                  <a:lumMod val="50000"/>
                </a:schemeClr>
              </a:solidFill>
            </a:endParaRPr>
          </a:p>
          <a:p>
            <a:r>
              <a:rPr lang="en-US" dirty="0" smtClean="0"/>
              <a:t>The importance of starting off on the right foot cannot be overestimated. The students are most</a:t>
            </a:r>
            <a:r>
              <a:rPr lang="en-GB" dirty="0" smtClean="0"/>
              <a:t> </a:t>
            </a:r>
            <a:r>
              <a:rPr lang="en-US" dirty="0" smtClean="0"/>
              <a:t>likely to learn in a relaxed and friendly environment. In the same way</a:t>
            </a:r>
            <a:r>
              <a:rPr lang="en-GB" dirty="0" smtClean="0"/>
              <a:t> </a:t>
            </a:r>
            <a:r>
              <a:rPr lang="en-US" dirty="0" smtClean="0"/>
              <a:t>that we arrange the seating for patients to help communication, we can help teaching by arranging</a:t>
            </a:r>
            <a:r>
              <a:rPr lang="en-GB" dirty="0" smtClean="0"/>
              <a:t> </a:t>
            </a:r>
            <a:r>
              <a:rPr lang="en-US" dirty="0" smtClean="0"/>
              <a:t>the students’ chairs in a circle and putting any visual aids (flip charts etc) so that they can be easily</a:t>
            </a:r>
            <a:r>
              <a:rPr lang="en-GB" dirty="0" smtClean="0"/>
              <a:t> </a:t>
            </a:r>
            <a:r>
              <a:rPr lang="en-US" dirty="0" smtClean="0"/>
              <a:t>seen. A friendly greeting and the offer of a cup of tea relaxes students, and if asked they will wash</a:t>
            </a:r>
            <a:r>
              <a:rPr lang="en-GB" dirty="0" smtClean="0"/>
              <a:t> </a:t>
            </a:r>
            <a:r>
              <a:rPr lang="en-US" dirty="0" smtClean="0"/>
              <a:t>their mugs up afterwards!</a:t>
            </a:r>
            <a:endParaRPr lang="en-GB"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0" y="0"/>
            <a:ext cx="9144000"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fontAlgn="base">
              <a:spcBef>
                <a:spcPct val="0"/>
              </a:spcBef>
              <a:spcAft>
                <a:spcPct val="0"/>
              </a:spcAft>
              <a:buFont typeface="Wingdings" pitchFamily="2" charset="2"/>
              <a:buChar char="ü"/>
            </a:pPr>
            <a:r>
              <a:rPr kumimoji="0" lang="en-US" sz="3600" b="1"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Being student </a:t>
            </a:r>
            <a:r>
              <a:rPr kumimoji="0" lang="en-US" sz="3600" b="1" i="0" u="none" strike="noStrike" cap="none" normalizeH="0" baseline="0" dirty="0" err="1" smtClean="0">
                <a:ln>
                  <a:noFill/>
                </a:ln>
                <a:solidFill>
                  <a:schemeClr val="accent1">
                    <a:lumMod val="50000"/>
                  </a:schemeClr>
                </a:solidFill>
                <a:effectLst/>
                <a:latin typeface="Times New Roman" pitchFamily="18" charset="0"/>
                <a:ea typeface="Calibri" pitchFamily="34" charset="0"/>
                <a:cs typeface="Times New Roman" pitchFamily="18" charset="0"/>
              </a:rPr>
              <a:t>centred</a:t>
            </a:r>
            <a:endParaRPr kumimoji="0" lang="en-GB" sz="3600" b="0" i="0"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4400" dirty="0" smtClean="0">
                <a:latin typeface="Times New Roman" pitchFamily="18" charset="0"/>
                <a:ea typeface="Calibri" pitchFamily="34" charset="0"/>
                <a:cs typeface="Times New Roman" pitchFamily="18" charset="0"/>
              </a:rPr>
              <a:t>Being student centered is</a:t>
            </a:r>
            <a:r>
              <a:rPr lang="en-US" sz="4400" dirty="0">
                <a:latin typeface="Times New Roman" pitchFamily="18" charset="0"/>
                <a:ea typeface="Calibri" pitchFamily="34" charset="0"/>
                <a:cs typeface="Times New Roman" pitchFamily="18" charset="0"/>
              </a:rPr>
              <a:t> </a:t>
            </a:r>
            <a:r>
              <a:rPr kumimoji="0" lang="en-US" sz="4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essentially about</a:t>
            </a:r>
            <a:r>
              <a:rPr lang="en-GB" sz="4400" dirty="0">
                <a:latin typeface="Arial" pitchFamily="34" charset="0"/>
                <a:ea typeface="Calibri" pitchFamily="34" charset="0"/>
                <a:cs typeface="Arial" pitchFamily="34" charset="0"/>
              </a:rPr>
              <a:t> </a:t>
            </a:r>
            <a:r>
              <a:rPr kumimoji="0" lang="en-US" sz="4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moving away from an authoritarian form of teaching where you, as the teacher, know exactly what</a:t>
            </a:r>
            <a:r>
              <a:rPr kumimoji="0" lang="en-US" sz="4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4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students need to know and are going to teach it whether they like it or not. </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6" descr="http://www.hitech-eng.net/images/qualityassurance.jpg"/>
          <p:cNvPicPr>
            <a:picLocks noChangeAspect="1" noChangeArrowheads="1"/>
          </p:cNvPicPr>
          <p:nvPr/>
        </p:nvPicPr>
        <p:blipFill>
          <a:blip r:embed="rId2"/>
          <a:srcRect/>
          <a:stretch>
            <a:fillRect/>
          </a:stretch>
        </p:blipFill>
        <p:spPr bwMode="auto">
          <a:xfrm>
            <a:off x="7500958"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1214422"/>
          </a:xfrm>
        </p:spPr>
        <p:txBody>
          <a:bodyPr>
            <a:noAutofit/>
          </a:bodyPr>
          <a:lstStyle/>
          <a:p>
            <a:r>
              <a:rPr lang="en-US" sz="2800" dirty="0" smtClean="0">
                <a:solidFill>
                  <a:srgbClr val="00B050"/>
                </a:solidFill>
              </a:rPr>
              <a:t>QUALITY ASSURANCE</a:t>
            </a:r>
            <a:r>
              <a:rPr lang="en-GB" sz="1600" dirty="0" smtClean="0"/>
              <a:t/>
            </a:r>
            <a:br>
              <a:rPr lang="en-GB" sz="1600" dirty="0" smtClean="0"/>
            </a:br>
            <a:r>
              <a:rPr lang="en-GB" sz="1600" dirty="0" smtClean="0"/>
              <a:t/>
            </a:r>
            <a:br>
              <a:rPr lang="en-GB" sz="1600" dirty="0" smtClean="0"/>
            </a:br>
            <a:endParaRPr lang="en-GB" sz="1600" dirty="0"/>
          </a:p>
        </p:txBody>
      </p:sp>
      <p:sp>
        <p:nvSpPr>
          <p:cNvPr id="3" name="Subtitle 2"/>
          <p:cNvSpPr>
            <a:spLocks noGrp="1"/>
          </p:cNvSpPr>
          <p:nvPr>
            <p:ph type="subTitle" idx="1"/>
          </p:nvPr>
        </p:nvSpPr>
        <p:spPr>
          <a:xfrm>
            <a:off x="214282" y="857232"/>
            <a:ext cx="8929718" cy="5786478"/>
          </a:xfrm>
        </p:spPr>
        <p:txBody>
          <a:bodyPr>
            <a:normAutofit/>
          </a:bodyPr>
          <a:lstStyle/>
          <a:p>
            <a:r>
              <a:rPr lang="en-US" b="1" dirty="0" smtClean="0"/>
              <a:t>Key Result Area: 	</a:t>
            </a:r>
            <a:r>
              <a:rPr lang="en-US" dirty="0" smtClean="0"/>
              <a:t>Quality University Graduates </a:t>
            </a:r>
          </a:p>
          <a:p>
            <a:endParaRPr lang="en-GB" dirty="0" smtClean="0"/>
          </a:p>
          <a:p>
            <a:r>
              <a:rPr lang="en-US" b="1" dirty="0" smtClean="0"/>
              <a:t>Strategic Goal:</a:t>
            </a:r>
            <a:r>
              <a:rPr lang="en-US" dirty="0" smtClean="0"/>
              <a:t> 		To strengthen quality assurance    			          mechanisms in compliance with  </a:t>
            </a:r>
          </a:p>
          <a:p>
            <a:r>
              <a:rPr lang="en-US" dirty="0" smtClean="0"/>
              <a:t>	                internationally accepted</a:t>
            </a:r>
          </a:p>
          <a:p>
            <a:r>
              <a:rPr lang="en-US" dirty="0" smtClean="0"/>
              <a:t> standards</a:t>
            </a:r>
            <a:endParaRPr lang="en-GB" dirty="0" smtClean="0"/>
          </a:p>
          <a:p>
            <a:r>
              <a:rPr lang="en-US" b="1" dirty="0" smtClean="0"/>
              <a:t>Strategic Objective:	</a:t>
            </a:r>
            <a:r>
              <a:rPr lang="en-US" dirty="0" smtClean="0"/>
              <a:t>To implement quality assurance      			    </a:t>
            </a:r>
            <a:r>
              <a:rPr lang="en-US" dirty="0" smtClean="0"/>
              <a:t>guidelines in all the University </a:t>
            </a:r>
            <a:r>
              <a:rPr lang="en-US" dirty="0" err="1" smtClean="0"/>
              <a:t>programmes</a:t>
            </a:r>
            <a:r>
              <a:rPr lang="en-US" dirty="0" smtClean="0"/>
              <a:t>.</a:t>
            </a:r>
            <a:endParaRPr lang="en-GB" dirty="0"/>
          </a:p>
        </p:txBody>
      </p:sp>
      <p:pic>
        <p:nvPicPr>
          <p:cNvPr id="5" name="Picture 6" descr="http://www.hitech-eng.net/images/qualityassurance.jpg"/>
          <p:cNvPicPr>
            <a:picLocks noChangeAspect="1" noChangeArrowheads="1"/>
          </p:cNvPicPr>
          <p:nvPr/>
        </p:nvPicPr>
        <p:blipFill>
          <a:blip r:embed="rId2"/>
          <a:srcRect/>
          <a:stretch>
            <a:fillRect/>
          </a:stretch>
        </p:blipFill>
        <p:spPr bwMode="auto">
          <a:xfrm>
            <a:off x="0"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0" y="0"/>
            <a:ext cx="9144000"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4000" b="1"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Assessing prior knowledge</a:t>
            </a:r>
            <a:endParaRPr kumimoji="0" lang="en-GB" sz="4000" b="0" i="0"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Finding out what students know already is very important. Remember that even if they know it</a:t>
            </a:r>
            <a:r>
              <a:rPr lang="en-GB" sz="4800" dirty="0">
                <a:latin typeface="Arial" pitchFamily="34" charset="0"/>
                <a:ea typeface="Calibri" pitchFamily="34" charset="0"/>
                <a:cs typeface="Arial" pitchFamily="34" charset="0"/>
              </a:rPr>
              <a:t> </a:t>
            </a:r>
            <a:r>
              <a:rPr kumimoji="0" lang="en-US" sz="4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already, time spent rehearsing the information is not wasted – by calling it up, they will be</a:t>
            </a:r>
            <a:r>
              <a:rPr kumimoji="0" lang="en-US" sz="48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4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preparing themselves for learning. </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6" descr="http://www.hitech-eng.net/images/qualityassurance.jpg"/>
          <p:cNvPicPr>
            <a:picLocks noChangeAspect="1" noChangeArrowheads="1"/>
          </p:cNvPicPr>
          <p:nvPr/>
        </p:nvPicPr>
        <p:blipFill>
          <a:blip r:embed="rId2"/>
          <a:srcRect/>
          <a:stretch>
            <a:fillRect/>
          </a:stretch>
        </p:blipFill>
        <p:spPr bwMode="auto">
          <a:xfrm>
            <a:off x="7500958"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0" y="0"/>
            <a:ext cx="9144000"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1"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Getting students to participate</a:t>
            </a:r>
          </a:p>
          <a:p>
            <a:pPr marL="0" marR="0" lvl="0" indent="0" algn="l" defTabSz="914400" rtl="0" eaLnBrk="1" fontAlgn="base" latinLnBrk="0" hangingPunct="1">
              <a:lnSpc>
                <a:spcPct val="100000"/>
              </a:lnSpc>
              <a:spcBef>
                <a:spcPct val="0"/>
              </a:spcBef>
              <a:spcAft>
                <a:spcPct val="0"/>
              </a:spcAft>
              <a:buClrTx/>
              <a:buSzTx/>
              <a:tabLst/>
            </a:pPr>
            <a:endParaRPr kumimoji="0" lang="en-US" sz="2400" b="0"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Students are most likely to learn when they are actively involved </a:t>
            </a:r>
            <a:r>
              <a:rPr kumimoji="0" lang="en-US" sz="28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with the learning.</a:t>
            </a:r>
            <a:r>
              <a:rPr kumimoji="0" lang="en-GB" sz="2800" b="0" i="0" u="none" strike="noStrike" cap="none" normalizeH="0" baseline="0" dirty="0" smtClean="0">
                <a:ln>
                  <a:noFill/>
                </a:ln>
                <a:solidFill>
                  <a:schemeClr val="tx1"/>
                </a:solidFill>
                <a:effectLst/>
                <a:latin typeface="Arial" pitchFamily="34" charset="0"/>
                <a:cs typeface="Arial" pitchFamily="34" charset="0"/>
              </a:rPr>
              <a:t> </a:t>
            </a:r>
            <a:r>
              <a:rPr lang="en-US" sz="2800" dirty="0"/>
              <a:t>You will have to </a:t>
            </a:r>
            <a:r>
              <a:rPr lang="en-US" sz="2800" dirty="0" smtClean="0"/>
              <a:t>devise</a:t>
            </a:r>
            <a:r>
              <a:rPr lang="en-GB" sz="2800" dirty="0" smtClean="0"/>
              <a:t> </a:t>
            </a:r>
            <a:r>
              <a:rPr lang="en-US" sz="2800" dirty="0" smtClean="0"/>
              <a:t>situations </a:t>
            </a:r>
            <a:r>
              <a:rPr lang="en-US" sz="2800" dirty="0"/>
              <a:t>in which students can actively discuss what they have learned and test that </a:t>
            </a:r>
            <a:r>
              <a:rPr lang="en-US" sz="2800" dirty="0" smtClean="0"/>
              <a:t>they</a:t>
            </a:r>
            <a:r>
              <a:rPr lang="en-GB" sz="2800" dirty="0" smtClean="0"/>
              <a:t> </a:t>
            </a:r>
            <a:r>
              <a:rPr lang="en-US" sz="2800" dirty="0" smtClean="0"/>
              <a:t>understand </a:t>
            </a:r>
            <a:r>
              <a:rPr lang="en-US" sz="2800" dirty="0"/>
              <a:t>new concepts. Students are likely to learn when you use a variety of teaching </a:t>
            </a:r>
            <a:r>
              <a:rPr lang="en-US" sz="2800" dirty="0" smtClean="0"/>
              <a:t>methods</a:t>
            </a:r>
            <a:r>
              <a:rPr lang="en-GB" sz="2800" dirty="0" smtClean="0"/>
              <a:t> </a:t>
            </a:r>
            <a:r>
              <a:rPr lang="en-US" sz="2800" dirty="0" smtClean="0"/>
              <a:t>in </a:t>
            </a:r>
            <a:r>
              <a:rPr lang="en-US" sz="2800" dirty="0"/>
              <a:t>the session. This keeps students interested. Thus you could have a discussion, some </a:t>
            </a:r>
            <a:r>
              <a:rPr lang="en-US" sz="2800" dirty="0" smtClean="0"/>
              <a:t>practical</a:t>
            </a:r>
            <a:r>
              <a:rPr lang="en-GB" sz="2800" dirty="0" smtClean="0"/>
              <a:t> </a:t>
            </a:r>
            <a:r>
              <a:rPr lang="en-US" sz="2800" dirty="0" smtClean="0"/>
              <a:t>work</a:t>
            </a:r>
            <a:r>
              <a:rPr lang="en-US" sz="2800" dirty="0"/>
              <a:t>, get the students to think through a case and look at a model all in one session. </a:t>
            </a:r>
            <a:r>
              <a:rPr lang="en-US" sz="2800" dirty="0" smtClean="0"/>
              <a:t>Useful</a:t>
            </a:r>
            <a:r>
              <a:rPr lang="en-GB" sz="2800" dirty="0" smtClean="0"/>
              <a:t> </a:t>
            </a:r>
            <a:r>
              <a:rPr lang="en-US" sz="2800" dirty="0" smtClean="0"/>
              <a:t>techniques </a:t>
            </a:r>
            <a:r>
              <a:rPr lang="en-US" sz="2800" dirty="0"/>
              <a:t>include questioning, brainstorming, interaction with patients and role-play</a:t>
            </a:r>
            <a:endParaRPr kumimoji="0" lang="en-GB" sz="2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6" descr="http://www.hitech-eng.net/images/qualityassurance.jpg"/>
          <p:cNvPicPr>
            <a:picLocks noChangeAspect="1" noChangeArrowheads="1"/>
          </p:cNvPicPr>
          <p:nvPr/>
        </p:nvPicPr>
        <p:blipFill>
          <a:blip r:embed="rId2"/>
          <a:srcRect/>
          <a:stretch>
            <a:fillRect/>
          </a:stretch>
        </p:blipFill>
        <p:spPr bwMode="auto">
          <a:xfrm>
            <a:off x="0"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0" y="0"/>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3600" b="1"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Asking questions and dealing with answers</a:t>
            </a:r>
            <a:endParaRPr kumimoji="0" lang="en-GB" sz="3600" b="0" i="0"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Questions are the simplest way of getting students to interact with a teacher. However, asking</a:t>
            </a:r>
            <a:r>
              <a:rPr lang="en-GB" sz="4000" dirty="0">
                <a:latin typeface="Arial" pitchFamily="34" charset="0"/>
                <a:ea typeface="Calibri" pitchFamily="34" charset="0"/>
                <a:cs typeface="Arial" pitchFamily="34" charset="0"/>
              </a:rPr>
              <a:t> </a:t>
            </a: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questions is not as simple as it appears.  You need to consider why you are asking the</a:t>
            </a:r>
            <a:r>
              <a:rPr lang="en-GB" sz="4000" dirty="0">
                <a:latin typeface="Arial" pitchFamily="34" charset="0"/>
                <a:ea typeface="Calibri" pitchFamily="34" charset="0"/>
                <a:cs typeface="Arial" pitchFamily="34" charset="0"/>
              </a:rPr>
              <a:t> </a:t>
            </a: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question. Ideally you want to get the students involved in a discussion that will keep them involved</a:t>
            </a:r>
            <a:r>
              <a:rPr kumimoji="0" lang="en-US" sz="40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with the teaching and help them learn</a:t>
            </a:r>
            <a:r>
              <a:rPr kumimoji="0" lang="en-GB" sz="40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0" y="214290"/>
            <a:ext cx="9144000" cy="60631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3200" b="1"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Checking understanding</a:t>
            </a:r>
            <a:endParaRPr kumimoji="0" lang="en-GB" sz="3200" b="0" i="0"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During a session it is worth monitoring the progress of the students. Check that they understand</a:t>
            </a:r>
            <a:r>
              <a:rPr lang="en-GB" sz="3600" dirty="0">
                <a:latin typeface="Arial" pitchFamily="34" charset="0"/>
                <a:ea typeface="Calibri" pitchFamily="34" charset="0"/>
                <a:cs typeface="Arial" pitchFamily="34" charset="0"/>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points you have just covered and make sure they have no questions before you move onto the</a:t>
            </a:r>
            <a:r>
              <a:rPr lang="en-GB" sz="3600" dirty="0">
                <a:latin typeface="Arial" pitchFamily="34" charset="0"/>
                <a:ea typeface="Calibri" pitchFamily="34" charset="0"/>
                <a:cs typeface="Arial" pitchFamily="34" charset="0"/>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next topic. By checking you will be able to manage the </a:t>
            </a:r>
            <a:r>
              <a:rPr kumimoji="0" lang="en-US" sz="3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pace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of the session (this means the speed</a:t>
            </a:r>
            <a:r>
              <a:rPr lang="en-GB" sz="3600" dirty="0">
                <a:latin typeface="Arial" pitchFamily="34" charset="0"/>
                <a:ea typeface="Calibri" pitchFamily="34" charset="0"/>
                <a:cs typeface="Arial" pitchFamily="34" charset="0"/>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which information is delivered) and make sure that the information is delivered at the right level</a:t>
            </a:r>
            <a:r>
              <a:rPr lang="en-US" sz="3600" dirty="0">
                <a:latin typeface="Arial" pitchFamily="34" charset="0"/>
                <a:ea typeface="Calibri" pitchFamily="34" charset="0"/>
                <a:cs typeface="Arial" pitchFamily="34" charset="0"/>
              </a:rPr>
              <a:t>.</a:t>
            </a: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pic>
        <p:nvPicPr>
          <p:cNvPr id="3" name="Picture 6" descr="http://www.hitech-eng.net/images/qualityassurance.jpg"/>
          <p:cNvPicPr>
            <a:picLocks noChangeAspect="1" noChangeArrowheads="1"/>
          </p:cNvPicPr>
          <p:nvPr/>
        </p:nvPicPr>
        <p:blipFill>
          <a:blip r:embed="rId2"/>
          <a:srcRect/>
          <a:stretch>
            <a:fillRect/>
          </a:stretch>
        </p:blipFill>
        <p:spPr bwMode="auto">
          <a:xfrm>
            <a:off x="7500958" y="0"/>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0" y="0"/>
            <a:ext cx="9144000" cy="68326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fontAlgn="base">
              <a:spcBef>
                <a:spcPct val="0"/>
              </a:spcBef>
              <a:spcAft>
                <a:spcPct val="0"/>
              </a:spcAft>
              <a:buFont typeface="Wingdings" pitchFamily="2" charset="2"/>
              <a:buChar char="ü"/>
            </a:pPr>
            <a:r>
              <a:rPr kumimoji="0" lang="en-US" sz="3200" b="1"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Using visual aids</a:t>
            </a:r>
            <a:endParaRPr kumimoji="0" lang="en-GB" sz="3200" b="0" i="0"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is another way of keeping students interested. The aphorism “a picture tells a thousand</a:t>
            </a:r>
            <a:r>
              <a:rPr lang="en-GB" sz="3400" dirty="0">
                <a:latin typeface="Arial" pitchFamily="34" charset="0"/>
                <a:ea typeface="Calibri" pitchFamily="34" charset="0"/>
                <a:cs typeface="Arial" pitchFamily="34" charset="0"/>
              </a:rPr>
              <a:t> </a:t>
            </a:r>
            <a:r>
              <a:rPr kumimoji="0" lang="en-US" sz="3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words” is true. Students can interact with diagrammatic information easily. Common tools are</a:t>
            </a:r>
            <a:r>
              <a:rPr lang="en-GB" sz="3400" dirty="0">
                <a:latin typeface="Arial" pitchFamily="34" charset="0"/>
                <a:ea typeface="Calibri" pitchFamily="34" charset="0"/>
                <a:cs typeface="Arial" pitchFamily="34" charset="0"/>
              </a:rPr>
              <a:t> </a:t>
            </a:r>
            <a:r>
              <a:rPr kumimoji="0" lang="en-US" sz="3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diagrams (from books, CD ROMs etc), flip charts and overhead projectors. It is important to think</a:t>
            </a:r>
            <a:r>
              <a:rPr lang="en-GB" sz="3400" dirty="0">
                <a:latin typeface="Arial" pitchFamily="34" charset="0"/>
                <a:ea typeface="Calibri" pitchFamily="34" charset="0"/>
                <a:cs typeface="Arial" pitchFamily="34" charset="0"/>
              </a:rPr>
              <a:t> </a:t>
            </a:r>
            <a:r>
              <a:rPr kumimoji="0" lang="en-US" sz="3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about why you are using a visual aid and take some time over selecting the correct one. If you are</a:t>
            </a:r>
            <a:r>
              <a:rPr lang="en-GB" sz="3400" dirty="0">
                <a:latin typeface="Arial" pitchFamily="34" charset="0"/>
                <a:ea typeface="Calibri" pitchFamily="34" charset="0"/>
                <a:cs typeface="Arial" pitchFamily="34" charset="0"/>
              </a:rPr>
              <a:t> </a:t>
            </a:r>
            <a:r>
              <a:rPr kumimoji="0" lang="en-US" sz="3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using an overhead projector keep the writing large and legible and only summarize the key points</a:t>
            </a:r>
            <a:r>
              <a:rPr kumimoji="0" lang="en-US" sz="3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3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the discussion</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GB" sz="3200" b="0" i="0" u="none" strike="noStrike" cap="none" normalizeH="0" baseline="0" dirty="0" smtClean="0">
                <a:ln>
                  <a:noFill/>
                </a:ln>
                <a:solidFill>
                  <a:schemeClr val="tx1"/>
                </a:solidFill>
                <a:effectLst/>
                <a:latin typeface="Arial" pitchFamily="34" charset="0"/>
                <a:cs typeface="Arial" pitchFamily="34" charset="0"/>
              </a:rPr>
              <a:t> </a:t>
            </a:r>
          </a:p>
        </p:txBody>
      </p:sp>
      <p:pic>
        <p:nvPicPr>
          <p:cNvPr id="3" name="Picture 6" descr="http://www.hitech-eng.net/images/qualityassurance.jpg"/>
          <p:cNvPicPr>
            <a:picLocks noChangeAspect="1" noChangeArrowheads="1"/>
          </p:cNvPicPr>
          <p:nvPr/>
        </p:nvPicPr>
        <p:blipFill>
          <a:blip r:embed="rId2"/>
          <a:srcRect/>
          <a:stretch>
            <a:fillRect/>
          </a:stretch>
        </p:blipFill>
        <p:spPr bwMode="auto">
          <a:xfrm>
            <a:off x="7500958" y="0"/>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0" y="0"/>
            <a:ext cx="9144000"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3200" b="1"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Setting homework</a:t>
            </a:r>
            <a:endParaRPr kumimoji="0" lang="en-GB" sz="3200" b="0" i="0" u="none" strike="noStrike" cap="none" normalizeH="0" baseline="0" dirty="0" smtClean="0">
              <a:ln>
                <a:noFill/>
              </a:ln>
              <a:solidFill>
                <a:schemeClr val="accent1">
                  <a:lumMod val="50000"/>
                </a:schemeClr>
              </a:solidFill>
              <a:effectLst/>
              <a:latin typeface="Arial" pitchFamily="34" charset="0"/>
              <a:cs typeface="Arial" pitchFamily="34" charset="0"/>
            </a:endParaRPr>
          </a:p>
          <a:p>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Because knowledge is constantly changing, one of the essential things all students must have when they graduate is the ability to continue learning. This is often referred to</a:t>
            </a:r>
            <a:r>
              <a:rPr lang="en-GB" sz="3600" dirty="0">
                <a:latin typeface="Arial" pitchFamily="34" charset="0"/>
                <a:ea typeface="Calibri" pitchFamily="34" charset="0"/>
                <a:cs typeface="Arial" pitchFamily="34" charset="0"/>
              </a:rPr>
              <a:t>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 </a:t>
            </a:r>
            <a:r>
              <a:rPr kumimoji="0" lang="en-US" sz="36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lifelong learning</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3600" dirty="0"/>
              <a:t>What we have learned to do over the years is identify our own </a:t>
            </a:r>
            <a:r>
              <a:rPr lang="en-US" sz="3600" i="1" dirty="0"/>
              <a:t>learning objectives</a:t>
            </a:r>
            <a:r>
              <a:rPr lang="en-US" sz="3600" dirty="0"/>
              <a:t>. </a:t>
            </a:r>
            <a:r>
              <a:rPr lang="en-US" sz="3600" dirty="0" smtClean="0"/>
              <a:t>This</a:t>
            </a:r>
            <a:r>
              <a:rPr lang="en-GB" sz="3600" dirty="0" smtClean="0"/>
              <a:t> </a:t>
            </a:r>
            <a:r>
              <a:rPr lang="en-US" sz="3600" dirty="0" smtClean="0"/>
              <a:t>means </a:t>
            </a:r>
            <a:r>
              <a:rPr lang="en-US" sz="3600" dirty="0"/>
              <a:t>that we decide what we need to know. We then devise a </a:t>
            </a:r>
            <a:r>
              <a:rPr lang="en-US" sz="3600" i="1" dirty="0"/>
              <a:t>learning strategy </a:t>
            </a:r>
            <a:r>
              <a:rPr lang="en-US" sz="3600" dirty="0"/>
              <a:t>to meet </a:t>
            </a:r>
            <a:r>
              <a:rPr lang="en-US" sz="3600" dirty="0" smtClean="0"/>
              <a:t>the</a:t>
            </a:r>
            <a:r>
              <a:rPr lang="en-GB" sz="3600" dirty="0" smtClean="0"/>
              <a:t> </a:t>
            </a:r>
            <a:r>
              <a:rPr lang="en-US" sz="3600" dirty="0" smtClean="0"/>
              <a:t>objectives </a:t>
            </a:r>
            <a:r>
              <a:rPr lang="en-US" sz="3600" dirty="0"/>
              <a:t>we have set.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6" descr="http://www.hitech-eng.net/images/qualityassurance.jpg"/>
          <p:cNvPicPr>
            <a:picLocks noChangeAspect="1" noChangeArrowheads="1"/>
          </p:cNvPicPr>
          <p:nvPr/>
        </p:nvPicPr>
        <p:blipFill>
          <a:blip r:embed="rId2"/>
          <a:srcRect/>
          <a:stretch>
            <a:fillRect/>
          </a:stretch>
        </p:blipFill>
        <p:spPr bwMode="auto">
          <a:xfrm>
            <a:off x="7500958"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0" y="0"/>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3600" b="1"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Summarizing and closing a session</a:t>
            </a:r>
            <a:endParaRPr kumimoji="0" lang="en-GB" sz="3600" b="0" i="0"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Summarizing at the end of a session is important. We could reduce a lot of teaching theory to the</a:t>
            </a:r>
            <a:r>
              <a:rPr lang="en-GB" sz="4000" dirty="0">
                <a:latin typeface="Arial" pitchFamily="34" charset="0"/>
                <a:ea typeface="Calibri" pitchFamily="34" charset="0"/>
                <a:cs typeface="Arial" pitchFamily="34" charset="0"/>
              </a:rPr>
              <a:t> </a:t>
            </a: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statement “tell them what you going to do, do it, tell them what you just did”. This perfectly</a:t>
            </a:r>
            <a:r>
              <a:rPr lang="en-GB" sz="4000" dirty="0">
                <a:latin typeface="Arial" pitchFamily="34" charset="0"/>
                <a:ea typeface="Calibri" pitchFamily="34" charset="0"/>
                <a:cs typeface="Arial" pitchFamily="34" charset="0"/>
              </a:rPr>
              <a:t> </a:t>
            </a: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demonstrates the three part nature of a well planned lesson, and also reveals a critical fact about</a:t>
            </a:r>
            <a:r>
              <a:rPr kumimoji="0" lang="en-US" sz="40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summary – no new facts</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GB" sz="36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1500174"/>
          </a:xfrm>
        </p:spPr>
        <p:txBody>
          <a:bodyPr>
            <a:normAutofit fontScale="90000"/>
          </a:bodyPr>
          <a:lstStyle/>
          <a:p>
            <a:r>
              <a:rPr lang="en-US" dirty="0" smtClean="0"/>
              <a:t> </a:t>
            </a:r>
            <a:r>
              <a:rPr lang="en-GB" dirty="0" smtClean="0"/>
              <a:t/>
            </a:r>
            <a:br>
              <a:rPr lang="en-GB" dirty="0" smtClean="0"/>
            </a:br>
            <a:r>
              <a:rPr lang="en-US" dirty="0" smtClean="0"/>
              <a:t> </a:t>
            </a:r>
            <a:r>
              <a:rPr lang="en-GB" dirty="0" smtClean="0"/>
              <a:t/>
            </a:r>
            <a:br>
              <a:rPr lang="en-GB" dirty="0" smtClean="0"/>
            </a:br>
            <a:r>
              <a:rPr lang="en-US" sz="3600" dirty="0" smtClean="0">
                <a:solidFill>
                  <a:srgbClr val="00B050"/>
                </a:solidFill>
              </a:rPr>
              <a:t>THE PRACTICAL COURSE TEACHING</a:t>
            </a:r>
            <a:r>
              <a:rPr lang="en-GB" sz="3600" dirty="0" smtClean="0">
                <a:solidFill>
                  <a:srgbClr val="00B050"/>
                </a:solidFill>
              </a:rPr>
              <a:t/>
            </a:r>
            <a:br>
              <a:rPr lang="en-GB" sz="3600" dirty="0" smtClean="0">
                <a:solidFill>
                  <a:srgbClr val="00B050"/>
                </a:solidFill>
              </a:rPr>
            </a:br>
            <a:endParaRPr lang="en-GB" sz="3600" dirty="0">
              <a:solidFill>
                <a:srgbClr val="00B050"/>
              </a:solidFill>
            </a:endParaRPr>
          </a:p>
        </p:txBody>
      </p:sp>
      <p:sp>
        <p:nvSpPr>
          <p:cNvPr id="3" name="Subtitle 2"/>
          <p:cNvSpPr>
            <a:spLocks noGrp="1"/>
          </p:cNvSpPr>
          <p:nvPr>
            <p:ph type="subTitle" idx="1"/>
          </p:nvPr>
        </p:nvSpPr>
        <p:spPr>
          <a:xfrm>
            <a:off x="0" y="1000108"/>
            <a:ext cx="9144000" cy="5857892"/>
          </a:xfrm>
        </p:spPr>
        <p:txBody>
          <a:bodyPr>
            <a:normAutofit lnSpcReduction="10000"/>
          </a:bodyPr>
          <a:lstStyle/>
          <a:p>
            <a:endParaRPr lang="en-US" dirty="0" smtClean="0">
              <a:solidFill>
                <a:srgbClr val="00B050"/>
              </a:solidFill>
            </a:endParaRPr>
          </a:p>
          <a:p>
            <a:r>
              <a:rPr lang="en-US" dirty="0" smtClean="0">
                <a:solidFill>
                  <a:srgbClr val="00B050"/>
                </a:solidFill>
              </a:rPr>
              <a:t>INTRODUCTION</a:t>
            </a:r>
            <a:endParaRPr lang="en-GB" dirty="0" smtClean="0">
              <a:solidFill>
                <a:srgbClr val="00B050"/>
              </a:solidFill>
            </a:endParaRPr>
          </a:p>
          <a:p>
            <a:r>
              <a:rPr lang="en-US" dirty="0" smtClean="0"/>
              <a:t> </a:t>
            </a:r>
            <a:r>
              <a:rPr lang="en-US" sz="3200" dirty="0" smtClean="0"/>
              <a:t>Laboratories and practical classes have been a substantial part of the teaching repertoire in Science and Engineering for many years. The key learning objectives of laboratory and practical classes tend to be “learning how to do things”- such as procedures, methods and skills. However, this form of teaching has come under considerable pressure because laboratories are expensive to run and can be very time consuming. </a:t>
            </a:r>
            <a:endParaRPr lang="en-GB" sz="3200" dirty="0" smtClean="0"/>
          </a:p>
          <a:p>
            <a:endParaRPr lang="en-GB"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1357298"/>
          </a:xfrm>
        </p:spPr>
        <p:txBody>
          <a:bodyPr>
            <a:normAutofit/>
          </a:bodyPr>
          <a:lstStyle/>
          <a:p>
            <a:r>
              <a:rPr lang="en-US" sz="3200" dirty="0" smtClean="0">
                <a:solidFill>
                  <a:srgbClr val="00B050"/>
                </a:solidFill>
              </a:rPr>
              <a:t>DESIGN OF A LABORATORY OR PRACTICAL CLASS</a:t>
            </a:r>
            <a:endParaRPr lang="en-GB" sz="3200" dirty="0">
              <a:solidFill>
                <a:srgbClr val="00B050"/>
              </a:solidFill>
            </a:endParaRPr>
          </a:p>
        </p:txBody>
      </p:sp>
      <p:sp>
        <p:nvSpPr>
          <p:cNvPr id="3" name="Subtitle 2"/>
          <p:cNvSpPr>
            <a:spLocks noGrp="1"/>
          </p:cNvSpPr>
          <p:nvPr>
            <p:ph type="subTitle" idx="1"/>
          </p:nvPr>
        </p:nvSpPr>
        <p:spPr>
          <a:xfrm>
            <a:off x="0" y="1428736"/>
            <a:ext cx="9144000" cy="5429264"/>
          </a:xfrm>
        </p:spPr>
        <p:txBody>
          <a:bodyPr/>
          <a:lstStyle/>
          <a:p>
            <a:r>
              <a:rPr lang="en-US" sz="3200" dirty="0" smtClean="0"/>
              <a:t>To a certain extent the choice of activity within a laboratory or practical class is prescribed by the learning outcomes detailed in the paper outline. However, this does not mean that there is no room for innovation in the design of laboratory or practical class activities. </a:t>
            </a:r>
            <a:endParaRPr lang="en-GB" sz="3200" dirty="0" smtClean="0"/>
          </a:p>
          <a:p>
            <a:r>
              <a:rPr lang="en-US" sz="3200" dirty="0" smtClean="0"/>
              <a:t>The following section provides guidelines to allow you to develop/design an activity for your course. </a:t>
            </a:r>
            <a:endParaRPr lang="en-GB" sz="3200" dirty="0" smtClean="0"/>
          </a:p>
          <a:p>
            <a:endParaRPr lang="en-GB" dirty="0"/>
          </a:p>
        </p:txBody>
      </p:sp>
      <p:pic>
        <p:nvPicPr>
          <p:cNvPr id="4" name="Picture 6" descr="http://www.hitech-eng.net/images/qualityassurance.jpg"/>
          <p:cNvPicPr>
            <a:picLocks noChangeAspect="1" noChangeArrowheads="1"/>
          </p:cNvPicPr>
          <p:nvPr/>
        </p:nvPicPr>
        <p:blipFill>
          <a:blip r:embed="rId2"/>
          <a:srcRect/>
          <a:stretch>
            <a:fillRect/>
          </a:stretch>
        </p:blipFill>
        <p:spPr bwMode="auto">
          <a:xfrm>
            <a:off x="7500958"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42852"/>
            <a:ext cx="8229600" cy="1143008"/>
          </a:xfrm>
        </p:spPr>
        <p:txBody>
          <a:bodyPr>
            <a:normAutofit/>
          </a:bodyPr>
          <a:lstStyle/>
          <a:p>
            <a:r>
              <a:rPr lang="en-US" sz="3200" i="1" dirty="0" smtClean="0">
                <a:solidFill>
                  <a:srgbClr val="00B050"/>
                </a:solidFill>
              </a:rPr>
              <a:t>Aims and objectives of the laboratory or practical class</a:t>
            </a:r>
            <a:endParaRPr lang="en-GB" sz="3200" dirty="0">
              <a:solidFill>
                <a:srgbClr val="00B050"/>
              </a:solidFill>
            </a:endParaRPr>
          </a:p>
        </p:txBody>
      </p:sp>
      <p:sp>
        <p:nvSpPr>
          <p:cNvPr id="3" name="Subtitle 2"/>
          <p:cNvSpPr>
            <a:spLocks noGrp="1"/>
          </p:cNvSpPr>
          <p:nvPr>
            <p:ph type="subTitle" idx="1"/>
          </p:nvPr>
        </p:nvSpPr>
        <p:spPr>
          <a:xfrm>
            <a:off x="142844" y="1571612"/>
            <a:ext cx="9001156" cy="5286388"/>
          </a:xfrm>
        </p:spPr>
        <p:txBody>
          <a:bodyPr/>
          <a:lstStyle/>
          <a:p>
            <a:r>
              <a:rPr lang="en-US" sz="3200" dirty="0" smtClean="0"/>
              <a:t>While thinking of an activity to perform in a laboratory or practical class it is important to consider what skills/knowledge you wish the students to have at its conclusion. Do you want the laboratory or practical class to:- </a:t>
            </a:r>
            <a:endParaRPr lang="en-GB" sz="3200" dirty="0" smtClean="0"/>
          </a:p>
          <a:p>
            <a:r>
              <a:rPr lang="en-US" sz="3200" dirty="0" smtClean="0"/>
              <a:t>  underpin essential knowledge of the students‟ particular discipline </a:t>
            </a:r>
            <a:endParaRPr lang="en-GB" sz="3200" dirty="0" smtClean="0"/>
          </a:p>
          <a:p>
            <a:r>
              <a:rPr lang="en-US" sz="3200" dirty="0" smtClean="0"/>
              <a:t> develop essential skills that the students will require for graduate employment </a:t>
            </a:r>
            <a:endParaRPr lang="en-GB" sz="3200" dirty="0" smtClean="0"/>
          </a:p>
          <a:p>
            <a:r>
              <a:rPr lang="en-US" sz="3200" dirty="0" smtClean="0"/>
              <a:t> a combination of both of the above. </a:t>
            </a:r>
            <a:endParaRPr lang="en-GB" sz="3200" dirty="0" smtClean="0"/>
          </a:p>
          <a:p>
            <a:endParaRPr lang="en-GB"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fontScale="90000"/>
          </a:bodyPr>
          <a:lstStyle/>
          <a:p>
            <a:r>
              <a:rPr lang="en-US" dirty="0" smtClean="0">
                <a:solidFill>
                  <a:srgbClr val="00B050"/>
                </a:solidFill>
              </a:rPr>
              <a:t>OBJECTIVES</a:t>
            </a:r>
            <a:r>
              <a:rPr lang="en-GB" dirty="0" smtClean="0"/>
              <a:t/>
            </a:r>
            <a:br>
              <a:rPr lang="en-GB" dirty="0" smtClean="0"/>
            </a:br>
            <a:endParaRPr lang="en-GB" dirty="0"/>
          </a:p>
        </p:txBody>
      </p:sp>
      <p:sp>
        <p:nvSpPr>
          <p:cNvPr id="3" name="Content Placeholder 2"/>
          <p:cNvSpPr>
            <a:spLocks noGrp="1"/>
          </p:cNvSpPr>
          <p:nvPr>
            <p:ph idx="1"/>
          </p:nvPr>
        </p:nvSpPr>
        <p:spPr>
          <a:xfrm>
            <a:off x="285720" y="928670"/>
            <a:ext cx="8686800" cy="5929330"/>
          </a:xfrm>
        </p:spPr>
        <p:txBody>
          <a:bodyPr>
            <a:normAutofit/>
          </a:bodyPr>
          <a:lstStyle/>
          <a:p>
            <a:pPr lvl="0"/>
            <a:r>
              <a:rPr lang="en-US" sz="3600" dirty="0" smtClean="0"/>
              <a:t>To develop departmental quality assurance processes and best practice</a:t>
            </a:r>
            <a:endParaRPr lang="en-GB" sz="3600" dirty="0" smtClean="0"/>
          </a:p>
          <a:p>
            <a:r>
              <a:rPr lang="en-US" sz="3600" dirty="0" smtClean="0"/>
              <a:t>1.1 Policy for quality assurance is that there must be a quality assurance committee responsible for enforcing quality assurance mechanisms for all courses offered in the </a:t>
            </a:r>
            <a:r>
              <a:rPr lang="en-US" sz="3600" dirty="0" smtClean="0"/>
              <a:t>Departments/ Faculties.</a:t>
            </a:r>
            <a:endParaRPr lang="en-GB" sz="3600" dirty="0" smtClean="0"/>
          </a:p>
          <a:p>
            <a:endParaRPr lang="en-GB" dirty="0"/>
          </a:p>
        </p:txBody>
      </p:sp>
      <p:pic>
        <p:nvPicPr>
          <p:cNvPr id="4" name="Picture 6" descr="http://www.hitech-eng.net/images/qualityassurance.jpg"/>
          <p:cNvPicPr>
            <a:picLocks noChangeAspect="1" noChangeArrowheads="1"/>
          </p:cNvPicPr>
          <p:nvPr/>
        </p:nvPicPr>
        <p:blipFill>
          <a:blip r:embed="rId2"/>
          <a:srcRect/>
          <a:stretch>
            <a:fillRect/>
          </a:stretch>
        </p:blipFill>
        <p:spPr bwMode="auto">
          <a:xfrm>
            <a:off x="7500958"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6" fontAlgn="base">
              <a:spcBef>
                <a:spcPct val="0"/>
              </a:spcBef>
              <a:spcAft>
                <a:spcPct val="0"/>
              </a:spcAft>
              <a:buFont typeface="Wingdings" pitchFamily="2" charset="2"/>
              <a:buChar char="ü"/>
            </a:pPr>
            <a:r>
              <a:rPr kumimoji="0" lang="en-US" sz="2400" b="0" i="1"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 Underpinning essential knowledge     </a:t>
            </a:r>
            <a:endParaRPr kumimoji="0" lang="en-GB" sz="24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Generally theoretical knowledge is usually delivered through the lecture while practical experience is developed through the laboratory or practical class. The link between the two can sometimes be tenuous. To ensure that core theoretical principles are built upon it is necessary to bridge the gap between the lecture and the laboratory or practical class. There are a number of ways that this can be achieved </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Outline and develop experimental designs during lectures, embedded in the relevant theory. </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Give short theoretical lectures at the start of lab sessions or during labs. </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Allow students to design their own experiments or to produce reasoned modifications to standard experiments</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Use some labs as demonstrations of phenomena in order to highlight the need for explanations and theory, which will be provided in a subsequent lecture. </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Allow time during and at the end of a lab to discuss theoretical issues and implications</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0" y="0"/>
            <a:ext cx="9144000"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4" fontAlgn="base">
              <a:spcBef>
                <a:spcPct val="0"/>
              </a:spcBef>
              <a:spcAft>
                <a:spcPct val="0"/>
              </a:spcAft>
              <a:buFont typeface="Wingdings" pitchFamily="2" charset="2"/>
              <a:buChar char="ü"/>
            </a:pPr>
            <a:r>
              <a:rPr kumimoji="0" lang="en-US" sz="4000" b="0" i="1"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 Developing essential skills </a:t>
            </a:r>
            <a:endParaRPr kumimoji="0" lang="en-GB" sz="40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Most academic staff will be able to identify some of the essential skills required in a particular discipline. Additionally, it is essential to identify the essential skills required by external agencies likely to employ students from particular disciplin</a:t>
            </a:r>
            <a:r>
              <a:rPr kumimoji="0" lang="en-US" sz="4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es.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6" descr="http://www.hitech-eng.net/images/qualityassurance.jpg"/>
          <p:cNvPicPr>
            <a:picLocks noChangeAspect="1" noChangeArrowheads="1"/>
          </p:cNvPicPr>
          <p:nvPr/>
        </p:nvPicPr>
        <p:blipFill>
          <a:blip r:embed="rId2"/>
          <a:srcRect/>
          <a:stretch>
            <a:fillRect/>
          </a:stretch>
        </p:blipFill>
        <p:spPr bwMode="auto">
          <a:xfrm>
            <a:off x="7500958"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1643050"/>
          </a:xfrm>
        </p:spPr>
        <p:txBody>
          <a:bodyPr>
            <a:normAutofit/>
          </a:bodyPr>
          <a:lstStyle/>
          <a:p>
            <a:r>
              <a:rPr lang="en-US" sz="3200" i="1" dirty="0" smtClean="0">
                <a:solidFill>
                  <a:srgbClr val="00B050"/>
                </a:solidFill>
              </a:rPr>
              <a:t>Teaching strategies for laboratories and practical classes</a:t>
            </a:r>
            <a:endParaRPr lang="en-GB" sz="3200" dirty="0">
              <a:solidFill>
                <a:srgbClr val="00B050"/>
              </a:solidFill>
            </a:endParaRPr>
          </a:p>
        </p:txBody>
      </p:sp>
      <p:sp>
        <p:nvSpPr>
          <p:cNvPr id="3" name="Subtitle 2"/>
          <p:cNvSpPr>
            <a:spLocks noGrp="1"/>
          </p:cNvSpPr>
          <p:nvPr>
            <p:ph type="subTitle" idx="1"/>
          </p:nvPr>
        </p:nvSpPr>
        <p:spPr>
          <a:xfrm>
            <a:off x="214282" y="1643050"/>
            <a:ext cx="8786874" cy="5214950"/>
          </a:xfrm>
        </p:spPr>
        <p:txBody>
          <a:bodyPr>
            <a:noAutofit/>
          </a:bodyPr>
          <a:lstStyle/>
          <a:p>
            <a:r>
              <a:rPr lang="en-US" sz="2200" dirty="0" smtClean="0"/>
              <a:t>The next step is to develop teaching strategies that enable students to achieve the aims and objectives that you have outlined for the laboratory or practical class. Three main teaching strategies are generally used: </a:t>
            </a:r>
            <a:endParaRPr lang="en-GB" sz="2200" dirty="0" smtClean="0"/>
          </a:p>
          <a:p>
            <a:pPr>
              <a:buFont typeface="Wingdings" pitchFamily="2" charset="2"/>
              <a:buChar char="v"/>
            </a:pPr>
            <a:r>
              <a:rPr lang="en-US" sz="2200" b="1" i="1" dirty="0" smtClean="0"/>
              <a:t>Controlled sessions </a:t>
            </a:r>
            <a:endParaRPr lang="en-GB" sz="2200" b="1" dirty="0" smtClean="0"/>
          </a:p>
          <a:p>
            <a:r>
              <a:rPr lang="en-US" sz="2200" dirty="0" smtClean="0"/>
              <a:t>These are activities devised by staff and completed by the students in one or two laboratory sessions. This strategy is well suited to the development of specified key skills where practice can lead to a high degree of competence. This strategy usually comprises: </a:t>
            </a:r>
            <a:endParaRPr lang="en-GB" sz="2200" dirty="0" smtClean="0"/>
          </a:p>
          <a:p>
            <a:r>
              <a:rPr lang="en-US" sz="2200" dirty="0" smtClean="0"/>
              <a:t> The teacher or demonstrator introducing the activity </a:t>
            </a:r>
            <a:endParaRPr lang="en-GB" sz="2200" dirty="0" smtClean="0"/>
          </a:p>
          <a:p>
            <a:r>
              <a:rPr lang="en-US" sz="2200" dirty="0" smtClean="0"/>
              <a:t> The students carrying out the experiment following a written procedure </a:t>
            </a:r>
            <a:endParaRPr lang="en-GB" sz="2200" dirty="0" smtClean="0"/>
          </a:p>
          <a:p>
            <a:r>
              <a:rPr lang="en-US" sz="2200" dirty="0" smtClean="0"/>
              <a:t> The students writing and submitting a report for assessment </a:t>
            </a:r>
            <a:endParaRPr lang="en-GB" sz="2200" dirty="0" smtClean="0"/>
          </a:p>
          <a:p>
            <a:endParaRPr lang="en-GB" sz="2600" dirty="0"/>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28604"/>
            <a:ext cx="9144000" cy="5570756"/>
          </a:xfrm>
          <a:prstGeom prst="rect">
            <a:avLst/>
          </a:prstGeom>
        </p:spPr>
        <p:txBody>
          <a:bodyPr wrap="square">
            <a:spAutoFit/>
          </a:bodyPr>
          <a:lstStyle/>
          <a:p>
            <a:r>
              <a:rPr lang="en-US" sz="3200" dirty="0" smtClean="0"/>
              <a:t>It is easy to find examples of controlled sessions in journals and other sources but using them can be problematic as the examples might not give a complete solution to a set of aims and objectives. In addition, if the aims and objectives behind the example are not present then students can be left without a clear understanding of the principles underlying the laboratory or practical class. Therefore it is better to develop a new activity rather than try to cobble together pieces in an ad hoc approach</a:t>
            </a:r>
            <a:r>
              <a:rPr lang="en-US" sz="3600" dirty="0" smtClean="0"/>
              <a:t>. </a:t>
            </a:r>
            <a:endParaRPr lang="en-GB" sz="3600" dirty="0"/>
          </a:p>
        </p:txBody>
      </p:sp>
      <p:pic>
        <p:nvPicPr>
          <p:cNvPr id="3" name="Picture 6" descr="http://www.hitech-eng.net/images/qualityassurance.jpg"/>
          <p:cNvPicPr>
            <a:picLocks noChangeAspect="1" noChangeArrowheads="1"/>
          </p:cNvPicPr>
          <p:nvPr/>
        </p:nvPicPr>
        <p:blipFill>
          <a:blip r:embed="rId2"/>
          <a:srcRect/>
          <a:stretch>
            <a:fillRect/>
          </a:stretch>
        </p:blipFill>
        <p:spPr bwMode="auto">
          <a:xfrm>
            <a:off x="7500958"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929718" cy="6370975"/>
          </a:xfrm>
          <a:prstGeom prst="rect">
            <a:avLst/>
          </a:prstGeom>
        </p:spPr>
        <p:txBody>
          <a:bodyPr wrap="square">
            <a:spAutoFit/>
          </a:bodyPr>
          <a:lstStyle/>
          <a:p>
            <a:pPr lvl="6">
              <a:buFont typeface="Wingdings" pitchFamily="2" charset="2"/>
              <a:buChar char="v"/>
            </a:pPr>
            <a:r>
              <a:rPr lang="en-US" sz="2400" b="1" i="1" dirty="0" smtClean="0">
                <a:solidFill>
                  <a:srgbClr val="FFC000"/>
                </a:solidFill>
              </a:rPr>
              <a:t>Experimental investigations </a:t>
            </a:r>
            <a:endParaRPr lang="en-GB" sz="2400" b="1" dirty="0" smtClean="0">
              <a:solidFill>
                <a:srgbClr val="FFC000"/>
              </a:solidFill>
            </a:endParaRPr>
          </a:p>
          <a:p>
            <a:r>
              <a:rPr lang="en-US" sz="2400" dirty="0" smtClean="0"/>
              <a:t>These are longer activities where there is some element of choice in the experimental procedure or the method of analysis. This strategy is well suited to developing investigational skills. This approach can be inspiring and motivational for students but can be difficult to run when faced with time constraints. However, there is great scope here for including preparatory work outside the laboratory i.e. reading of literature and/or design of laboratory experiments and also for including the computer for comparative or analytical work. </a:t>
            </a:r>
            <a:endParaRPr lang="en-GB" sz="2400" dirty="0" smtClean="0"/>
          </a:p>
          <a:p>
            <a:r>
              <a:rPr lang="en-US" sz="2400" dirty="0" smtClean="0"/>
              <a:t>It is necessary at this point to sound a note of caution. This type of task is not really suited to first year students who are just experiencing a laboratory or practical class for the first time. Also it is necessary to keep the problem/activity small and if the investigation is more open-ended, it is important that teachers and demonstrators provide ongoing monitoring and support for students to ensure that correct approaches are being used</a:t>
            </a:r>
            <a:r>
              <a:rPr lang="en-US" dirty="0" smtClean="0"/>
              <a:t>. </a:t>
            </a:r>
            <a:endParaRPr lang="en-GB" dirty="0"/>
          </a:p>
        </p:txBody>
      </p:sp>
      <p:pic>
        <p:nvPicPr>
          <p:cNvPr id="3" name="Picture 6" descr="http://www.hitech-eng.net/images/qualityassurance.jpg"/>
          <p:cNvPicPr>
            <a:picLocks noChangeAspect="1" noChangeArrowheads="1"/>
          </p:cNvPicPr>
          <p:nvPr/>
        </p:nvPicPr>
        <p:blipFill>
          <a:blip r:embed="rId2"/>
          <a:srcRect/>
          <a:stretch>
            <a:fillRect/>
          </a:stretch>
        </p:blipFill>
        <p:spPr bwMode="auto">
          <a:xfrm>
            <a:off x="7858148" y="0"/>
            <a:ext cx="1285852" cy="642918"/>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1"/>
            <a:ext cx="8929718" cy="6124754"/>
          </a:xfrm>
          <a:prstGeom prst="rect">
            <a:avLst/>
          </a:prstGeom>
        </p:spPr>
        <p:txBody>
          <a:bodyPr wrap="square">
            <a:spAutoFit/>
          </a:bodyPr>
          <a:lstStyle/>
          <a:p>
            <a:pPr lvl="7">
              <a:buFont typeface="Wingdings" pitchFamily="2" charset="2"/>
              <a:buChar char="v"/>
            </a:pPr>
            <a:r>
              <a:rPr lang="en-US" sz="2800" b="1" i="1" dirty="0" smtClean="0">
                <a:solidFill>
                  <a:srgbClr val="FFC000"/>
                </a:solidFill>
              </a:rPr>
              <a:t>Research projects </a:t>
            </a:r>
            <a:endParaRPr lang="en-GB" sz="2800" b="1" dirty="0" smtClean="0">
              <a:solidFill>
                <a:srgbClr val="FFC000"/>
              </a:solidFill>
            </a:endParaRPr>
          </a:p>
          <a:p>
            <a:r>
              <a:rPr lang="en-US" sz="2800" dirty="0" smtClean="0"/>
              <a:t>These are problems that are studied over a longer period of time. Generally this form of teaching strategy incorporates elements of the previous two. The intention here is to simulate more closely real-life research and development activities that students might encounter in their professional life. This teaching strategy can take the form of a small project exercise over a semester, or a longer research project which might allow a student to become part of a research group. Whichever approach is used, the student has to take ownership of the research project, and along with a supervisor explore various scientific approaches and analyses. </a:t>
            </a:r>
            <a:endParaRPr lang="en-GB" sz="2800" dirty="0"/>
          </a:p>
        </p:txBody>
      </p:sp>
      <p:pic>
        <p:nvPicPr>
          <p:cNvPr id="3" name="Picture 6" descr="http://www.hitech-eng.net/images/qualityassurance.jpg"/>
          <p:cNvPicPr>
            <a:picLocks noChangeAspect="1" noChangeArrowheads="1"/>
          </p:cNvPicPr>
          <p:nvPr/>
        </p:nvPicPr>
        <p:blipFill>
          <a:blip r:embed="rId2"/>
          <a:srcRect/>
          <a:stretch>
            <a:fillRect/>
          </a:stretch>
        </p:blipFill>
        <p:spPr bwMode="auto">
          <a:xfrm>
            <a:off x="7500958" y="6000768"/>
            <a:ext cx="1643042" cy="857232"/>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285728"/>
            <a:ext cx="8229600" cy="1357322"/>
          </a:xfrm>
        </p:spPr>
        <p:txBody>
          <a:bodyPr>
            <a:normAutofit fontScale="90000"/>
          </a:bodyPr>
          <a:lstStyle/>
          <a:p>
            <a:r>
              <a:rPr lang="en-US" sz="3600" dirty="0" smtClean="0">
                <a:solidFill>
                  <a:srgbClr val="00B050"/>
                </a:solidFill>
              </a:rPr>
              <a:t>TEACHING IN A LABORATORY OR PRACTICAL CLASS </a:t>
            </a:r>
            <a:r>
              <a:rPr lang="en-GB" dirty="0" smtClean="0"/>
              <a:t/>
            </a:r>
            <a:br>
              <a:rPr lang="en-GB" dirty="0" smtClean="0"/>
            </a:br>
            <a:endParaRPr lang="en-GB" dirty="0"/>
          </a:p>
        </p:txBody>
      </p:sp>
      <p:sp>
        <p:nvSpPr>
          <p:cNvPr id="3" name="Subtitle 2"/>
          <p:cNvSpPr>
            <a:spLocks noGrp="1"/>
          </p:cNvSpPr>
          <p:nvPr>
            <p:ph type="subTitle" idx="1"/>
          </p:nvPr>
        </p:nvSpPr>
        <p:spPr>
          <a:xfrm>
            <a:off x="0" y="1142984"/>
            <a:ext cx="9001156" cy="5500726"/>
          </a:xfrm>
        </p:spPr>
        <p:txBody>
          <a:bodyPr/>
          <a:lstStyle/>
          <a:p>
            <a:r>
              <a:rPr lang="en-US" sz="4000" dirty="0" smtClean="0"/>
              <a:t>Once the activity has been determined and broken down, and you are sure that it can easily be completed within the prescribed timeframe, the next thing to consider is how the laboratory/practical class will be staffed?</a:t>
            </a:r>
            <a:r>
              <a:rPr lang="en-US" dirty="0" smtClean="0"/>
              <a:t> </a:t>
            </a:r>
            <a:endParaRPr lang="en-GB" dirty="0" smtClean="0"/>
          </a:p>
          <a:p>
            <a:endParaRPr lang="en-GB" dirty="0"/>
          </a:p>
        </p:txBody>
      </p:sp>
      <p:pic>
        <p:nvPicPr>
          <p:cNvPr id="4" name="Picture 6" descr="http://www.hitech-eng.net/images/qualityassurance.jpg"/>
          <p:cNvPicPr>
            <a:picLocks noChangeAspect="1" noChangeArrowheads="1"/>
          </p:cNvPicPr>
          <p:nvPr/>
        </p:nvPicPr>
        <p:blipFill>
          <a:blip r:embed="rId2"/>
          <a:srcRect/>
          <a:stretch>
            <a:fillRect/>
          </a:stretch>
        </p:blipFill>
        <p:spPr bwMode="auto">
          <a:xfrm>
            <a:off x="7500958" y="5429264"/>
            <a:ext cx="1643042" cy="142873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0" y="0"/>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v"/>
              <a:tabLst/>
            </a:pPr>
            <a:r>
              <a:rPr kumimoji="0" lang="en-US" sz="3600" b="1" i="1"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So who facilitates what in the laboratory </a:t>
            </a:r>
          </a:p>
          <a:p>
            <a:pPr marL="0" marR="0" lvl="0" indent="0" algn="l" defTabSz="914400" rtl="0" eaLnBrk="1" fontAlgn="base" latinLnBrk="0" hangingPunct="1">
              <a:lnSpc>
                <a:spcPct val="100000"/>
              </a:lnSpc>
              <a:spcBef>
                <a:spcPct val="0"/>
              </a:spcBef>
              <a:spcAft>
                <a:spcPct val="0"/>
              </a:spcAft>
              <a:buClrTx/>
              <a:buSzTx/>
              <a:tabLst/>
            </a:pPr>
            <a:r>
              <a:rPr lang="en-US" sz="3600" b="1" i="1" dirty="0" smtClean="0">
                <a:solidFill>
                  <a:srgbClr val="0070C0"/>
                </a:solidFill>
                <a:latin typeface="Times New Roman" pitchFamily="18" charset="0"/>
                <a:ea typeface="Calibri" pitchFamily="34" charset="0"/>
                <a:cs typeface="Times New Roman" pitchFamily="18" charset="0"/>
              </a:rPr>
              <a:t>                   </a:t>
            </a:r>
            <a:r>
              <a:rPr kumimoji="0" lang="en-US" sz="3600" b="1" i="1"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or</a:t>
            </a:r>
            <a:r>
              <a:rPr kumimoji="0" lang="en-US" sz="3600" b="1" i="1" u="none" strike="noStrike" cap="none" normalizeH="0" dirty="0" smtClean="0">
                <a:ln>
                  <a:noFill/>
                </a:ln>
                <a:solidFill>
                  <a:srgbClr val="0070C0"/>
                </a:solidFill>
                <a:effectLst/>
                <a:latin typeface="Times New Roman" pitchFamily="18" charset="0"/>
                <a:ea typeface="Calibri" pitchFamily="34" charset="0"/>
                <a:cs typeface="Times New Roman" pitchFamily="18" charset="0"/>
              </a:rPr>
              <a:t> </a:t>
            </a:r>
            <a:r>
              <a:rPr kumimoji="0" lang="en-US" sz="3600" b="1" i="1"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practical class? </a:t>
            </a:r>
            <a:endParaRPr kumimoji="0" lang="en-GB" sz="36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With the ever expanding pressures on academic time is it prudent for the teacher, to spend a great deal of time in the laboratory or practical class? </a:t>
            </a:r>
            <a:endParaRPr kumimoji="0" lang="en-GB"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3600" b="0"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THE TEACHER </a:t>
            </a:r>
            <a:endParaRPr kumimoji="0" lang="en-GB" sz="36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There are a number of different staffing strategies that can be used, depending on the time that the teacher has to spend in the class.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6" descr="http://www.hitech-eng.net/images/qualityassurance.jpg"/>
          <p:cNvPicPr>
            <a:picLocks noChangeAspect="1" noChangeArrowheads="1"/>
          </p:cNvPicPr>
          <p:nvPr/>
        </p:nvPicPr>
        <p:blipFill>
          <a:blip r:embed="rId2"/>
          <a:srcRect/>
          <a:stretch>
            <a:fillRect/>
          </a:stretch>
        </p:blipFill>
        <p:spPr bwMode="auto">
          <a:xfrm>
            <a:off x="0"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0" y="214290"/>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              ► </a:t>
            </a:r>
            <a:r>
              <a:rPr kumimoji="0" lang="en-US" sz="3200" b="1" i="1"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Teacher as demonstrator </a:t>
            </a:r>
            <a:endParaRPr kumimoji="0" lang="en-GB" sz="3200" b="1"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If the teacher has the luxury of being able to spend three hours in the laboratory with a small class then there will probably be little requirement for further staffing. Here the teacher will be able to demonstrate the activity centrally and continually move amongst the students ensuring that a sufficient level of knowledge/skill has been gained. Additionally, if the teacher had also given the relevant lectures, he/she can make regular links to theory. In this scenario the student/ teacher contact is at a maximum.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6" descr="http://www.hitech-eng.net/images/qualityassurance.jpg"/>
          <p:cNvPicPr>
            <a:picLocks noChangeAspect="1" noChangeArrowheads="1"/>
          </p:cNvPicPr>
          <p:nvPr/>
        </p:nvPicPr>
        <p:blipFill>
          <a:blip r:embed="rId2"/>
          <a:srcRect/>
          <a:stretch>
            <a:fillRect/>
          </a:stretch>
        </p:blipFill>
        <p:spPr bwMode="auto">
          <a:xfrm>
            <a:off x="7500958"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0" y="0"/>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           ► </a:t>
            </a:r>
            <a:r>
              <a:rPr kumimoji="0" lang="en-US" sz="3200" b="1" i="1"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Teacher </a:t>
            </a:r>
            <a:endParaRPr kumimoji="0" lang="en-GB" sz="3200" b="1"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However, in most cases the inevitable increase in student numbers and the concurrent decrease in expensive laboratory space generally lead to large classes in cramped conditions. Here, although the teacher can still demonstrate or explain the activity centrally, there will not be enough time to see all students.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6" descr="http://www.hitech-eng.net/images/qualityassurance.jpg"/>
          <p:cNvPicPr>
            <a:picLocks noChangeAspect="1" noChangeArrowheads="1"/>
          </p:cNvPicPr>
          <p:nvPr/>
        </p:nvPicPr>
        <p:blipFill>
          <a:blip r:embed="rId2"/>
          <a:srcRect/>
          <a:stretch>
            <a:fillRect/>
          </a:stretch>
        </p:blipFill>
        <p:spPr bwMode="auto">
          <a:xfrm>
            <a:off x="0"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0"/>
            <a:ext cx="9144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1.2. The Quality Assurance Committee (QAC) shall consist of Senior Academic members with PhD degrees and extensive teaching experience and a sustained track record of publications</a:t>
            </a:r>
          </a:p>
          <a:p>
            <a:pPr marL="0" marR="0" lvl="0" indent="0" algn="just" defTabSz="914400" rtl="0" eaLnBrk="1" fontAlgn="base" latinLnBrk="0" hangingPunct="1">
              <a:lnSpc>
                <a:spcPct val="100000"/>
              </a:lnSpc>
              <a:spcBef>
                <a:spcPct val="0"/>
              </a:spcBef>
              <a:spcAft>
                <a:spcPct val="0"/>
              </a:spcAft>
              <a:buClrTx/>
              <a:buSzTx/>
              <a:buFontTx/>
              <a:buNone/>
              <a:tabLst/>
            </a:pPr>
            <a:endParaRPr lang="en-US" sz="3600" dirty="0">
              <a:latin typeface="Times New Roman" pitchFamily="18" charset="0"/>
              <a:ea typeface="Calibri" pitchFamily="34" charset="0"/>
              <a:cs typeface="Times New Roman" pitchFamily="18" charset="0"/>
            </a:endParaRPr>
          </a:p>
          <a:p>
            <a:r>
              <a:rPr lang="en-US" sz="3600" dirty="0"/>
              <a:t>1.3. The quality assurance committee is to ensure quality of all courses offered in the </a:t>
            </a:r>
            <a:endParaRPr lang="en-GB" sz="3600" dirty="0"/>
          </a:p>
          <a:p>
            <a:r>
              <a:rPr lang="en-US" sz="3600" dirty="0" smtClean="0"/>
              <a:t>Departments.</a:t>
            </a:r>
            <a:endParaRPr lang="en-GB" sz="3600" dirty="0"/>
          </a:p>
          <a:p>
            <a:r>
              <a:rPr lang="en-US" sz="3600" dirty="0"/>
              <a:t>1.4. The quality of each course shall be assessed based on the </a:t>
            </a:r>
            <a:r>
              <a:rPr lang="en-US" sz="3600" dirty="0" smtClean="0"/>
              <a:t>followings:</a:t>
            </a:r>
            <a:endParaRPr lang="en-GB" sz="3600" dirty="0"/>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6" descr="http://www.hitech-eng.net/images/qualityassurance.jpg"/>
          <p:cNvPicPr>
            <a:picLocks noChangeAspect="1" noChangeArrowheads="1"/>
          </p:cNvPicPr>
          <p:nvPr/>
        </p:nvPicPr>
        <p:blipFill>
          <a:blip r:embed="rId2"/>
          <a:srcRect/>
          <a:stretch>
            <a:fillRect/>
          </a:stretch>
        </p:blipFill>
        <p:spPr bwMode="auto">
          <a:xfrm>
            <a:off x="0" y="5786454"/>
            <a:ext cx="1643042" cy="1071546"/>
          </a:xfrm>
          <a:prstGeom prst="rect">
            <a:avLst/>
          </a:prstGeom>
          <a:noFill/>
          <a:effectLst>
            <a:outerShdw blurRad="50800" dist="50800" dir="5400000" algn="ctr" rotWithShape="0">
              <a:srgbClr val="000000">
                <a:alpha val="0"/>
              </a:srgbClr>
            </a:outerShdw>
          </a:effectLst>
        </p:spPr>
      </p:pic>
      <p:pic>
        <p:nvPicPr>
          <p:cNvPr id="4" name="Picture 3" descr="C:\Documents and Settings\Administrator\My Documents\unioye logo.jpg"/>
          <p:cNvPicPr/>
          <p:nvPr/>
        </p:nvPicPr>
        <p:blipFill>
          <a:blip r:embed="rId3">
            <a:lum bright="-11000"/>
          </a:blip>
          <a:srcRect/>
          <a:stretch>
            <a:fillRect/>
          </a:stretch>
        </p:blipFill>
        <p:spPr bwMode="auto">
          <a:xfrm>
            <a:off x="7643802" y="5715016"/>
            <a:ext cx="1500198" cy="1142984"/>
          </a:xfrm>
          <a:prstGeom prst="rect">
            <a:avLst/>
          </a:prstGeom>
          <a:noFill/>
          <a:ln w="9525">
            <a:noFill/>
            <a:miter lim="800000"/>
            <a:headEnd/>
            <a:tailEnd/>
          </a:ln>
          <a:effectLst>
            <a:outerShdw blurRad="406400" dist="50800" dir="5400000" algn="ctr" rotWithShape="0">
              <a:srgbClr val="000000">
                <a:alpha val="66000"/>
              </a:srgbClr>
            </a:outerShdw>
          </a:effectLst>
        </p:spPr>
      </p:pic>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0"/>
            <a:ext cx="6215106" cy="1357298"/>
          </a:xfrm>
        </p:spPr>
        <p:txBody>
          <a:bodyPr>
            <a:normAutofit/>
          </a:bodyPr>
          <a:lstStyle/>
          <a:p>
            <a:r>
              <a:rPr lang="en-US" sz="3600" dirty="0" smtClean="0">
                <a:solidFill>
                  <a:srgbClr val="00B050"/>
                </a:solidFill>
              </a:rPr>
              <a:t>TECHNICIANS </a:t>
            </a:r>
            <a:r>
              <a:rPr lang="en-GB" sz="3600" dirty="0" smtClean="0">
                <a:solidFill>
                  <a:srgbClr val="00B050"/>
                </a:solidFill>
              </a:rPr>
              <a:t/>
            </a:r>
            <a:br>
              <a:rPr lang="en-GB" sz="3600" dirty="0" smtClean="0">
                <a:solidFill>
                  <a:srgbClr val="00B050"/>
                </a:solidFill>
              </a:rPr>
            </a:br>
            <a:endParaRPr lang="en-GB" sz="3600" dirty="0">
              <a:solidFill>
                <a:srgbClr val="00B050"/>
              </a:solidFill>
            </a:endParaRPr>
          </a:p>
        </p:txBody>
      </p:sp>
      <p:sp>
        <p:nvSpPr>
          <p:cNvPr id="3" name="Subtitle 2"/>
          <p:cNvSpPr>
            <a:spLocks noGrp="1"/>
          </p:cNvSpPr>
          <p:nvPr>
            <p:ph type="subTitle" idx="1"/>
          </p:nvPr>
        </p:nvSpPr>
        <p:spPr>
          <a:xfrm>
            <a:off x="214282" y="928670"/>
            <a:ext cx="8715436" cy="5643602"/>
          </a:xfrm>
        </p:spPr>
        <p:txBody>
          <a:bodyPr/>
          <a:lstStyle/>
          <a:p>
            <a:r>
              <a:rPr lang="en-US" dirty="0" smtClean="0"/>
              <a:t>One of the most underrated members of staff in terms of the design and resourcing laboratories and practical classes is the laboratory technician. He/she has a wealth of practical knowledge and a high level of competence. This can be very useful from the very conception of the activity design right through to resourcing and managing the laboratory. It is a good idea to include the technician in any decision-making which could impinge on the smooth running of the laboratory or practical class. Indeed, it is a good idea to have a technician available throughout the running of the class in case of emergencies, breakdown of equipment etc. </a:t>
            </a:r>
            <a:endParaRPr lang="en-GB" dirty="0" smtClean="0"/>
          </a:p>
          <a:p>
            <a:endParaRPr lang="en-GB" dirty="0"/>
          </a:p>
        </p:txBody>
      </p:sp>
      <p:pic>
        <p:nvPicPr>
          <p:cNvPr id="4" name="Picture 6" descr="http://www.hitech-eng.net/images/qualityassurance.jpg"/>
          <p:cNvPicPr>
            <a:picLocks noChangeAspect="1" noChangeArrowheads="1"/>
          </p:cNvPicPr>
          <p:nvPr/>
        </p:nvPicPr>
        <p:blipFill>
          <a:blip r:embed="rId2" cstate="print"/>
          <a:srcRect/>
          <a:stretch>
            <a:fillRect/>
          </a:stretch>
        </p:blipFill>
        <p:spPr bwMode="auto">
          <a:xfrm>
            <a:off x="7786710" y="6215082"/>
            <a:ext cx="1214446" cy="642917"/>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428604"/>
            <a:ext cx="8215354" cy="5509200"/>
          </a:xfrm>
          <a:prstGeom prst="rect">
            <a:avLst/>
          </a:prstGeom>
        </p:spPr>
        <p:txBody>
          <a:bodyPr wrap="square">
            <a:spAutoFit/>
          </a:bodyPr>
          <a:lstStyle/>
          <a:p>
            <a:pPr>
              <a:buFont typeface="Wingdings" pitchFamily="2" charset="2"/>
              <a:buChar char="v"/>
            </a:pPr>
            <a:r>
              <a:rPr lang="en-US" sz="4400" b="1" i="1" dirty="0" smtClean="0"/>
              <a:t>	</a:t>
            </a:r>
            <a:r>
              <a:rPr lang="en-US" sz="4400" b="1" i="1" dirty="0" smtClean="0">
                <a:solidFill>
                  <a:srgbClr val="0070C0"/>
                </a:solidFill>
              </a:rPr>
              <a:t>What teaching skills will </a:t>
            </a:r>
          </a:p>
          <a:p>
            <a:r>
              <a:rPr lang="en-US" sz="4400" b="1" i="1" dirty="0" smtClean="0">
                <a:solidFill>
                  <a:srgbClr val="0070C0"/>
                </a:solidFill>
              </a:rPr>
              <a:t>		be required? </a:t>
            </a:r>
            <a:endParaRPr lang="en-GB" sz="4400" b="1" dirty="0" smtClean="0">
              <a:solidFill>
                <a:srgbClr val="0070C0"/>
              </a:solidFill>
            </a:endParaRPr>
          </a:p>
          <a:p>
            <a:r>
              <a:rPr lang="en-US" sz="4400" dirty="0" smtClean="0"/>
              <a:t> Teacher will be asked to call on a large range of teaching skills during the running of a laboratory or practical class. Some of these are briefly outlined below: </a:t>
            </a:r>
            <a:endParaRPr lang="en-GB" sz="4400" dirty="0"/>
          </a:p>
        </p:txBody>
      </p:sp>
      <p:pic>
        <p:nvPicPr>
          <p:cNvPr id="3" name="Picture 6" descr="http://www.hitech-eng.net/images/qualityassurance.jpg"/>
          <p:cNvPicPr>
            <a:picLocks noChangeAspect="1" noChangeArrowheads="1"/>
          </p:cNvPicPr>
          <p:nvPr/>
        </p:nvPicPr>
        <p:blipFill>
          <a:blip r:embed="rId2"/>
          <a:srcRect/>
          <a:stretch>
            <a:fillRect/>
          </a:stretch>
        </p:blipFill>
        <p:spPr bwMode="auto">
          <a:xfrm>
            <a:off x="0"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28" y="0"/>
            <a:ext cx="6500858" cy="1142984"/>
          </a:xfrm>
        </p:spPr>
        <p:txBody>
          <a:bodyPr>
            <a:normAutofit/>
          </a:bodyPr>
          <a:lstStyle/>
          <a:p>
            <a:r>
              <a:rPr lang="en-US" sz="3200" dirty="0" smtClean="0">
                <a:solidFill>
                  <a:srgbClr val="00B050"/>
                </a:solidFill>
              </a:rPr>
              <a:t>PERFORMING </a:t>
            </a:r>
            <a:r>
              <a:rPr lang="en-GB" sz="3200" dirty="0" smtClean="0">
                <a:solidFill>
                  <a:srgbClr val="00B050"/>
                </a:solidFill>
              </a:rPr>
              <a:t/>
            </a:r>
            <a:br>
              <a:rPr lang="en-GB" sz="3200" dirty="0" smtClean="0">
                <a:solidFill>
                  <a:srgbClr val="00B050"/>
                </a:solidFill>
              </a:rPr>
            </a:br>
            <a:endParaRPr lang="en-GB" sz="3200" dirty="0">
              <a:solidFill>
                <a:srgbClr val="00B050"/>
              </a:solidFill>
            </a:endParaRPr>
          </a:p>
        </p:txBody>
      </p:sp>
      <p:sp>
        <p:nvSpPr>
          <p:cNvPr id="3" name="Subtitle 2"/>
          <p:cNvSpPr>
            <a:spLocks noGrp="1"/>
          </p:cNvSpPr>
          <p:nvPr>
            <p:ph type="subTitle" idx="1"/>
          </p:nvPr>
        </p:nvSpPr>
        <p:spPr>
          <a:xfrm>
            <a:off x="428596" y="785794"/>
            <a:ext cx="8358246" cy="5857916"/>
          </a:xfrm>
        </p:spPr>
        <p:txBody>
          <a:bodyPr>
            <a:noAutofit/>
          </a:bodyPr>
          <a:lstStyle/>
          <a:p>
            <a:r>
              <a:rPr lang="en-US" sz="3200" dirty="0" smtClean="0"/>
              <a:t>The performing of an activity for students to observe is the defining feature of this way of teaching. In some cases it may be the teacher doing the „performance‟.</a:t>
            </a:r>
          </a:p>
          <a:p>
            <a:r>
              <a:rPr lang="en-US" sz="3200" dirty="0" smtClean="0"/>
              <a:t> Generally the performance is live with alternating descriptions. The flexibility of this approach means that questions can be asked and answered immediately. However if the class is very large or is part of a distance learning course then performances can be shown on video or DVD. </a:t>
            </a:r>
            <a:endParaRPr lang="en-GB" sz="3200" dirty="0" smtClean="0"/>
          </a:p>
          <a:p>
            <a:r>
              <a:rPr lang="en-US" sz="3200" dirty="0" smtClean="0"/>
              <a:t> </a:t>
            </a:r>
            <a:endParaRPr lang="en-GB" sz="3200" dirty="0" smtClean="0"/>
          </a:p>
          <a:p>
            <a:endParaRPr lang="en-GB" sz="3200" dirty="0"/>
          </a:p>
        </p:txBody>
      </p:sp>
      <p:pic>
        <p:nvPicPr>
          <p:cNvPr id="4" name="Picture 6" descr="http://www.hitech-eng.net/images/qualityassurance.jpg"/>
          <p:cNvPicPr>
            <a:picLocks noChangeAspect="1" noChangeArrowheads="1"/>
          </p:cNvPicPr>
          <p:nvPr/>
        </p:nvPicPr>
        <p:blipFill>
          <a:blip r:embed="rId2"/>
          <a:srcRect/>
          <a:stretch>
            <a:fillRect/>
          </a:stretch>
        </p:blipFill>
        <p:spPr bwMode="auto">
          <a:xfrm>
            <a:off x="7500958"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428652"/>
            <a:ext cx="8229600" cy="1828800"/>
          </a:xfrm>
        </p:spPr>
        <p:txBody>
          <a:bodyPr/>
          <a:lstStyle/>
          <a:p>
            <a:r>
              <a:rPr lang="en-US" dirty="0" smtClean="0">
                <a:solidFill>
                  <a:srgbClr val="00B050"/>
                </a:solidFill>
              </a:rPr>
              <a:t>DESCRIBING </a:t>
            </a:r>
            <a:r>
              <a:rPr lang="en-GB" dirty="0" smtClean="0">
                <a:solidFill>
                  <a:srgbClr val="00B050"/>
                </a:solidFill>
              </a:rPr>
              <a:t/>
            </a:r>
            <a:br>
              <a:rPr lang="en-GB" dirty="0" smtClean="0">
                <a:solidFill>
                  <a:srgbClr val="00B050"/>
                </a:solidFill>
              </a:rPr>
            </a:br>
            <a:endParaRPr lang="en-GB" dirty="0">
              <a:solidFill>
                <a:srgbClr val="00B050"/>
              </a:solidFill>
            </a:endParaRPr>
          </a:p>
        </p:txBody>
      </p:sp>
      <p:sp>
        <p:nvSpPr>
          <p:cNvPr id="3" name="Subtitle 2"/>
          <p:cNvSpPr>
            <a:spLocks noGrp="1"/>
          </p:cNvSpPr>
          <p:nvPr>
            <p:ph type="subTitle" idx="1"/>
          </p:nvPr>
        </p:nvSpPr>
        <p:spPr>
          <a:xfrm>
            <a:off x="285720" y="785794"/>
            <a:ext cx="8643998" cy="6072206"/>
          </a:xfrm>
        </p:spPr>
        <p:txBody>
          <a:bodyPr>
            <a:noAutofit/>
          </a:bodyPr>
          <a:lstStyle/>
          <a:p>
            <a:r>
              <a:rPr lang="en-US" sz="3000" dirty="0" smtClean="0"/>
              <a:t>The teacher generally describes the important aspects of the activity. It is important to determine how much description you require. This should be based on the current level of the knowledge/skills base of your audience, and the skills that you want the students to be capable of when they finish the activity. It is a good idea to script some aspects of the description so that you can remember all the salient facts at specific points in your performance. Generally breaking up descriptions into small chunks helps to make the learning more accessible for students. </a:t>
            </a:r>
            <a:endParaRPr lang="en-GB" sz="3000" dirty="0" smtClean="0"/>
          </a:p>
          <a:p>
            <a:endParaRPr lang="en-GB" sz="3000" dirty="0"/>
          </a:p>
        </p:txBody>
      </p:sp>
      <p:pic>
        <p:nvPicPr>
          <p:cNvPr id="4" name="Picture 6" descr="http://www.hitech-eng.net/images/qualityassurance.jpg"/>
          <p:cNvPicPr>
            <a:picLocks noChangeAspect="1" noChangeArrowheads="1"/>
          </p:cNvPicPr>
          <p:nvPr/>
        </p:nvPicPr>
        <p:blipFill>
          <a:blip r:embed="rId2"/>
          <a:srcRect/>
          <a:stretch>
            <a:fillRect/>
          </a:stretch>
        </p:blipFill>
        <p:spPr bwMode="auto">
          <a:xfrm>
            <a:off x="0" y="6357958"/>
            <a:ext cx="1357290" cy="500042"/>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214290"/>
            <a:ext cx="8229600" cy="1000132"/>
          </a:xfrm>
        </p:spPr>
        <p:txBody>
          <a:bodyPr>
            <a:normAutofit fontScale="90000"/>
          </a:bodyPr>
          <a:lstStyle/>
          <a:p>
            <a:r>
              <a:rPr lang="en-US" sz="3600" dirty="0" smtClean="0">
                <a:solidFill>
                  <a:srgbClr val="00B050"/>
                </a:solidFill>
              </a:rPr>
              <a:t>EXPLAINING</a:t>
            </a:r>
            <a:r>
              <a:rPr lang="en-GB" sz="3600" dirty="0" smtClean="0">
                <a:solidFill>
                  <a:srgbClr val="00B050"/>
                </a:solidFill>
              </a:rPr>
              <a:t/>
            </a:r>
            <a:br>
              <a:rPr lang="en-GB" sz="3600" dirty="0" smtClean="0">
                <a:solidFill>
                  <a:srgbClr val="00B050"/>
                </a:solidFill>
              </a:rPr>
            </a:br>
            <a:endParaRPr lang="en-GB" sz="3600" dirty="0">
              <a:solidFill>
                <a:srgbClr val="00B050"/>
              </a:solidFill>
            </a:endParaRPr>
          </a:p>
        </p:txBody>
      </p:sp>
      <p:sp>
        <p:nvSpPr>
          <p:cNvPr id="3" name="Subtitle 2"/>
          <p:cNvSpPr>
            <a:spLocks noGrp="1"/>
          </p:cNvSpPr>
          <p:nvPr>
            <p:ph type="subTitle" idx="1"/>
          </p:nvPr>
        </p:nvSpPr>
        <p:spPr>
          <a:xfrm>
            <a:off x="0" y="857232"/>
            <a:ext cx="9144000" cy="6000768"/>
          </a:xfrm>
        </p:spPr>
        <p:txBody>
          <a:bodyPr>
            <a:normAutofit lnSpcReduction="10000"/>
          </a:bodyPr>
          <a:lstStyle/>
          <a:p>
            <a:r>
              <a:rPr lang="en-US" sz="3200" dirty="0" smtClean="0"/>
              <a:t>Explanations are essential if students are going to understand how the activity fits within the curriculum of the course. By giving an explanation the students will have a realistic goal to achieve by completing the activity. However, the student’s interest in the explanation will be dependent on the learning characteristic of that particular student. Also it is relevant to note that explanations can be provided from a number of sources, such as textbooks, work notes etc, but giving an explanation in class does allow for questions and answers.</a:t>
            </a:r>
            <a:endParaRPr lang="en-GB" sz="3200" dirty="0" smtClean="0"/>
          </a:p>
          <a:p>
            <a:r>
              <a:rPr lang="en-US" sz="3200" dirty="0" smtClean="0"/>
              <a:t> </a:t>
            </a:r>
            <a:endParaRPr lang="en-GB" sz="3200" dirty="0" smtClean="0"/>
          </a:p>
          <a:p>
            <a:endParaRPr lang="en-GB" dirty="0"/>
          </a:p>
        </p:txBody>
      </p:sp>
      <p:pic>
        <p:nvPicPr>
          <p:cNvPr id="4" name="Picture 6" descr="http://www.hitech-eng.net/images/qualityassurance.jpg"/>
          <p:cNvPicPr>
            <a:picLocks noChangeAspect="1" noChangeArrowheads="1"/>
          </p:cNvPicPr>
          <p:nvPr/>
        </p:nvPicPr>
        <p:blipFill>
          <a:blip r:embed="rId2"/>
          <a:srcRect/>
          <a:stretch>
            <a:fillRect/>
          </a:stretch>
        </p:blipFill>
        <p:spPr bwMode="auto">
          <a:xfrm>
            <a:off x="7500958"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1214422"/>
          </a:xfrm>
        </p:spPr>
        <p:txBody>
          <a:bodyPr>
            <a:normAutofit/>
          </a:bodyPr>
          <a:lstStyle/>
          <a:p>
            <a:r>
              <a:rPr lang="en-US" sz="3600" dirty="0" smtClean="0">
                <a:solidFill>
                  <a:srgbClr val="00B050"/>
                </a:solidFill>
              </a:rPr>
              <a:t>QUESTIONING</a:t>
            </a:r>
            <a:r>
              <a:rPr lang="en-GB" sz="3600" dirty="0" smtClean="0">
                <a:solidFill>
                  <a:srgbClr val="00B050"/>
                </a:solidFill>
              </a:rPr>
              <a:t/>
            </a:r>
            <a:br>
              <a:rPr lang="en-GB" sz="3600" dirty="0" smtClean="0">
                <a:solidFill>
                  <a:srgbClr val="00B050"/>
                </a:solidFill>
              </a:rPr>
            </a:br>
            <a:endParaRPr lang="en-GB" sz="3600" dirty="0">
              <a:solidFill>
                <a:srgbClr val="00B050"/>
              </a:solidFill>
            </a:endParaRPr>
          </a:p>
        </p:txBody>
      </p:sp>
      <p:sp>
        <p:nvSpPr>
          <p:cNvPr id="3" name="Subtitle 2"/>
          <p:cNvSpPr>
            <a:spLocks noGrp="1"/>
          </p:cNvSpPr>
          <p:nvPr>
            <p:ph type="subTitle" idx="1"/>
          </p:nvPr>
        </p:nvSpPr>
        <p:spPr>
          <a:xfrm>
            <a:off x="0" y="857232"/>
            <a:ext cx="9144000" cy="6000768"/>
          </a:xfrm>
        </p:spPr>
        <p:txBody>
          <a:bodyPr>
            <a:normAutofit lnSpcReduction="10000"/>
          </a:bodyPr>
          <a:lstStyle/>
          <a:p>
            <a:r>
              <a:rPr lang="en-US" sz="3200" dirty="0" smtClean="0"/>
              <a:t>Questions are very important in this teaching environment. They can be used for a variety of purposes such as: determining the level of knowledge or skills that a student has; checking what they observed; seeking feedback etc. They way that you ask questions is important e.g. “Do you want to ask any questions?” may not get much response. Better options include:</a:t>
            </a:r>
            <a:endParaRPr lang="en-GB" sz="3200" dirty="0" smtClean="0"/>
          </a:p>
          <a:p>
            <a:r>
              <a:rPr lang="en-US" sz="3200" dirty="0" smtClean="0"/>
              <a:t> Where have you got up to?</a:t>
            </a:r>
            <a:endParaRPr lang="en-GB" sz="3200" dirty="0" smtClean="0"/>
          </a:p>
          <a:p>
            <a:r>
              <a:rPr lang="en-US" sz="3200" dirty="0" smtClean="0"/>
              <a:t> How would you explain your steps to someone else?</a:t>
            </a:r>
            <a:endParaRPr lang="en-GB" sz="3200" dirty="0" smtClean="0"/>
          </a:p>
          <a:p>
            <a:r>
              <a:rPr lang="en-US" sz="3200" dirty="0" smtClean="0"/>
              <a:t> </a:t>
            </a:r>
            <a:endParaRPr lang="en-GB" sz="3200" dirty="0" smtClean="0"/>
          </a:p>
          <a:p>
            <a:endParaRPr lang="en-GB" dirty="0"/>
          </a:p>
        </p:txBody>
      </p:sp>
      <p:pic>
        <p:nvPicPr>
          <p:cNvPr id="4" name="Picture 6" descr="http://www.hitech-eng.net/images/qualityassurance.jpg"/>
          <p:cNvPicPr>
            <a:picLocks noChangeAspect="1" noChangeArrowheads="1"/>
          </p:cNvPicPr>
          <p:nvPr/>
        </p:nvPicPr>
        <p:blipFill>
          <a:blip r:embed="rId2"/>
          <a:srcRect/>
          <a:stretch>
            <a:fillRect/>
          </a:stretch>
        </p:blipFill>
        <p:spPr bwMode="auto">
          <a:xfrm>
            <a:off x="0" y="5929330"/>
            <a:ext cx="1357290" cy="928670"/>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214290"/>
            <a:ext cx="8229600" cy="1000132"/>
          </a:xfrm>
        </p:spPr>
        <p:txBody>
          <a:bodyPr>
            <a:normAutofit fontScale="90000"/>
          </a:bodyPr>
          <a:lstStyle/>
          <a:p>
            <a:r>
              <a:rPr lang="en-US" sz="3600" dirty="0" smtClean="0">
                <a:solidFill>
                  <a:srgbClr val="00B050"/>
                </a:solidFill>
              </a:rPr>
              <a:t>DIRECTING</a:t>
            </a:r>
            <a:r>
              <a:rPr lang="en-GB" sz="3600" dirty="0" smtClean="0">
                <a:solidFill>
                  <a:srgbClr val="00B050"/>
                </a:solidFill>
              </a:rPr>
              <a:t/>
            </a:r>
            <a:br>
              <a:rPr lang="en-GB" sz="3600" dirty="0" smtClean="0">
                <a:solidFill>
                  <a:srgbClr val="00B050"/>
                </a:solidFill>
              </a:rPr>
            </a:br>
            <a:endParaRPr lang="en-GB" sz="3600" dirty="0">
              <a:solidFill>
                <a:srgbClr val="00B050"/>
              </a:solidFill>
            </a:endParaRPr>
          </a:p>
        </p:txBody>
      </p:sp>
      <p:sp>
        <p:nvSpPr>
          <p:cNvPr id="3" name="Subtitle 2"/>
          <p:cNvSpPr>
            <a:spLocks noGrp="1"/>
          </p:cNvSpPr>
          <p:nvPr>
            <p:ph type="subTitle" idx="1"/>
          </p:nvPr>
        </p:nvSpPr>
        <p:spPr>
          <a:xfrm>
            <a:off x="0" y="928670"/>
            <a:ext cx="9144000" cy="5929330"/>
          </a:xfrm>
        </p:spPr>
        <p:txBody>
          <a:bodyPr/>
          <a:lstStyle/>
          <a:p>
            <a:r>
              <a:rPr lang="en-US" sz="3200" dirty="0" smtClean="0"/>
              <a:t>During a laboratory session the teacher will direct the students to observe and perform actions. The directions should be very clear and unambiguous. Directions should also be realistic and at a level suitable for the knowledge/skills base of the students. It is a good idea to provide a worksheet which might include explanations, a glossary and a full set of clear directions which the students can use as an aide memoire. This can be provided before the class.</a:t>
            </a:r>
            <a:endParaRPr lang="en-GB" sz="3200" dirty="0" smtClean="0"/>
          </a:p>
          <a:p>
            <a:endParaRPr lang="en-GB" dirty="0"/>
          </a:p>
        </p:txBody>
      </p:sp>
      <p:pic>
        <p:nvPicPr>
          <p:cNvPr id="4" name="Picture 6" descr="http://www.hitech-eng.net/images/qualityassurance.jpg"/>
          <p:cNvPicPr>
            <a:picLocks noChangeAspect="1" noChangeArrowheads="1"/>
          </p:cNvPicPr>
          <p:nvPr/>
        </p:nvPicPr>
        <p:blipFill>
          <a:blip r:embed="rId2"/>
          <a:srcRect/>
          <a:stretch>
            <a:fillRect/>
          </a:stretch>
        </p:blipFill>
        <p:spPr bwMode="auto">
          <a:xfrm>
            <a:off x="7500958"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214290"/>
            <a:ext cx="8229600" cy="1143008"/>
          </a:xfrm>
        </p:spPr>
        <p:txBody>
          <a:bodyPr>
            <a:normAutofit/>
          </a:bodyPr>
          <a:lstStyle/>
          <a:p>
            <a:r>
              <a:rPr lang="en-US" sz="3600" dirty="0" smtClean="0">
                <a:solidFill>
                  <a:srgbClr val="00B050"/>
                </a:solidFill>
              </a:rPr>
              <a:t>EVALUATING – GIVING FEEDBACK</a:t>
            </a:r>
            <a:r>
              <a:rPr lang="en-GB" sz="3600" dirty="0" smtClean="0">
                <a:solidFill>
                  <a:srgbClr val="00B050"/>
                </a:solidFill>
              </a:rPr>
              <a:t/>
            </a:r>
            <a:br>
              <a:rPr lang="en-GB" sz="3600" dirty="0" smtClean="0">
                <a:solidFill>
                  <a:srgbClr val="00B050"/>
                </a:solidFill>
              </a:rPr>
            </a:br>
            <a:endParaRPr lang="en-GB" sz="3600" dirty="0">
              <a:solidFill>
                <a:srgbClr val="00B050"/>
              </a:solidFill>
            </a:endParaRPr>
          </a:p>
        </p:txBody>
      </p:sp>
      <p:sp>
        <p:nvSpPr>
          <p:cNvPr id="3" name="Subtitle 2"/>
          <p:cNvSpPr>
            <a:spLocks noGrp="1"/>
          </p:cNvSpPr>
          <p:nvPr>
            <p:ph type="subTitle" idx="1"/>
          </p:nvPr>
        </p:nvSpPr>
        <p:spPr>
          <a:xfrm>
            <a:off x="142844" y="857232"/>
            <a:ext cx="9001156" cy="6000768"/>
          </a:xfrm>
        </p:spPr>
        <p:txBody>
          <a:bodyPr>
            <a:normAutofit fontScale="85000" lnSpcReduction="10000"/>
          </a:bodyPr>
          <a:lstStyle/>
          <a:p>
            <a:r>
              <a:rPr lang="en-US" dirty="0" smtClean="0"/>
              <a:t>Do not be afraid to give general feedback to students on their learning. This will allow them to improve and fine tune their performance. Remember to praise with explanations and that criticism is not bad when coupled with constructive corrections.</a:t>
            </a:r>
            <a:endParaRPr lang="en-GB" dirty="0" smtClean="0"/>
          </a:p>
          <a:p>
            <a:r>
              <a:rPr lang="en-US" dirty="0" smtClean="0"/>
              <a:t>The sequence that these teaching skills are used in is totally dependent on the teaching-learning session and cannot be prescribed, but it would make sense to be ready to use all of them.</a:t>
            </a:r>
            <a:endParaRPr lang="en-GB" dirty="0" smtClean="0"/>
          </a:p>
          <a:p>
            <a:r>
              <a:rPr lang="en-US" dirty="0" smtClean="0"/>
              <a:t>As well as the teaching skills mentioned, a good teacher/demonstrator will also have a number of other skills, such as:</a:t>
            </a:r>
            <a:endParaRPr lang="en-GB" dirty="0" smtClean="0"/>
          </a:p>
          <a:p>
            <a:r>
              <a:rPr lang="en-US" dirty="0" smtClean="0"/>
              <a:t> Establishing and maintaining good relationships with students</a:t>
            </a:r>
            <a:endParaRPr lang="en-GB" dirty="0" smtClean="0"/>
          </a:p>
          <a:p>
            <a:r>
              <a:rPr lang="en-US" dirty="0" smtClean="0"/>
              <a:t> Encouraging students to learn and to think about what they do</a:t>
            </a:r>
            <a:endParaRPr lang="en-GB" dirty="0" smtClean="0"/>
          </a:p>
          <a:p>
            <a:r>
              <a:rPr lang="en-US" dirty="0" smtClean="0"/>
              <a:t> Handling problem students</a:t>
            </a:r>
            <a:endParaRPr lang="en-GB" dirty="0" smtClean="0"/>
          </a:p>
          <a:p>
            <a:r>
              <a:rPr lang="en-US" dirty="0" smtClean="0"/>
              <a:t> Managing their allocation of time to students</a:t>
            </a:r>
            <a:endParaRPr lang="en-GB" dirty="0" smtClean="0"/>
          </a:p>
          <a:p>
            <a:endParaRPr lang="en-GB" dirty="0"/>
          </a:p>
        </p:txBody>
      </p:sp>
      <p:pic>
        <p:nvPicPr>
          <p:cNvPr id="4" name="Picture 6" descr="http://www.hitech-eng.net/images/qualityassurance.jpg"/>
          <p:cNvPicPr>
            <a:picLocks noChangeAspect="1" noChangeArrowheads="1"/>
          </p:cNvPicPr>
          <p:nvPr/>
        </p:nvPicPr>
        <p:blipFill>
          <a:blip r:embed="rId2" cstate="print"/>
          <a:srcRect/>
          <a:stretch>
            <a:fillRect/>
          </a:stretch>
        </p:blipFill>
        <p:spPr bwMode="auto">
          <a:xfrm>
            <a:off x="0" y="6027086"/>
            <a:ext cx="1214414" cy="830913"/>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285728"/>
            <a:ext cx="8223034" cy="1357322"/>
          </a:xfrm>
        </p:spPr>
        <p:txBody>
          <a:bodyPr>
            <a:normAutofit fontScale="90000"/>
          </a:bodyPr>
          <a:lstStyle/>
          <a:p>
            <a:r>
              <a:rPr lang="en-US" sz="3600" dirty="0" smtClean="0">
                <a:solidFill>
                  <a:srgbClr val="00B050"/>
                </a:solidFill>
              </a:rPr>
              <a:t>FEDERAL UNIVERSITY OYE-EKITI</a:t>
            </a:r>
            <a:r>
              <a:rPr lang="en-GB" sz="3600" dirty="0" smtClean="0">
                <a:solidFill>
                  <a:srgbClr val="00B050"/>
                </a:solidFill>
              </a:rPr>
              <a:t/>
            </a:r>
            <a:br>
              <a:rPr lang="en-GB" sz="3600" dirty="0" smtClean="0">
                <a:solidFill>
                  <a:srgbClr val="00B050"/>
                </a:solidFill>
              </a:rPr>
            </a:br>
            <a:r>
              <a:rPr lang="en-GB" dirty="0" smtClean="0"/>
              <a:t/>
            </a:r>
            <a:br>
              <a:rPr lang="en-GB" dirty="0" smtClean="0"/>
            </a:br>
            <a:endParaRPr lang="en-GB" dirty="0"/>
          </a:p>
        </p:txBody>
      </p:sp>
      <p:sp>
        <p:nvSpPr>
          <p:cNvPr id="3" name="Subtitle 2"/>
          <p:cNvSpPr>
            <a:spLocks noGrp="1"/>
          </p:cNvSpPr>
          <p:nvPr>
            <p:ph type="subTitle" idx="1"/>
          </p:nvPr>
        </p:nvSpPr>
        <p:spPr>
          <a:xfrm>
            <a:off x="0" y="1071546"/>
            <a:ext cx="9144000" cy="5786454"/>
          </a:xfrm>
        </p:spPr>
        <p:txBody>
          <a:bodyPr>
            <a:normAutofit/>
          </a:bodyPr>
          <a:lstStyle/>
          <a:p>
            <a:r>
              <a:rPr lang="en-US" dirty="0" smtClean="0">
                <a:solidFill>
                  <a:srgbClr val="00B050"/>
                </a:solidFill>
              </a:rPr>
              <a:t>COURSE OUTLINE</a:t>
            </a:r>
            <a:endParaRPr lang="en-GB" b="1" dirty="0" smtClean="0"/>
          </a:p>
        </p:txBody>
      </p:sp>
      <p:graphicFrame>
        <p:nvGraphicFramePr>
          <p:cNvPr id="4" name="Table 3"/>
          <p:cNvGraphicFramePr>
            <a:graphicFrameLocks noGrp="1"/>
          </p:cNvGraphicFramePr>
          <p:nvPr/>
        </p:nvGraphicFramePr>
        <p:xfrm>
          <a:off x="285720" y="1785928"/>
          <a:ext cx="8572560" cy="4609792"/>
        </p:xfrm>
        <a:graphic>
          <a:graphicData uri="http://schemas.openxmlformats.org/drawingml/2006/table">
            <a:tbl>
              <a:tblPr firstRow="1" bandRow="1">
                <a:tableStyleId>{5C22544A-7EE6-4342-B048-85BDC9FD1C3A}</a:tableStyleId>
              </a:tblPr>
              <a:tblGrid>
                <a:gridCol w="4185819"/>
                <a:gridCol w="4386741"/>
              </a:tblGrid>
              <a:tr h="576224">
                <a:tc>
                  <a:txBody>
                    <a:bodyPr/>
                    <a:lstStyle/>
                    <a:p>
                      <a:pPr>
                        <a:lnSpc>
                          <a:spcPct val="115000"/>
                        </a:lnSpc>
                        <a:spcAft>
                          <a:spcPts val="0"/>
                        </a:spcAft>
                      </a:pPr>
                      <a:r>
                        <a:rPr lang="en-US" sz="1600" b="1" dirty="0">
                          <a:solidFill>
                            <a:schemeClr val="tx1"/>
                          </a:solidFill>
                          <a:latin typeface="Times New Roman"/>
                          <a:ea typeface="Calibri"/>
                          <a:cs typeface="Times New Roman"/>
                        </a:rPr>
                        <a:t>Faculty</a:t>
                      </a:r>
                      <a:endParaRPr lang="en-GB" sz="1600" b="1" dirty="0">
                        <a:solidFill>
                          <a:schemeClr val="tx1"/>
                        </a:solidFill>
                        <a:latin typeface="Calibri"/>
                        <a:ea typeface="Calibri"/>
                        <a:cs typeface="Times New Roman"/>
                      </a:endParaRPr>
                    </a:p>
                  </a:txBody>
                  <a:tcPr marL="68580" marR="68580" marT="0" marB="0"/>
                </a:tc>
                <a:tc>
                  <a:txBody>
                    <a:bodyPr/>
                    <a:lstStyle/>
                    <a:p>
                      <a:endParaRPr lang="en-GB" dirty="0"/>
                    </a:p>
                  </a:txBody>
                  <a:tcPr/>
                </a:tc>
              </a:tr>
              <a:tr h="576224">
                <a:tc>
                  <a:txBody>
                    <a:bodyPr/>
                    <a:lstStyle/>
                    <a:p>
                      <a:r>
                        <a:rPr kumimoji="0" lang="en-US" sz="1800" kern="1200" dirty="0" smtClean="0">
                          <a:solidFill>
                            <a:schemeClr val="dk1"/>
                          </a:solidFill>
                          <a:latin typeface="+mn-lt"/>
                          <a:ea typeface="+mn-ea"/>
                          <a:cs typeface="+mn-cs"/>
                        </a:rPr>
                        <a:t>Department</a:t>
                      </a:r>
                      <a:endParaRPr lang="en-GB" dirty="0"/>
                    </a:p>
                  </a:txBody>
                  <a:tcPr/>
                </a:tc>
                <a:tc>
                  <a:txBody>
                    <a:bodyPr/>
                    <a:lstStyle/>
                    <a:p>
                      <a:endParaRPr lang="en-GB"/>
                    </a:p>
                  </a:txBody>
                  <a:tcPr/>
                </a:tc>
              </a:tr>
              <a:tr h="576224">
                <a:tc>
                  <a:txBody>
                    <a:bodyPr/>
                    <a:lstStyle/>
                    <a:p>
                      <a:r>
                        <a:rPr kumimoji="0" lang="en-US" sz="1800" kern="1200" dirty="0" smtClean="0">
                          <a:solidFill>
                            <a:schemeClr val="dk1"/>
                          </a:solidFill>
                          <a:latin typeface="+mn-lt"/>
                          <a:ea typeface="+mn-ea"/>
                          <a:cs typeface="+mn-cs"/>
                        </a:rPr>
                        <a:t>Code and Title</a:t>
                      </a:r>
                      <a:endParaRPr lang="en-GB" dirty="0"/>
                    </a:p>
                  </a:txBody>
                  <a:tcPr/>
                </a:tc>
                <a:tc>
                  <a:txBody>
                    <a:bodyPr/>
                    <a:lstStyle/>
                    <a:p>
                      <a:endParaRPr lang="en-GB"/>
                    </a:p>
                  </a:txBody>
                  <a:tcPr/>
                </a:tc>
              </a:tr>
              <a:tr h="576224">
                <a:tc>
                  <a:txBody>
                    <a:bodyPr/>
                    <a:lstStyle/>
                    <a:p>
                      <a:r>
                        <a:rPr kumimoji="0" lang="en-US" sz="1800" kern="1200" dirty="0" smtClean="0">
                          <a:solidFill>
                            <a:schemeClr val="dk1"/>
                          </a:solidFill>
                          <a:latin typeface="+mn-lt"/>
                          <a:ea typeface="+mn-ea"/>
                          <a:cs typeface="+mn-cs"/>
                        </a:rPr>
                        <a:t>Credit</a:t>
                      </a:r>
                      <a:endParaRPr lang="en-GB" dirty="0"/>
                    </a:p>
                  </a:txBody>
                  <a:tcPr/>
                </a:tc>
                <a:tc>
                  <a:txBody>
                    <a:bodyPr/>
                    <a:lstStyle/>
                    <a:p>
                      <a:endParaRPr lang="en-GB"/>
                    </a:p>
                  </a:txBody>
                  <a:tcPr/>
                </a:tc>
              </a:tr>
              <a:tr h="576224">
                <a:tc>
                  <a:txBody>
                    <a:bodyPr/>
                    <a:lstStyle/>
                    <a:p>
                      <a:r>
                        <a:rPr kumimoji="0" lang="en-US" sz="1800" kern="1200" dirty="0" smtClean="0">
                          <a:solidFill>
                            <a:schemeClr val="dk1"/>
                          </a:solidFill>
                          <a:latin typeface="+mn-lt"/>
                          <a:ea typeface="+mn-ea"/>
                          <a:cs typeface="+mn-cs"/>
                        </a:rPr>
                        <a:t>Type</a:t>
                      </a:r>
                      <a:endParaRPr lang="en-GB" dirty="0"/>
                    </a:p>
                  </a:txBody>
                  <a:tcPr/>
                </a:tc>
                <a:tc>
                  <a:txBody>
                    <a:bodyPr/>
                    <a:lstStyle/>
                    <a:p>
                      <a:endParaRPr lang="en-GB" dirty="0"/>
                    </a:p>
                  </a:txBody>
                  <a:tcPr/>
                </a:tc>
              </a:tr>
              <a:tr h="576224">
                <a:tc>
                  <a:txBody>
                    <a:bodyPr/>
                    <a:lstStyle/>
                    <a:p>
                      <a:r>
                        <a:rPr kumimoji="0" lang="en-US" sz="1800" kern="1200" dirty="0" smtClean="0">
                          <a:solidFill>
                            <a:schemeClr val="dk1"/>
                          </a:solidFill>
                          <a:latin typeface="+mn-lt"/>
                          <a:ea typeface="+mn-ea"/>
                          <a:cs typeface="+mn-cs"/>
                        </a:rPr>
                        <a:t>Semester</a:t>
                      </a:r>
                      <a:endParaRPr lang="en-GB" dirty="0"/>
                    </a:p>
                  </a:txBody>
                  <a:tcPr/>
                </a:tc>
                <a:tc>
                  <a:txBody>
                    <a:bodyPr/>
                    <a:lstStyle/>
                    <a:p>
                      <a:endParaRPr lang="en-GB"/>
                    </a:p>
                  </a:txBody>
                  <a:tcPr/>
                </a:tc>
              </a:tr>
              <a:tr h="576224">
                <a:tc>
                  <a:txBody>
                    <a:bodyPr/>
                    <a:lstStyle/>
                    <a:p>
                      <a:r>
                        <a:rPr kumimoji="0" lang="en-US" sz="1800" kern="1200" dirty="0" smtClean="0">
                          <a:solidFill>
                            <a:schemeClr val="dk1"/>
                          </a:solidFill>
                          <a:latin typeface="+mn-lt"/>
                          <a:ea typeface="+mn-ea"/>
                          <a:cs typeface="+mn-cs"/>
                        </a:rPr>
                        <a:t>Pre-requisite</a:t>
                      </a:r>
                      <a:endParaRPr lang="en-GB" dirty="0"/>
                    </a:p>
                  </a:txBody>
                  <a:tcPr/>
                </a:tc>
                <a:tc>
                  <a:txBody>
                    <a:bodyPr/>
                    <a:lstStyle/>
                    <a:p>
                      <a:endParaRPr lang="en-GB"/>
                    </a:p>
                  </a:txBody>
                  <a:tcPr/>
                </a:tc>
              </a:tr>
              <a:tr h="576224">
                <a:tc>
                  <a:txBody>
                    <a:bodyPr/>
                    <a:lstStyle/>
                    <a:p>
                      <a:r>
                        <a:rPr kumimoji="0" lang="en-US" sz="1800" kern="1200" dirty="0" smtClean="0">
                          <a:solidFill>
                            <a:schemeClr val="dk1"/>
                          </a:solidFill>
                          <a:latin typeface="+mn-lt"/>
                          <a:ea typeface="+mn-ea"/>
                          <a:cs typeface="+mn-cs"/>
                        </a:rPr>
                        <a:t>Co-requisite</a:t>
                      </a:r>
                      <a:endParaRPr lang="en-GB" dirty="0"/>
                    </a:p>
                  </a:txBody>
                  <a:tcPr/>
                </a:tc>
                <a:tc>
                  <a:txBody>
                    <a:bodyPr/>
                    <a:lstStyle/>
                    <a:p>
                      <a:endParaRPr lang="en-GB" dirty="0"/>
                    </a:p>
                  </a:txBody>
                  <a:tcPr/>
                </a:tc>
              </a:tr>
            </a:tbl>
          </a:graphicData>
        </a:graphic>
      </p:graphicFrame>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0" y="0"/>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Instructors:</a:t>
            </a:r>
            <a:endParaRPr kumimoji="0" lang="en-GB" sz="4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Course synopsis:</a:t>
            </a:r>
            <a:endParaRPr kumimoji="0" lang="en-GB" sz="4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Rationale</a:t>
            </a:r>
            <a:endParaRPr kumimoji="0" lang="en-GB" sz="4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Aims and learning objectives</a:t>
            </a:r>
            <a:endParaRPr kumimoji="0" lang="en-GB" sz="4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Teaching methods</a:t>
            </a:r>
            <a:endParaRPr kumimoji="0" lang="en-GB" sz="4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Modes of assessment</a:t>
            </a:r>
            <a:endParaRPr kumimoji="0" lang="en-GB" sz="4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Recommended text</a:t>
            </a:r>
            <a:endParaRPr kumimoji="0" lang="en-GB" sz="4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Readings (and other resources) list</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Picture 6" descr="http://www.hitech-eng.net/images/qualityassurance.jpg"/>
          <p:cNvPicPr>
            <a:picLocks noChangeAspect="1" noChangeArrowheads="1"/>
          </p:cNvPicPr>
          <p:nvPr/>
        </p:nvPicPr>
        <p:blipFill>
          <a:blip r:embed="rId2" cstate="print"/>
          <a:srcRect/>
          <a:stretch>
            <a:fillRect/>
          </a:stretch>
        </p:blipFill>
        <p:spPr bwMode="auto">
          <a:xfrm>
            <a:off x="0" y="6027086"/>
            <a:ext cx="1214414" cy="830913"/>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1357298"/>
          </a:xfrm>
        </p:spPr>
        <p:txBody>
          <a:bodyPr>
            <a:normAutofit/>
          </a:bodyPr>
          <a:lstStyle/>
          <a:p>
            <a:pPr lvl="0"/>
            <a:r>
              <a:rPr lang="en-US" sz="2400" dirty="0" smtClean="0">
                <a:solidFill>
                  <a:srgbClr val="00B050"/>
                </a:solidFill>
              </a:rPr>
              <a:t>Up to date portfolios for each course.</a:t>
            </a:r>
            <a:r>
              <a:rPr lang="en-GB" sz="2400" dirty="0" smtClean="0">
                <a:solidFill>
                  <a:srgbClr val="00B050"/>
                </a:solidFill>
              </a:rPr>
              <a:t/>
            </a:r>
            <a:br>
              <a:rPr lang="en-GB" sz="2400" dirty="0" smtClean="0">
                <a:solidFill>
                  <a:srgbClr val="00B050"/>
                </a:solidFill>
              </a:rPr>
            </a:br>
            <a:endParaRPr lang="en-GB" sz="2400" dirty="0">
              <a:solidFill>
                <a:srgbClr val="00B050"/>
              </a:solidFill>
            </a:endParaRPr>
          </a:p>
        </p:txBody>
      </p:sp>
      <p:sp>
        <p:nvSpPr>
          <p:cNvPr id="3" name="Subtitle 2"/>
          <p:cNvSpPr>
            <a:spLocks noGrp="1"/>
          </p:cNvSpPr>
          <p:nvPr>
            <p:ph type="subTitle" idx="1"/>
          </p:nvPr>
        </p:nvSpPr>
        <p:spPr>
          <a:xfrm>
            <a:off x="285720" y="1357298"/>
            <a:ext cx="8643998" cy="5286412"/>
          </a:xfrm>
        </p:spPr>
        <p:txBody>
          <a:bodyPr>
            <a:normAutofit fontScale="92500" lnSpcReduction="10000"/>
          </a:bodyPr>
          <a:lstStyle/>
          <a:p>
            <a:pPr lvl="1"/>
            <a:r>
              <a:rPr lang="en-US" b="1" u="sng" dirty="0" smtClean="0">
                <a:solidFill>
                  <a:schemeClr val="bg2">
                    <a:lumMod val="50000"/>
                  </a:schemeClr>
                </a:solidFill>
              </a:rPr>
              <a:t>COURSE CONTENT</a:t>
            </a:r>
          </a:p>
          <a:p>
            <a:pPr lvl="1"/>
            <a:r>
              <a:rPr lang="en-US" dirty="0" smtClean="0"/>
              <a:t>Course </a:t>
            </a:r>
            <a:r>
              <a:rPr lang="en-US" dirty="0" smtClean="0"/>
              <a:t>Outline</a:t>
            </a:r>
            <a:endParaRPr lang="en-GB" sz="2000" dirty="0" smtClean="0"/>
          </a:p>
          <a:p>
            <a:pPr lvl="1"/>
            <a:r>
              <a:rPr lang="en-US" sz="2400" dirty="0" smtClean="0"/>
              <a:t>course details</a:t>
            </a:r>
            <a:endParaRPr lang="en-GB" sz="2000" dirty="0" smtClean="0"/>
          </a:p>
          <a:p>
            <a:pPr lvl="1"/>
            <a:r>
              <a:rPr lang="en-US" sz="2400" dirty="0" smtClean="0"/>
              <a:t>Practical outlines</a:t>
            </a:r>
            <a:endParaRPr lang="en-GB" sz="2000" dirty="0" smtClean="0"/>
          </a:p>
          <a:p>
            <a:pPr lvl="1"/>
            <a:r>
              <a:rPr lang="en-US" dirty="0" smtClean="0"/>
              <a:t>Hand outs</a:t>
            </a:r>
            <a:endParaRPr lang="en-GB" sz="2000" dirty="0" smtClean="0"/>
          </a:p>
          <a:p>
            <a:pPr lvl="1"/>
            <a:r>
              <a:rPr lang="en-US" dirty="0" smtClean="0"/>
              <a:t>Manual</a:t>
            </a:r>
            <a:endParaRPr lang="en-GB" sz="2000" dirty="0" smtClean="0"/>
          </a:p>
          <a:p>
            <a:pPr lvl="1"/>
            <a:r>
              <a:rPr lang="en-US" dirty="0" smtClean="0"/>
              <a:t>Tests</a:t>
            </a:r>
            <a:endParaRPr lang="en-GB" sz="2000" dirty="0" smtClean="0"/>
          </a:p>
          <a:p>
            <a:pPr lvl="1"/>
            <a:r>
              <a:rPr lang="en-US" dirty="0" smtClean="0"/>
              <a:t>Model answers</a:t>
            </a:r>
            <a:endParaRPr lang="en-GB" sz="2000" dirty="0" smtClean="0"/>
          </a:p>
          <a:p>
            <a:pPr lvl="1"/>
            <a:r>
              <a:rPr lang="en-US" dirty="0" smtClean="0"/>
              <a:t>Practical tests</a:t>
            </a:r>
            <a:endParaRPr lang="en-GB" sz="2000" dirty="0" smtClean="0"/>
          </a:p>
          <a:p>
            <a:pPr lvl="1"/>
            <a:r>
              <a:rPr lang="en-US" dirty="0" smtClean="0"/>
              <a:t>Other forms of assessment.</a:t>
            </a:r>
            <a:endParaRPr lang="en-GB" sz="2000" dirty="0" smtClean="0"/>
          </a:p>
          <a:p>
            <a:pPr lvl="1"/>
            <a:r>
              <a:rPr lang="en-US" dirty="0" smtClean="0"/>
              <a:t>Student Evaluation of Teaching  (SET)</a:t>
            </a:r>
            <a:endParaRPr lang="en-GB" sz="2000" dirty="0" smtClean="0"/>
          </a:p>
          <a:p>
            <a:pPr lvl="1"/>
            <a:r>
              <a:rPr lang="en-US" dirty="0" smtClean="0"/>
              <a:t>Moderations (tests, exams and scripts)</a:t>
            </a:r>
            <a:endParaRPr lang="en-GB" sz="2000" dirty="0" smtClean="0"/>
          </a:p>
          <a:p>
            <a:r>
              <a:rPr lang="en-US" dirty="0" smtClean="0"/>
              <a:t>Result sheets</a:t>
            </a:r>
            <a:endParaRPr lang="en-GB" dirty="0"/>
          </a:p>
        </p:txBody>
      </p:sp>
      <p:pic>
        <p:nvPicPr>
          <p:cNvPr id="4" name="Picture 6" descr="http://www.hitech-eng.net/images/qualityassurance.jpg"/>
          <p:cNvPicPr>
            <a:picLocks noChangeAspect="1" noChangeArrowheads="1"/>
          </p:cNvPicPr>
          <p:nvPr/>
        </p:nvPicPr>
        <p:blipFill>
          <a:blip r:embed="rId2"/>
          <a:srcRect/>
          <a:stretch>
            <a:fillRect/>
          </a:stretch>
        </p:blipFill>
        <p:spPr bwMode="auto">
          <a:xfrm>
            <a:off x="0"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0" y="0"/>
            <a:ext cx="9144000" cy="5175735"/>
          </a:xfrm>
          <a:prstGeom prst="rect">
            <a:avLst/>
          </a:prstGeom>
          <a:noFill/>
          <a:ln w="9525">
            <a:noFill/>
            <a:miter lim="800000"/>
            <a:headEnd/>
            <a:tailEnd/>
          </a:ln>
          <a:effectLst/>
        </p:spPr>
        <p:txBody>
          <a:bodyPr vert="horz" wrap="square" lIns="91440" tIns="12696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139825" algn="l"/>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Course outline</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GB"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39825"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Unit </a:t>
            </a:r>
            <a:r>
              <a:rPr lang="en-US" sz="2000" baseline="0" dirty="0" smtClean="0">
                <a:latin typeface="Arial" pitchFamily="34" charset="0"/>
                <a:ea typeface="Times New Roman" pitchFamily="18" charset="0"/>
                <a:cs typeface="Arial" pitchFamily="34" charset="0"/>
              </a:rPr>
              <a:t>1--------------------------------------------------------------------------------</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Week 1- 2</a:t>
            </a:r>
            <a:endParaRPr kumimoji="0" lang="en-GB"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39825"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Unit 2--------------------------------------------------------------------------------Weeks 3</a:t>
            </a:r>
            <a:endParaRPr kumimoji="0" lang="en-GB"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39825"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Unit 3--------------------------------------------------------------------------------Weeks 4</a:t>
            </a:r>
            <a:endParaRPr kumimoji="0" lang="en-US" sz="20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139825"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Unit 4--------------------------------------------------------------------------------Weeks 5- 6</a:t>
            </a:r>
            <a:endParaRPr kumimoji="0" lang="en-US" sz="20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139825"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Unit 5 --------------------------------------------------------------------------------Week 7</a:t>
            </a:r>
          </a:p>
          <a:p>
            <a:pPr marL="0" marR="0" lvl="0" indent="0" algn="l" defTabSz="914400" rtl="0" eaLnBrk="0" fontAlgn="base" latinLnBrk="0" hangingPunct="0">
              <a:lnSpc>
                <a:spcPct val="100000"/>
              </a:lnSpc>
              <a:spcBef>
                <a:spcPct val="0"/>
              </a:spcBef>
              <a:spcAft>
                <a:spcPct val="0"/>
              </a:spcAft>
              <a:buClrTx/>
              <a:buSzTx/>
              <a:buFontTx/>
              <a:buNone/>
              <a:tabLst>
                <a:tab pos="1139825" algn="l"/>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39825"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MID-SEMESTER BREAK</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39825"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Unit 6--------------------------------------------------------------------------------Weeks 9-10</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39825"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Unit 7 --------------------------------------------------------------------------------Week 11</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39825"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Unit 8 --------------------------------------------------------------------------------Week 12</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39825"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Unit 9 ---------------------------------------------------------------------------------Week 13</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39825"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Unit 10 -------------------------------------------------------------------------------Week 14</a:t>
            </a:r>
          </a:p>
          <a:p>
            <a:pPr marL="0" marR="0" lvl="0" indent="0" algn="l" defTabSz="914400" rtl="0" eaLnBrk="0" fontAlgn="base" latinLnBrk="0" hangingPunct="0">
              <a:lnSpc>
                <a:spcPct val="100000"/>
              </a:lnSpc>
              <a:spcBef>
                <a:spcPct val="0"/>
              </a:spcBef>
              <a:spcAft>
                <a:spcPct val="0"/>
              </a:spcAft>
              <a:buClrTx/>
              <a:buSzTx/>
              <a:buFontTx/>
              <a:buNone/>
              <a:tabLst>
                <a:tab pos="1139825" algn="l"/>
              </a:tabLst>
            </a:pPr>
            <a:endParaRPr lang="en-US" sz="20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139825" algn="l"/>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39825" algn="l"/>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PRACTICAL TOPICS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6" descr="http://www.hitech-eng.net/images/qualityassurance.jpg"/>
          <p:cNvPicPr>
            <a:picLocks noChangeAspect="1" noChangeArrowheads="1"/>
          </p:cNvPicPr>
          <p:nvPr/>
        </p:nvPicPr>
        <p:blipFill>
          <a:blip r:embed="rId2" cstate="print"/>
          <a:srcRect/>
          <a:stretch>
            <a:fillRect/>
          </a:stretch>
        </p:blipFill>
        <p:spPr bwMode="auto">
          <a:xfrm>
            <a:off x="7929586" y="6027087"/>
            <a:ext cx="1214414" cy="830913"/>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1643050"/>
          </a:xfrm>
        </p:spPr>
        <p:txBody>
          <a:bodyPr>
            <a:normAutofit fontScale="90000"/>
          </a:bodyPr>
          <a:lstStyle/>
          <a:p>
            <a:r>
              <a:rPr lang="en-US" sz="3600" dirty="0" smtClean="0">
                <a:solidFill>
                  <a:srgbClr val="00B050"/>
                </a:solidFill>
              </a:rPr>
              <a:t>FEDERAL UNIVERSITY OYE-EKITI                           </a:t>
            </a:r>
            <a:r>
              <a:rPr lang="en-US" dirty="0" smtClean="0">
                <a:solidFill>
                  <a:srgbClr val="00B050"/>
                </a:solidFill>
              </a:rPr>
              <a:t>                                           </a:t>
            </a:r>
            <a:r>
              <a:rPr lang="en-US" sz="3200" dirty="0" smtClean="0">
                <a:solidFill>
                  <a:srgbClr val="00B050"/>
                </a:solidFill>
              </a:rPr>
              <a:t>PRACTICAL OUTLINE</a:t>
            </a:r>
            <a:r>
              <a:rPr lang="en-GB" dirty="0" smtClean="0"/>
              <a:t/>
            </a:r>
            <a:br>
              <a:rPr lang="en-GB" dirty="0" smtClean="0"/>
            </a:br>
            <a:endParaRPr lang="en-GB" dirty="0"/>
          </a:p>
        </p:txBody>
      </p:sp>
      <p:sp>
        <p:nvSpPr>
          <p:cNvPr id="3" name="Subtitle 2"/>
          <p:cNvSpPr>
            <a:spLocks noGrp="1"/>
          </p:cNvSpPr>
          <p:nvPr>
            <p:ph type="subTitle" idx="1"/>
          </p:nvPr>
        </p:nvSpPr>
        <p:spPr>
          <a:xfrm>
            <a:off x="0" y="1000108"/>
            <a:ext cx="9144000" cy="5857892"/>
          </a:xfrm>
        </p:spPr>
        <p:txBody>
          <a:bodyPr>
            <a:normAutofit fontScale="62500" lnSpcReduction="20000"/>
          </a:bodyPr>
          <a:lstStyle/>
          <a:p>
            <a:endParaRPr lang="en-US" dirty="0" smtClean="0"/>
          </a:p>
          <a:p>
            <a:r>
              <a:rPr lang="en-US" dirty="0" smtClean="0"/>
              <a:t>Venue: </a:t>
            </a:r>
            <a:r>
              <a:rPr lang="en-US" baseline="-25000" dirty="0" smtClean="0"/>
              <a:t>-----------------------------------------------------------------------------------------------------------------------------------------------------------------</a:t>
            </a:r>
            <a:endParaRPr lang="en-GB" dirty="0" smtClean="0"/>
          </a:p>
          <a:p>
            <a:r>
              <a:rPr lang="en-US" dirty="0" smtClean="0"/>
              <a:t> </a:t>
            </a:r>
            <a:endParaRPr lang="en-GB" dirty="0" smtClean="0"/>
          </a:p>
          <a:p>
            <a:r>
              <a:rPr lang="en-US" dirty="0" smtClean="0"/>
              <a:t>Learning objectives (specific for each practical)</a:t>
            </a:r>
            <a:r>
              <a:rPr lang="en-US" baseline="-25000" dirty="0" smtClean="0"/>
              <a:t>------------------------------------------------------------------------------------------------------------------------------------------------------------------------------------------------------------------------------------------------------------------------------------------------------------------------------------------------------------------------------------------------------------------------------------------------------------------------------------------------------------------------------------------------------------------------------------------------------------------------------------------------------------------------------------------------------------------------------------------------------------------------------------------------------------------------------------------------------------------------------------------------------------</a:t>
            </a:r>
            <a:endParaRPr lang="en-GB" dirty="0" smtClean="0"/>
          </a:p>
          <a:p>
            <a:endParaRPr lang="en-US" dirty="0" smtClean="0"/>
          </a:p>
          <a:p>
            <a:r>
              <a:rPr lang="en-US" dirty="0" smtClean="0"/>
              <a:t>Describe the Procedures/Activities/Description for the practical</a:t>
            </a:r>
            <a:r>
              <a:rPr lang="en-US" baseline="-25000" dirty="0" smtClean="0"/>
              <a:t>------------------------------------------------------------------------------------------------------------------------------------------------------------------------------------------------------------------------------------------------------------------------------------------------------------------------------------------------------------------------------------------------------------------------------------------------------------------------------------------------------------------------------------------------------------------------------------------------------------------------------------------------------------------------------------------------------------------------------------------------------------------------------------------------------------------------------------------------------------------------------------------------------------------------------------------------------------------------------------------------------------------------------------------------------------------------------------------------------------------------------------------------------------------------------------------------------------------------------------------------------------------------------------------------------------------------------------------------------------------------------------------------------------------------------------------------------------------------------------------------------------------------------------------------------------------------------------------------------------------------------------------------------------------------------------------------</a:t>
            </a:r>
          </a:p>
          <a:p>
            <a:endParaRPr lang="en-US" baseline="-25000" dirty="0" smtClean="0"/>
          </a:p>
          <a:p>
            <a:endParaRPr lang="en-US" baseline="-25000" dirty="0" smtClean="0"/>
          </a:p>
          <a:p>
            <a:r>
              <a:rPr lang="en-US" dirty="0" smtClean="0"/>
              <a:t>Equipment/materials.</a:t>
            </a:r>
            <a:r>
              <a:rPr lang="en-US" baseline="-25000" dirty="0" smtClean="0"/>
              <a:t>----------------------------------------------------------------------------------------------------------------------------------------------------------------------------------------------------------------------------------------------------------------------------------------------------------------------------------------------------------------------------------------------------------------------------------------------------------------------------------------------------------------------------------------------------------------------------------------------------------------------------------------------------------------------------------------------------------------------------------------------------------------------------------------------------------------------------------------------------------------------------------------------------------------------------------------------------------------</a:t>
            </a:r>
            <a:endParaRPr lang="en-GB"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0" y="0"/>
            <a:ext cx="9144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0"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Practical Evaluations and Moderations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44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4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Practical test</a:t>
            </a:r>
            <a:endParaRPr kumimoji="0" lang="en-GB" sz="4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4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Practical quizzes</a:t>
            </a:r>
            <a:endParaRPr kumimoji="0" lang="en-GB" sz="4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4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Moderations</a:t>
            </a:r>
            <a:endParaRPr kumimoji="0" lang="en-GB" sz="4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4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Scope of coverage</a:t>
            </a:r>
            <a:endParaRPr kumimoji="0" lang="en-GB" sz="4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4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Deficit</a:t>
            </a:r>
            <a:endParaRPr kumimoji="0" lang="en-GB" sz="4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4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Feed back of tests and assignment to student  (2weeks).</a:t>
            </a:r>
            <a:endParaRPr kumimoji="0" lang="en-GB" sz="4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4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6" descr="http://www.hitech-eng.net/images/qualityassurance.jpg"/>
          <p:cNvPicPr>
            <a:picLocks noChangeAspect="1" noChangeArrowheads="1"/>
          </p:cNvPicPr>
          <p:nvPr/>
        </p:nvPicPr>
        <p:blipFill>
          <a:blip r:embed="rId2" cstate="print"/>
          <a:srcRect/>
          <a:stretch>
            <a:fillRect/>
          </a:stretch>
        </p:blipFill>
        <p:spPr bwMode="auto">
          <a:xfrm>
            <a:off x="7929586" y="6027087"/>
            <a:ext cx="1214414" cy="830913"/>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714356"/>
          </a:xfrm>
        </p:spPr>
        <p:txBody>
          <a:bodyPr>
            <a:normAutofit/>
          </a:bodyPr>
          <a:lstStyle/>
          <a:p>
            <a:r>
              <a:rPr lang="en-US" sz="3600" dirty="0" smtClean="0">
                <a:solidFill>
                  <a:srgbClr val="00B050"/>
                </a:solidFill>
              </a:rPr>
              <a:t>FEDERAL UNIVERSITY OYE – EKITI</a:t>
            </a:r>
            <a:endParaRPr lang="en-GB" sz="3600" dirty="0">
              <a:solidFill>
                <a:srgbClr val="00B050"/>
              </a:solidFill>
            </a:endParaRPr>
          </a:p>
        </p:txBody>
      </p:sp>
      <p:sp>
        <p:nvSpPr>
          <p:cNvPr id="3" name="Subtitle 2"/>
          <p:cNvSpPr>
            <a:spLocks noGrp="1"/>
          </p:cNvSpPr>
          <p:nvPr>
            <p:ph type="subTitle" idx="1"/>
          </p:nvPr>
        </p:nvSpPr>
        <p:spPr>
          <a:xfrm>
            <a:off x="0" y="928670"/>
            <a:ext cx="9144000" cy="5929330"/>
          </a:xfrm>
        </p:spPr>
        <p:txBody>
          <a:bodyPr>
            <a:normAutofit fontScale="85000" lnSpcReduction="20000"/>
          </a:bodyPr>
          <a:lstStyle/>
          <a:p>
            <a:r>
              <a:rPr lang="en-GB" b="1" dirty="0" smtClean="0"/>
              <a:t>DEPARTMENT</a:t>
            </a:r>
            <a:endParaRPr lang="en-GB" dirty="0" smtClean="0"/>
          </a:p>
          <a:p>
            <a:r>
              <a:rPr lang="en-GB" b="1" dirty="0" smtClean="0"/>
              <a:t>CONTINUOUS ASSESSMENT MODERATION FORM</a:t>
            </a:r>
            <a:endParaRPr lang="en-GB" dirty="0" smtClean="0"/>
          </a:p>
          <a:p>
            <a:r>
              <a:rPr lang="en-GB" b="1" dirty="0" smtClean="0"/>
              <a:t> </a:t>
            </a:r>
            <a:endParaRPr lang="en-GB" dirty="0" smtClean="0"/>
          </a:p>
          <a:p>
            <a:r>
              <a:rPr lang="en-GB" sz="2600" dirty="0" smtClean="0"/>
              <a:t>ACADEMIC YEAR:	________________SEMESTER: ________________</a:t>
            </a:r>
          </a:p>
          <a:p>
            <a:r>
              <a:rPr lang="en-GB" sz="2600" dirty="0" smtClean="0"/>
              <a:t>COURSE CODE: _______________ NUMBER OF CREDITS: ___________</a:t>
            </a:r>
          </a:p>
          <a:p>
            <a:r>
              <a:rPr lang="en-GB" sz="2600" dirty="0" smtClean="0"/>
              <a:t>COURSE TITLE: ___________________________________________________________</a:t>
            </a:r>
          </a:p>
          <a:p>
            <a:r>
              <a:rPr lang="en-GB" sz="2600" dirty="0" smtClean="0"/>
              <a:t>CA TEST DURATION: ______________________________________________________</a:t>
            </a:r>
          </a:p>
          <a:p>
            <a:r>
              <a:rPr lang="en-GB" sz="2600" dirty="0" smtClean="0"/>
              <a:t>TEST NO:              </a:t>
            </a:r>
          </a:p>
          <a:p>
            <a:r>
              <a:rPr lang="en-GB" sz="2600" dirty="0" smtClean="0"/>
              <a:t>NAME/SIGNATURES OF INTERNAL EXAMINERS:	_________________________</a:t>
            </a:r>
          </a:p>
          <a:p>
            <a:r>
              <a:rPr lang="en-GB" sz="2600" dirty="0" smtClean="0"/>
              <a:t>NAME/SIGNATURE OF MODERATOR:		 _________________________</a:t>
            </a:r>
          </a:p>
          <a:p>
            <a:r>
              <a:rPr lang="en-GB" sz="2600" dirty="0" smtClean="0"/>
              <a:t>DATE PAPER SUBMITTED TO MODERATOR: 	__________________________</a:t>
            </a:r>
          </a:p>
          <a:p>
            <a:r>
              <a:rPr lang="en-GB" sz="2600" dirty="0" smtClean="0"/>
              <a:t>MODERATION:</a:t>
            </a:r>
          </a:p>
          <a:p>
            <a:endParaRPr lang="en-GB" dirty="0"/>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42842" y="-1"/>
          <a:ext cx="9001158" cy="6858002"/>
        </p:xfrm>
        <a:graphic>
          <a:graphicData uri="http://schemas.openxmlformats.org/drawingml/2006/table">
            <a:tbl>
              <a:tblPr/>
              <a:tblGrid>
                <a:gridCol w="7358518"/>
                <a:gridCol w="668957"/>
                <a:gridCol w="616525"/>
                <a:gridCol w="357158"/>
              </a:tblGrid>
              <a:tr h="535768">
                <a:tc>
                  <a:txBody>
                    <a:bodyPr/>
                    <a:lstStyle/>
                    <a:p>
                      <a:pPr>
                        <a:lnSpc>
                          <a:spcPct val="115000"/>
                        </a:lnSpc>
                        <a:spcAft>
                          <a:spcPts val="1000"/>
                        </a:spcAft>
                      </a:pPr>
                      <a:endParaRPr lang="en-GB" sz="1400" dirty="0">
                        <a:latin typeface="Times New Roman"/>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1000"/>
                        </a:spcAft>
                      </a:pPr>
                      <a:r>
                        <a:rPr lang="en-GB" sz="1400">
                          <a:latin typeface="Times New Roman"/>
                          <a:ea typeface="Calibri"/>
                          <a:cs typeface="Times New Roman"/>
                        </a:rPr>
                        <a:t>Please tick appropriate answer</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r>
              <a:tr h="724216">
                <a:tc>
                  <a:txBody>
                    <a:bodyPr/>
                    <a:lstStyle/>
                    <a:p>
                      <a:pPr>
                        <a:lnSpc>
                          <a:spcPct val="115000"/>
                        </a:lnSpc>
                        <a:spcAft>
                          <a:spcPts val="1000"/>
                        </a:spcAft>
                      </a:pPr>
                      <a:r>
                        <a:rPr lang="en-GB" sz="1400" dirty="0">
                          <a:latin typeface="Times New Roman"/>
                          <a:ea typeface="Calibri"/>
                          <a:cs typeface="Times New Roman"/>
                        </a:rPr>
                        <a:t>1.  Are the questions clear and unambiguous, using appropriate language?</a:t>
                      </a:r>
                      <a:endParaRPr lang="en-GB" sz="1400" dirty="0">
                        <a:latin typeface="Calibri"/>
                        <a:ea typeface="Calibri"/>
                        <a:cs typeface="Times New Roman"/>
                      </a:endParaRPr>
                    </a:p>
                    <a:p>
                      <a:pPr marL="208280" indent="-208280">
                        <a:lnSpc>
                          <a:spcPct val="115000"/>
                        </a:lnSpc>
                        <a:spcAft>
                          <a:spcPts val="1000"/>
                        </a:spcAft>
                      </a:pPr>
                      <a:r>
                        <a:rPr lang="en-GB" sz="1400" b="1" dirty="0">
                          <a:latin typeface="Times New Roman"/>
                          <a:ea typeface="Calibri"/>
                          <a:cs typeface="Times New Roman"/>
                        </a:rPr>
                        <a:t>     Comments:</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Yes</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Partly</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No</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4216">
                <a:tc>
                  <a:txBody>
                    <a:bodyPr/>
                    <a:lstStyle/>
                    <a:p>
                      <a:pPr>
                        <a:lnSpc>
                          <a:spcPct val="115000"/>
                        </a:lnSpc>
                        <a:spcAft>
                          <a:spcPts val="1000"/>
                        </a:spcAft>
                      </a:pPr>
                      <a:r>
                        <a:rPr lang="en-GB" sz="1400" dirty="0">
                          <a:latin typeface="Times New Roman"/>
                          <a:ea typeface="Calibri"/>
                          <a:cs typeface="Times New Roman"/>
                        </a:rPr>
                        <a:t>2.  Do the questions relate to the aims/purpose of the course?</a:t>
                      </a:r>
                      <a:endParaRPr lang="en-GB" sz="1400" dirty="0">
                        <a:latin typeface="Calibri"/>
                        <a:ea typeface="Calibri"/>
                        <a:cs typeface="Times New Roman"/>
                      </a:endParaRPr>
                    </a:p>
                    <a:p>
                      <a:pPr>
                        <a:lnSpc>
                          <a:spcPct val="115000"/>
                        </a:lnSpc>
                        <a:spcAft>
                          <a:spcPts val="1000"/>
                        </a:spcAft>
                      </a:pPr>
                      <a:r>
                        <a:rPr lang="en-GB" sz="1400" dirty="0">
                          <a:latin typeface="Times New Roman"/>
                          <a:ea typeface="Calibri"/>
                          <a:cs typeface="Times New Roman"/>
                        </a:rPr>
                        <a:t>     </a:t>
                      </a:r>
                      <a:r>
                        <a:rPr lang="en-GB" sz="1400" b="1" dirty="0">
                          <a:latin typeface="Times New Roman"/>
                          <a:ea typeface="Calibri"/>
                          <a:cs typeface="Times New Roman"/>
                        </a:rPr>
                        <a:t>Comments:</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Yes</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Partly</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No</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3653">
                <a:tc>
                  <a:txBody>
                    <a:bodyPr/>
                    <a:lstStyle/>
                    <a:p>
                      <a:pPr marL="342900" lvl="0" indent="-342900">
                        <a:lnSpc>
                          <a:spcPct val="115000"/>
                        </a:lnSpc>
                        <a:spcAft>
                          <a:spcPts val="0"/>
                        </a:spcAft>
                        <a:buFont typeface="+mj-lt"/>
                        <a:buAutoNum type="arabicPeriod" startAt="3"/>
                        <a:tabLst>
                          <a:tab pos="160020" algn="l"/>
                          <a:tab pos="457200" algn="l"/>
                        </a:tabLst>
                      </a:pPr>
                      <a:r>
                        <a:rPr lang="en-GB" sz="1400" dirty="0">
                          <a:latin typeface="Times New Roman"/>
                          <a:ea typeface="Calibri"/>
                          <a:cs typeface="Times New Roman"/>
                        </a:rPr>
                        <a:t> Are the types and variety of questions appropriate to the level of the course?</a:t>
                      </a:r>
                      <a:endParaRPr lang="en-GB" sz="1400" dirty="0">
                        <a:latin typeface="Calibri"/>
                        <a:ea typeface="Calibri"/>
                        <a:cs typeface="Times New Roman"/>
                      </a:endParaRPr>
                    </a:p>
                    <a:p>
                      <a:pPr>
                        <a:lnSpc>
                          <a:spcPct val="115000"/>
                        </a:lnSpc>
                        <a:spcAft>
                          <a:spcPts val="1000"/>
                        </a:spcAft>
                      </a:pPr>
                      <a:r>
                        <a:rPr lang="en-GB" sz="1400" dirty="0">
                          <a:latin typeface="Times New Roman"/>
                          <a:ea typeface="Calibri"/>
                          <a:cs typeface="Times New Roman"/>
                        </a:rPr>
                        <a:t>      </a:t>
                      </a:r>
                      <a:r>
                        <a:rPr lang="en-GB" sz="1400" b="1" dirty="0">
                          <a:latin typeface="Times New Roman"/>
                          <a:ea typeface="Calibri"/>
                          <a:cs typeface="Times New Roman"/>
                        </a:rPr>
                        <a:t>Comments:</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Yes</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Partly</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No</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4216">
                <a:tc>
                  <a:txBody>
                    <a:bodyPr/>
                    <a:lstStyle/>
                    <a:p>
                      <a:pPr>
                        <a:lnSpc>
                          <a:spcPct val="115000"/>
                        </a:lnSpc>
                        <a:spcAft>
                          <a:spcPts val="1000"/>
                        </a:spcAft>
                      </a:pPr>
                      <a:r>
                        <a:rPr lang="en-GB" sz="1400" dirty="0">
                          <a:latin typeface="Times New Roman"/>
                          <a:ea typeface="Calibri"/>
                          <a:cs typeface="Times New Roman"/>
                        </a:rPr>
                        <a:t>4.  Do the questions provide a spread across the course?</a:t>
                      </a:r>
                      <a:endParaRPr lang="en-GB" sz="1400" dirty="0">
                        <a:latin typeface="Calibri"/>
                        <a:ea typeface="Calibri"/>
                        <a:cs typeface="Times New Roman"/>
                      </a:endParaRPr>
                    </a:p>
                    <a:p>
                      <a:pPr>
                        <a:lnSpc>
                          <a:spcPct val="115000"/>
                        </a:lnSpc>
                        <a:spcAft>
                          <a:spcPts val="1000"/>
                        </a:spcAft>
                      </a:pPr>
                      <a:r>
                        <a:rPr lang="en-GB" sz="1400" dirty="0">
                          <a:latin typeface="Times New Roman"/>
                          <a:ea typeface="Calibri"/>
                          <a:cs typeface="Times New Roman"/>
                        </a:rPr>
                        <a:t>     </a:t>
                      </a:r>
                      <a:r>
                        <a:rPr lang="en-GB" sz="1400" b="1" dirty="0">
                          <a:latin typeface="Times New Roman"/>
                          <a:ea typeface="Calibri"/>
                          <a:cs typeface="Times New Roman"/>
                        </a:rPr>
                        <a:t>Comments:</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Yes</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Partly</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No</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5417">
                <a:tc>
                  <a:txBody>
                    <a:bodyPr/>
                    <a:lstStyle/>
                    <a:p>
                      <a:pPr>
                        <a:lnSpc>
                          <a:spcPct val="115000"/>
                        </a:lnSpc>
                        <a:spcAft>
                          <a:spcPts val="1000"/>
                        </a:spcAft>
                      </a:pPr>
                      <a:r>
                        <a:rPr lang="en-GB" sz="1400" dirty="0">
                          <a:latin typeface="Times New Roman"/>
                          <a:ea typeface="Calibri"/>
                          <a:cs typeface="Times New Roman"/>
                        </a:rPr>
                        <a:t>5.  Is the length and depth  of the question paper appropriate for the time allocated?</a:t>
                      </a:r>
                      <a:endParaRPr lang="en-GB" sz="1400" dirty="0">
                        <a:latin typeface="Calibri"/>
                        <a:ea typeface="Calibri"/>
                        <a:cs typeface="Times New Roman"/>
                      </a:endParaRPr>
                    </a:p>
                    <a:p>
                      <a:pPr>
                        <a:lnSpc>
                          <a:spcPct val="115000"/>
                        </a:lnSpc>
                        <a:spcAft>
                          <a:spcPts val="1000"/>
                        </a:spcAft>
                      </a:pPr>
                      <a:r>
                        <a:rPr lang="en-GB" sz="1400" dirty="0">
                          <a:latin typeface="Times New Roman"/>
                          <a:ea typeface="Calibri"/>
                          <a:cs typeface="Times New Roman"/>
                        </a:rPr>
                        <a:t>     </a:t>
                      </a:r>
                      <a:r>
                        <a:rPr lang="en-GB" sz="1400" b="1" dirty="0">
                          <a:latin typeface="Times New Roman"/>
                          <a:ea typeface="Calibri"/>
                          <a:cs typeface="Times New Roman"/>
                        </a:rPr>
                        <a:t>Comments: </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Yes</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Partly</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No</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0258">
                <a:tc>
                  <a:txBody>
                    <a:bodyPr/>
                    <a:lstStyle/>
                    <a:p>
                      <a:pPr>
                        <a:lnSpc>
                          <a:spcPct val="115000"/>
                        </a:lnSpc>
                        <a:spcAft>
                          <a:spcPts val="1000"/>
                        </a:spcAft>
                      </a:pPr>
                      <a:r>
                        <a:rPr lang="en-GB" sz="1400" dirty="0">
                          <a:latin typeface="Times New Roman"/>
                          <a:ea typeface="Calibri"/>
                          <a:cs typeface="Times New Roman"/>
                        </a:rPr>
                        <a:t>6.  Were you provided with sufficient information on the course and syllabus to    </a:t>
                      </a:r>
                      <a:endParaRPr lang="en-GB" sz="1400" dirty="0">
                        <a:latin typeface="Calibri"/>
                        <a:ea typeface="Calibri"/>
                        <a:cs typeface="Times New Roman"/>
                      </a:endParaRPr>
                    </a:p>
                    <a:p>
                      <a:pPr>
                        <a:lnSpc>
                          <a:spcPct val="115000"/>
                        </a:lnSpc>
                        <a:spcAft>
                          <a:spcPts val="1000"/>
                        </a:spcAft>
                      </a:pPr>
                      <a:r>
                        <a:rPr lang="en-GB" sz="1400" dirty="0">
                          <a:latin typeface="Times New Roman"/>
                          <a:ea typeface="Calibri"/>
                          <a:cs typeface="Times New Roman"/>
                        </a:rPr>
                        <a:t>      judge the standard and appropriateness of the content?</a:t>
                      </a:r>
                      <a:endParaRPr lang="en-GB" sz="1400" dirty="0">
                        <a:latin typeface="Calibri"/>
                        <a:ea typeface="Calibri"/>
                        <a:cs typeface="Times New Roman"/>
                      </a:endParaRPr>
                    </a:p>
                    <a:p>
                      <a:pPr>
                        <a:lnSpc>
                          <a:spcPct val="115000"/>
                        </a:lnSpc>
                        <a:spcAft>
                          <a:spcPts val="1000"/>
                        </a:spcAft>
                      </a:pPr>
                      <a:r>
                        <a:rPr lang="en-GB" sz="1400" dirty="0">
                          <a:latin typeface="Times New Roman"/>
                          <a:ea typeface="Calibri"/>
                          <a:cs typeface="Times New Roman"/>
                        </a:rPr>
                        <a:t>     </a:t>
                      </a:r>
                      <a:r>
                        <a:rPr lang="en-GB" sz="1400" b="1" dirty="0">
                          <a:latin typeface="Times New Roman"/>
                          <a:ea typeface="Calibri"/>
                          <a:cs typeface="Times New Roman"/>
                        </a:rPr>
                        <a:t>Comments:</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Yes</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Partly</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No</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0258">
                <a:tc>
                  <a:txBody>
                    <a:bodyPr/>
                    <a:lstStyle/>
                    <a:p>
                      <a:pPr>
                        <a:lnSpc>
                          <a:spcPct val="115000"/>
                        </a:lnSpc>
                        <a:spcAft>
                          <a:spcPts val="1000"/>
                        </a:spcAft>
                      </a:pPr>
                      <a:r>
                        <a:rPr lang="en-GB" sz="1400" dirty="0">
                          <a:latin typeface="Times New Roman"/>
                          <a:ea typeface="Calibri"/>
                          <a:cs typeface="Times New Roman"/>
                        </a:rPr>
                        <a:t>7.  Is the allocation of marks balanced and appropriate according to the      </a:t>
                      </a:r>
                      <a:endParaRPr lang="en-GB" sz="1400" dirty="0">
                        <a:latin typeface="Calibri"/>
                        <a:ea typeface="Calibri"/>
                        <a:cs typeface="Times New Roman"/>
                      </a:endParaRPr>
                    </a:p>
                    <a:p>
                      <a:pPr>
                        <a:lnSpc>
                          <a:spcPct val="115000"/>
                        </a:lnSpc>
                        <a:spcAft>
                          <a:spcPts val="1000"/>
                        </a:spcAft>
                      </a:pPr>
                      <a:r>
                        <a:rPr lang="en-GB" sz="1400" dirty="0">
                          <a:latin typeface="Times New Roman"/>
                          <a:ea typeface="Calibri"/>
                          <a:cs typeface="Times New Roman"/>
                        </a:rPr>
                        <a:t>     expectations of the questions?</a:t>
                      </a:r>
                      <a:endParaRPr lang="en-GB" sz="1400" dirty="0">
                        <a:latin typeface="Calibri"/>
                        <a:ea typeface="Calibri"/>
                        <a:cs typeface="Times New Roman"/>
                      </a:endParaRPr>
                    </a:p>
                    <a:p>
                      <a:pPr>
                        <a:lnSpc>
                          <a:spcPct val="115000"/>
                        </a:lnSpc>
                        <a:spcAft>
                          <a:spcPts val="1000"/>
                        </a:spcAft>
                      </a:pPr>
                      <a:r>
                        <a:rPr lang="en-GB" sz="1400" dirty="0">
                          <a:latin typeface="Times New Roman"/>
                          <a:ea typeface="Calibri"/>
                          <a:cs typeface="Times New Roman"/>
                        </a:rPr>
                        <a:t>     </a:t>
                      </a:r>
                      <a:r>
                        <a:rPr lang="en-GB" sz="1400" b="1" dirty="0">
                          <a:latin typeface="Times New Roman"/>
                          <a:ea typeface="Calibri"/>
                          <a:cs typeface="Times New Roman"/>
                        </a:rPr>
                        <a:t>Comments</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dirty="0">
                          <a:latin typeface="Times New Roman"/>
                          <a:ea typeface="Calibri"/>
                          <a:cs typeface="Times New Roman"/>
                        </a:rPr>
                        <a:t>Yes</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dirty="0">
                          <a:latin typeface="Times New Roman"/>
                          <a:ea typeface="Calibri"/>
                          <a:cs typeface="Times New Roman"/>
                        </a:rPr>
                        <a:t>Partly</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dirty="0">
                          <a:latin typeface="Times New Roman"/>
                          <a:ea typeface="Calibri"/>
                          <a:cs typeface="Times New Roman"/>
                        </a:rPr>
                        <a:t>No</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ChangeArrowheads="1"/>
          </p:cNvSpPr>
          <p:nvPr/>
        </p:nvSpPr>
        <p:spPr bwMode="auto">
          <a:xfrm>
            <a:off x="0" y="0"/>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TYPO-GRAPHICAL ERRORS CORRECTED/NOT CORRECTED (Tick the           				appropriate one)</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COVERAGE OF COURSE CONTENT:	30% _______________________</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40% _______________________</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50% _______________________</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60% _______________________</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70% _______________________</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80% _______________________</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PRACTICAL CONTENT OF TEST:		10% _______________________</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20% _______________________</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30% _______________________</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40% _______________________</a:t>
            </a:r>
            <a:endParaRPr lang="en-GB" sz="2000" dirty="0" smtClean="0">
              <a:latin typeface="Arial" pitchFamily="34" charset="0"/>
              <a:ea typeface="Calibri"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Arial" pitchFamily="34" charset="0"/>
                <a:cs typeface="Arial" pitchFamily="34" charset="0"/>
              </a:rPr>
              <a:t>                                                                         </a:t>
            </a:r>
            <a:r>
              <a:rPr kumimoji="0" lang="en-GB" sz="2000" i="0" u="none" strike="noStrike" cap="none" normalizeH="0" baseline="0" dirty="0" smtClean="0">
                <a:ln>
                  <a:noFill/>
                </a:ln>
                <a:solidFill>
                  <a:schemeClr val="tx1"/>
                </a:solidFill>
                <a:effectLst/>
                <a:latin typeface="Arial" pitchFamily="34" charset="0"/>
                <a:cs typeface="Arial" pitchFamily="34" charset="0"/>
              </a:rPr>
              <a:t>50%</a:t>
            </a:r>
            <a:r>
              <a:rPr kumimoji="0" lang="en-GB" sz="2000" i="0" u="none" strike="noStrike" cap="none" normalizeH="0" dirty="0" smtClean="0">
                <a:ln>
                  <a:noFill/>
                </a:ln>
                <a:solidFill>
                  <a:schemeClr val="tx1"/>
                </a:solidFill>
                <a:effectLst/>
                <a:latin typeface="Arial" pitchFamily="34" charset="0"/>
                <a:cs typeface="Arial" pitchFamily="34" charset="0"/>
              </a:rPr>
              <a:t> ____________________</a:t>
            </a:r>
            <a:endParaRPr kumimoji="0" lang="en-GB" sz="200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60% _______________________</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6" descr="http://www.hitech-eng.net/images/qualityassurance.jpg"/>
          <p:cNvPicPr>
            <a:picLocks noChangeAspect="1" noChangeArrowheads="1"/>
          </p:cNvPicPr>
          <p:nvPr/>
        </p:nvPicPr>
        <p:blipFill>
          <a:blip r:embed="rId2" cstate="print"/>
          <a:srcRect/>
          <a:stretch>
            <a:fillRect/>
          </a:stretch>
        </p:blipFill>
        <p:spPr bwMode="auto">
          <a:xfrm>
            <a:off x="0" y="6027087"/>
            <a:ext cx="1214414" cy="830913"/>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0" y="0"/>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200400" algn="l"/>
              </a:tabLst>
            </a:pPr>
            <a:r>
              <a:rPr kumimoji="0" lang="en-GB"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THEORY CONTENT OF TEST			                                                  10% _______________________</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200400" algn="l"/>
              </a:tabLst>
            </a:pPr>
            <a:r>
              <a:rPr kumimoji="0" lang="en-GB"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GB" sz="1200" dirty="0" smtClean="0">
                <a:latin typeface="Times New Roman" pitchFamily="18" charset="0"/>
                <a:ea typeface="Calibri" pitchFamily="34" charset="0"/>
                <a:cs typeface="Times New Roman" pitchFamily="18" charset="0"/>
              </a:rPr>
              <a:t>                          </a:t>
            </a:r>
            <a:r>
              <a:rPr kumimoji="0" lang="en-GB"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20% _______________________</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200400" algn="l"/>
              </a:tabLst>
            </a:pPr>
            <a:r>
              <a:rPr kumimoji="0" lang="en-GB"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GB" sz="12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GB"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30% _______________________</a:t>
            </a:r>
          </a:p>
          <a:p>
            <a:pPr marL="0" marR="0" lvl="0" indent="0" algn="l" defTabSz="914400" rtl="0" eaLnBrk="0" fontAlgn="base" latinLnBrk="0" hangingPunct="0">
              <a:lnSpc>
                <a:spcPct val="100000"/>
              </a:lnSpc>
              <a:spcBef>
                <a:spcPct val="0"/>
              </a:spcBef>
              <a:spcAft>
                <a:spcPct val="0"/>
              </a:spcAft>
              <a:buClrTx/>
              <a:buSzTx/>
              <a:buFontTx/>
              <a:buNone/>
              <a:tabLst>
                <a:tab pos="3200400" algn="l"/>
              </a:tabLst>
            </a:pPr>
            <a:r>
              <a:rPr lang="en-GB" sz="1200" dirty="0" smtClean="0">
                <a:latin typeface="Times New Roman" pitchFamily="18" charset="0"/>
                <a:ea typeface="Calibri" pitchFamily="34" charset="0"/>
                <a:cs typeface="Times New Roman" pitchFamily="18" charset="0"/>
              </a:rPr>
              <a:t>				                         40%_______________________</a:t>
            </a:r>
            <a:endParaRPr lang="en-GB" sz="800" dirty="0" smtClean="0">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200400" algn="l"/>
              </a:tabLst>
            </a:pPr>
            <a:r>
              <a:rPr kumimoji="0" lang="en-GB"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50% _______________________</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200400" algn="l"/>
              </a:tabLst>
            </a:pPr>
            <a:r>
              <a:rPr kumimoji="0" lang="en-GB"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60% _______________________</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200400" algn="l"/>
              </a:tabLst>
            </a:pPr>
            <a:r>
              <a:rPr kumimoji="0" lang="en-GB"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70% _______________________</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200400" algn="l"/>
              </a:tabLst>
            </a:pPr>
            <a:r>
              <a:rPr kumimoji="0" lang="en-GB"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80% _______________________</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200400" algn="l"/>
              </a:tabLst>
            </a:pPr>
            <a:r>
              <a:rPr kumimoji="0" lang="en-GB"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90% _______________________</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200400" algn="l"/>
              </a:tabLst>
            </a:pPr>
            <a:r>
              <a:rPr kumimoji="0" lang="en-GB"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100% ________________________</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200400" algn="l"/>
              </a:tabLst>
            </a:pPr>
            <a:endParaRPr kumimoji="0" lang="en-GB"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200400" algn="l"/>
              </a:tabLst>
            </a:pPr>
            <a:endParaRPr lang="en-GB" sz="1200" b="1"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200400" algn="l"/>
              </a:tabLst>
            </a:pPr>
            <a:r>
              <a:rPr kumimoji="0" lang="en-GB"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MODERATORS’ COMMENTS</a:t>
            </a: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Paper is    (</a:t>
            </a:r>
            <a:r>
              <a:rPr kumimoji="0" lang="en-GB"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a:t>
            </a: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)Approved</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200400" algn="l"/>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(Delete whichever is inapplicable)		  (ii)Approved subject to comments (*)</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3200400" algn="l"/>
              </a:tabLst>
            </a:pPr>
            <a:r>
              <a:rPr lang="en-GB" sz="2000" dirty="0" smtClean="0">
                <a:latin typeface="Times New Roman" pitchFamily="18" charset="0"/>
                <a:ea typeface="Calibri" pitchFamily="34" charset="0"/>
                <a:cs typeface="Times New Roman" pitchFamily="18" charset="0"/>
              </a:rPr>
              <a:t>    </a:t>
            </a: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(iii)   Comments on a separate paper</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200400" algn="l"/>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DATE PAPER RETURNED TO INTERNAL EXAMINER: ____________________</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200400" algn="l"/>
              </a:tabLst>
            </a:pPr>
            <a:endPar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200400" algn="l"/>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IS THERE AGREEMENT BETWEEN THE INTERNAL EXAMINERS AND THE MODERATOR?	Yes/no, needs adjudication by another DQAT member</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200400" algn="l"/>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DATE PAPER SUBMITTED TO DQAT FOR FILING IN THE DQAT CA FILE:	________________________</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1857364"/>
          </a:xfrm>
        </p:spPr>
        <p:txBody>
          <a:bodyPr>
            <a:normAutofit fontScale="90000"/>
          </a:bodyPr>
          <a:lstStyle/>
          <a:p>
            <a:r>
              <a:rPr lang="en-GB" sz="3600" dirty="0" smtClean="0">
                <a:solidFill>
                  <a:srgbClr val="00B050"/>
                </a:solidFill>
              </a:rPr>
              <a:t>FEDERAL UNIVERSITY, OYE - EKITI</a:t>
            </a:r>
            <a:r>
              <a:rPr lang="en-GB" dirty="0" smtClean="0">
                <a:solidFill>
                  <a:srgbClr val="00B050"/>
                </a:solidFill>
              </a:rPr>
              <a:t/>
            </a:r>
            <a:br>
              <a:rPr lang="en-GB" dirty="0" smtClean="0">
                <a:solidFill>
                  <a:srgbClr val="00B050"/>
                </a:solidFill>
              </a:rPr>
            </a:br>
            <a:r>
              <a:rPr lang="en-GB" sz="2200" dirty="0" smtClean="0">
                <a:solidFill>
                  <a:srgbClr val="00B050"/>
                </a:solidFill>
              </a:rPr>
              <a:t>DEPARTMENT </a:t>
            </a:r>
            <a:br>
              <a:rPr lang="en-GB" sz="2200" dirty="0" smtClean="0">
                <a:solidFill>
                  <a:srgbClr val="00B050"/>
                </a:solidFill>
              </a:rPr>
            </a:br>
            <a:r>
              <a:rPr lang="en-GB" sz="2200" dirty="0" smtClean="0">
                <a:solidFill>
                  <a:srgbClr val="0070C0"/>
                </a:solidFill>
              </a:rPr>
              <a:t>SEMESTER EXAMINATIONS MODERATION FORM</a:t>
            </a:r>
            <a:r>
              <a:rPr lang="en-GB" dirty="0" smtClean="0">
                <a:solidFill>
                  <a:srgbClr val="00B050"/>
                </a:solidFill>
              </a:rPr>
              <a:t/>
            </a:r>
            <a:br>
              <a:rPr lang="en-GB" dirty="0" smtClean="0">
                <a:solidFill>
                  <a:srgbClr val="00B050"/>
                </a:solidFill>
              </a:rPr>
            </a:br>
            <a:endParaRPr lang="en-GB" dirty="0">
              <a:solidFill>
                <a:srgbClr val="00B050"/>
              </a:solidFill>
            </a:endParaRPr>
          </a:p>
        </p:txBody>
      </p:sp>
      <p:sp>
        <p:nvSpPr>
          <p:cNvPr id="3" name="Subtitle 2"/>
          <p:cNvSpPr>
            <a:spLocks noGrp="1"/>
          </p:cNvSpPr>
          <p:nvPr>
            <p:ph type="subTitle" idx="1"/>
          </p:nvPr>
        </p:nvSpPr>
        <p:spPr>
          <a:xfrm>
            <a:off x="0" y="1214422"/>
            <a:ext cx="9144000" cy="5643578"/>
          </a:xfrm>
        </p:spPr>
        <p:txBody>
          <a:bodyPr>
            <a:normAutofit/>
          </a:bodyPr>
          <a:lstStyle/>
          <a:p>
            <a:r>
              <a:rPr lang="en-GB" sz="2200" dirty="0" smtClean="0"/>
              <a:t>ACADEMIC YEAR:	______________SEMESTER: ________________</a:t>
            </a:r>
          </a:p>
          <a:p>
            <a:r>
              <a:rPr lang="en-GB" sz="2200" dirty="0" smtClean="0"/>
              <a:t>COURSE CODE: ________________ NUMBER OF CREDITS: _________</a:t>
            </a:r>
          </a:p>
          <a:p>
            <a:r>
              <a:rPr lang="en-GB" sz="2200" dirty="0" smtClean="0"/>
              <a:t>COURSE TITLE: ___________________________________________________________</a:t>
            </a:r>
          </a:p>
          <a:p>
            <a:r>
              <a:rPr lang="en-GB" sz="2200" dirty="0" smtClean="0"/>
              <a:t>EXAMINATION DURATION: ____________________________</a:t>
            </a:r>
          </a:p>
          <a:p>
            <a:r>
              <a:rPr lang="en-GB" sz="2200" dirty="0" smtClean="0"/>
              <a:t>NAME/SIGNATURES OF INTERNAL EXAMINER/EXAMINERS: _______________________________________________________</a:t>
            </a:r>
          </a:p>
          <a:p>
            <a:r>
              <a:rPr lang="en-GB" sz="2200" dirty="0" smtClean="0"/>
              <a:t>NAME/SIGNATURES OF MODERATOR/MODERATORS: 	________________________________________________</a:t>
            </a:r>
          </a:p>
          <a:p>
            <a:r>
              <a:rPr lang="en-GB" sz="2200" dirty="0" smtClean="0"/>
              <a:t>DATE PAPER SUBMITTED TO MODERATOR/MODERATORS: __________________________</a:t>
            </a:r>
          </a:p>
        </p:txBody>
      </p:sp>
      <p:pic>
        <p:nvPicPr>
          <p:cNvPr id="4" name="Picture 6" descr="http://www.hitech-eng.net/images/qualityassurance.jpg"/>
          <p:cNvPicPr>
            <a:picLocks noChangeAspect="1" noChangeArrowheads="1"/>
          </p:cNvPicPr>
          <p:nvPr/>
        </p:nvPicPr>
        <p:blipFill>
          <a:blip r:embed="rId2" cstate="print"/>
          <a:srcRect/>
          <a:stretch>
            <a:fillRect/>
          </a:stretch>
        </p:blipFill>
        <p:spPr bwMode="auto">
          <a:xfrm>
            <a:off x="0" y="6027087"/>
            <a:ext cx="1214414" cy="830913"/>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14282" y="214290"/>
          <a:ext cx="8929719" cy="6643709"/>
        </p:xfrm>
        <a:graphic>
          <a:graphicData uri="http://schemas.openxmlformats.org/drawingml/2006/table">
            <a:tbl>
              <a:tblPr/>
              <a:tblGrid>
                <a:gridCol w="7323452"/>
                <a:gridCol w="460086"/>
                <a:gridCol w="686095"/>
                <a:gridCol w="460086"/>
              </a:tblGrid>
              <a:tr h="778820">
                <a:tc>
                  <a:txBody>
                    <a:bodyPr/>
                    <a:lstStyle/>
                    <a:p>
                      <a:pPr marL="478790" indent="-21590">
                        <a:lnSpc>
                          <a:spcPct val="115000"/>
                        </a:lnSpc>
                        <a:spcAft>
                          <a:spcPts val="1000"/>
                        </a:spcAft>
                      </a:pPr>
                      <a:endParaRPr lang="en-GB" sz="1400" dirty="0">
                        <a:latin typeface="Times New Roman"/>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1000"/>
                        </a:spcAft>
                      </a:pPr>
                      <a:r>
                        <a:rPr lang="en-GB" sz="1400">
                          <a:latin typeface="Times New Roman"/>
                          <a:ea typeface="Calibri"/>
                          <a:cs typeface="Times New Roman"/>
                        </a:rPr>
                        <a:t>Please tick appropriate answer</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r>
              <a:tr h="701836">
                <a:tc>
                  <a:txBody>
                    <a:bodyPr/>
                    <a:lstStyle/>
                    <a:p>
                      <a:pPr marL="388620" indent="-388620">
                        <a:lnSpc>
                          <a:spcPct val="115000"/>
                        </a:lnSpc>
                        <a:spcAft>
                          <a:spcPts val="1000"/>
                        </a:spcAft>
                      </a:pPr>
                      <a:r>
                        <a:rPr lang="en-GB" sz="1400" dirty="0">
                          <a:latin typeface="Times New Roman"/>
                          <a:ea typeface="Calibri"/>
                          <a:cs typeface="Times New Roman"/>
                        </a:rPr>
                        <a:t>1.  Are the questions clear and unambiguous, using appropriate language?</a:t>
                      </a:r>
                      <a:endParaRPr lang="en-GB" sz="1400" dirty="0">
                        <a:latin typeface="Calibri"/>
                        <a:ea typeface="Calibri"/>
                        <a:cs typeface="Times New Roman"/>
                      </a:endParaRPr>
                    </a:p>
                    <a:p>
                      <a:pPr>
                        <a:lnSpc>
                          <a:spcPct val="115000"/>
                        </a:lnSpc>
                        <a:spcAft>
                          <a:spcPts val="1000"/>
                        </a:spcAft>
                      </a:pPr>
                      <a:r>
                        <a:rPr lang="en-GB" sz="1400" b="1" dirty="0">
                          <a:latin typeface="Times New Roman"/>
                          <a:ea typeface="Calibri"/>
                          <a:cs typeface="Times New Roman"/>
                        </a:rPr>
                        <a:t>     Comments:</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Yes</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Partly</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No</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1836">
                <a:tc>
                  <a:txBody>
                    <a:bodyPr/>
                    <a:lstStyle/>
                    <a:p>
                      <a:pPr>
                        <a:lnSpc>
                          <a:spcPct val="115000"/>
                        </a:lnSpc>
                        <a:spcAft>
                          <a:spcPts val="1000"/>
                        </a:spcAft>
                      </a:pPr>
                      <a:r>
                        <a:rPr lang="en-GB" sz="1400" dirty="0">
                          <a:latin typeface="Times New Roman"/>
                          <a:ea typeface="Calibri"/>
                          <a:cs typeface="Times New Roman"/>
                        </a:rPr>
                        <a:t>2.  Do the questions relate to the aims/purpose of the course?</a:t>
                      </a:r>
                      <a:endParaRPr lang="en-GB" sz="1400" dirty="0">
                        <a:latin typeface="Calibri"/>
                        <a:ea typeface="Calibri"/>
                        <a:cs typeface="Times New Roman"/>
                      </a:endParaRPr>
                    </a:p>
                    <a:p>
                      <a:pPr>
                        <a:lnSpc>
                          <a:spcPct val="115000"/>
                        </a:lnSpc>
                        <a:spcAft>
                          <a:spcPts val="1000"/>
                        </a:spcAft>
                      </a:pPr>
                      <a:r>
                        <a:rPr lang="en-GB" sz="1400" dirty="0">
                          <a:latin typeface="Times New Roman"/>
                          <a:ea typeface="Calibri"/>
                          <a:cs typeface="Times New Roman"/>
                        </a:rPr>
                        <a:t>     </a:t>
                      </a:r>
                      <a:r>
                        <a:rPr lang="en-GB" sz="1400" b="1" dirty="0">
                          <a:latin typeface="Times New Roman"/>
                          <a:ea typeface="Calibri"/>
                          <a:cs typeface="Times New Roman"/>
                        </a:rPr>
                        <a:t>Comments:</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Yes</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dirty="0">
                          <a:latin typeface="Times New Roman"/>
                          <a:ea typeface="Calibri"/>
                          <a:cs typeface="Times New Roman"/>
                        </a:rPr>
                        <a:t>Partly</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dirty="0">
                          <a:latin typeface="Times New Roman"/>
                          <a:ea typeface="Calibri"/>
                          <a:cs typeface="Times New Roman"/>
                        </a:rPr>
                        <a:t>No</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2033">
                <a:tc>
                  <a:txBody>
                    <a:bodyPr/>
                    <a:lstStyle/>
                    <a:p>
                      <a:pPr>
                        <a:lnSpc>
                          <a:spcPct val="115000"/>
                        </a:lnSpc>
                        <a:spcAft>
                          <a:spcPts val="0"/>
                        </a:spcAft>
                      </a:pPr>
                      <a:r>
                        <a:rPr lang="en-GB" sz="1400" dirty="0">
                          <a:latin typeface="Times New Roman"/>
                          <a:ea typeface="Calibri"/>
                          <a:cs typeface="Times New Roman"/>
                        </a:rPr>
                        <a:t>3. Are the types and variety of questions appropriate to the level of the course?</a:t>
                      </a:r>
                      <a:endParaRPr lang="en-GB" sz="1400" dirty="0">
                        <a:latin typeface="Calibri"/>
                        <a:ea typeface="Calibri"/>
                        <a:cs typeface="Times New Roman"/>
                      </a:endParaRPr>
                    </a:p>
                    <a:p>
                      <a:pPr>
                        <a:lnSpc>
                          <a:spcPct val="115000"/>
                        </a:lnSpc>
                        <a:spcAft>
                          <a:spcPts val="1000"/>
                        </a:spcAft>
                      </a:pPr>
                      <a:r>
                        <a:rPr lang="en-GB" sz="1400" dirty="0">
                          <a:latin typeface="Times New Roman"/>
                          <a:ea typeface="Calibri"/>
                          <a:cs typeface="Times New Roman"/>
                        </a:rPr>
                        <a:t>         </a:t>
                      </a:r>
                      <a:endParaRPr lang="en-GB" sz="1400" dirty="0">
                        <a:latin typeface="Calibri"/>
                        <a:ea typeface="Calibri"/>
                        <a:cs typeface="Times New Roman"/>
                      </a:endParaRPr>
                    </a:p>
                    <a:p>
                      <a:pPr>
                        <a:lnSpc>
                          <a:spcPct val="115000"/>
                        </a:lnSpc>
                        <a:spcAft>
                          <a:spcPts val="1000"/>
                        </a:spcAft>
                      </a:pPr>
                      <a:r>
                        <a:rPr lang="en-GB" sz="1400" b="1" dirty="0">
                          <a:latin typeface="Times New Roman"/>
                          <a:ea typeface="Calibri"/>
                          <a:cs typeface="Times New Roman"/>
                        </a:rPr>
                        <a:t>     Comments:</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Yes</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Partly</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dirty="0">
                          <a:latin typeface="Times New Roman"/>
                          <a:ea typeface="Calibri"/>
                          <a:cs typeface="Times New Roman"/>
                        </a:rPr>
                        <a:t>No</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1836">
                <a:tc>
                  <a:txBody>
                    <a:bodyPr/>
                    <a:lstStyle/>
                    <a:p>
                      <a:pPr>
                        <a:lnSpc>
                          <a:spcPct val="115000"/>
                        </a:lnSpc>
                        <a:spcAft>
                          <a:spcPts val="1000"/>
                        </a:spcAft>
                      </a:pPr>
                      <a:r>
                        <a:rPr lang="en-GB" sz="1400">
                          <a:latin typeface="Times New Roman"/>
                          <a:ea typeface="Calibri"/>
                          <a:cs typeface="Times New Roman"/>
                        </a:rPr>
                        <a:t>4.  Do the questions provide a spread across the course?</a:t>
                      </a:r>
                      <a:endParaRPr lang="en-GB" sz="1400">
                        <a:latin typeface="Calibri"/>
                        <a:ea typeface="Calibri"/>
                        <a:cs typeface="Times New Roman"/>
                      </a:endParaRPr>
                    </a:p>
                    <a:p>
                      <a:pPr>
                        <a:lnSpc>
                          <a:spcPct val="115000"/>
                        </a:lnSpc>
                        <a:spcAft>
                          <a:spcPts val="1000"/>
                        </a:spcAft>
                      </a:pPr>
                      <a:r>
                        <a:rPr lang="en-GB" sz="1400">
                          <a:latin typeface="Times New Roman"/>
                          <a:ea typeface="Calibri"/>
                          <a:cs typeface="Times New Roman"/>
                        </a:rPr>
                        <a:t>     </a:t>
                      </a:r>
                      <a:r>
                        <a:rPr lang="en-GB" sz="1400" b="1">
                          <a:latin typeface="Times New Roman"/>
                          <a:ea typeface="Calibri"/>
                          <a:cs typeface="Times New Roman"/>
                        </a:rPr>
                        <a:t>Comments:</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Yes</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Partly</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dirty="0">
                          <a:latin typeface="Times New Roman"/>
                          <a:ea typeface="Calibri"/>
                          <a:cs typeface="Times New Roman"/>
                        </a:rPr>
                        <a:t>No</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1836">
                <a:tc>
                  <a:txBody>
                    <a:bodyPr/>
                    <a:lstStyle/>
                    <a:p>
                      <a:pPr>
                        <a:lnSpc>
                          <a:spcPct val="115000"/>
                        </a:lnSpc>
                        <a:spcAft>
                          <a:spcPts val="1000"/>
                        </a:spcAft>
                      </a:pPr>
                      <a:r>
                        <a:rPr lang="en-GB" sz="1400">
                          <a:latin typeface="Times New Roman"/>
                          <a:ea typeface="Calibri"/>
                          <a:cs typeface="Times New Roman"/>
                        </a:rPr>
                        <a:t>5.  Is the length and depth of the question paper appropriate for the time allocated?</a:t>
                      </a:r>
                      <a:endParaRPr lang="en-GB" sz="1400">
                        <a:latin typeface="Calibri"/>
                        <a:ea typeface="Calibri"/>
                        <a:cs typeface="Times New Roman"/>
                      </a:endParaRPr>
                    </a:p>
                    <a:p>
                      <a:pPr>
                        <a:lnSpc>
                          <a:spcPct val="115000"/>
                        </a:lnSpc>
                        <a:spcAft>
                          <a:spcPts val="1000"/>
                        </a:spcAft>
                      </a:pPr>
                      <a:r>
                        <a:rPr lang="en-GB" sz="1400">
                          <a:latin typeface="Times New Roman"/>
                          <a:ea typeface="Calibri"/>
                          <a:cs typeface="Times New Roman"/>
                        </a:rPr>
                        <a:t>     </a:t>
                      </a:r>
                      <a:r>
                        <a:rPr lang="en-GB" sz="1400" b="1">
                          <a:latin typeface="Times New Roman"/>
                          <a:ea typeface="Calibri"/>
                          <a:cs typeface="Times New Roman"/>
                        </a:rPr>
                        <a:t>Comments:</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Yes</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dirty="0">
                          <a:latin typeface="Times New Roman"/>
                          <a:ea typeface="Calibri"/>
                          <a:cs typeface="Times New Roman"/>
                        </a:rPr>
                        <a:t>Partly</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No</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3479">
                <a:tc>
                  <a:txBody>
                    <a:bodyPr/>
                    <a:lstStyle/>
                    <a:p>
                      <a:pPr>
                        <a:lnSpc>
                          <a:spcPct val="115000"/>
                        </a:lnSpc>
                        <a:spcAft>
                          <a:spcPts val="1000"/>
                        </a:spcAft>
                      </a:pPr>
                      <a:r>
                        <a:rPr lang="en-GB" sz="1400">
                          <a:latin typeface="Times New Roman"/>
                          <a:ea typeface="Calibri"/>
                          <a:cs typeface="Times New Roman"/>
                        </a:rPr>
                        <a:t>6.  Were you provided with sufficient information on the course and syllabus to    </a:t>
                      </a:r>
                      <a:endParaRPr lang="en-GB" sz="1400">
                        <a:latin typeface="Calibri"/>
                        <a:ea typeface="Calibri"/>
                        <a:cs typeface="Times New Roman"/>
                      </a:endParaRPr>
                    </a:p>
                    <a:p>
                      <a:pPr>
                        <a:lnSpc>
                          <a:spcPct val="115000"/>
                        </a:lnSpc>
                        <a:spcAft>
                          <a:spcPts val="1000"/>
                        </a:spcAft>
                      </a:pPr>
                      <a:r>
                        <a:rPr lang="en-GB" sz="1400">
                          <a:latin typeface="Times New Roman"/>
                          <a:ea typeface="Calibri"/>
                          <a:cs typeface="Times New Roman"/>
                        </a:rPr>
                        <a:t>      judge the standard and appropriateness of the content?</a:t>
                      </a:r>
                      <a:endParaRPr lang="en-GB" sz="1400">
                        <a:latin typeface="Calibri"/>
                        <a:ea typeface="Calibri"/>
                        <a:cs typeface="Times New Roman"/>
                      </a:endParaRPr>
                    </a:p>
                    <a:p>
                      <a:pPr>
                        <a:lnSpc>
                          <a:spcPct val="115000"/>
                        </a:lnSpc>
                        <a:spcAft>
                          <a:spcPts val="1000"/>
                        </a:spcAft>
                      </a:pPr>
                      <a:r>
                        <a:rPr lang="en-GB" sz="1400">
                          <a:latin typeface="Times New Roman"/>
                          <a:ea typeface="Calibri"/>
                          <a:cs typeface="Times New Roman"/>
                        </a:rPr>
                        <a:t>     </a:t>
                      </a:r>
                      <a:r>
                        <a:rPr lang="en-GB" sz="1400" b="1">
                          <a:latin typeface="Times New Roman"/>
                          <a:ea typeface="Calibri"/>
                          <a:cs typeface="Times New Roman"/>
                        </a:rPr>
                        <a:t>Comments:</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Yes</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dirty="0">
                          <a:latin typeface="Times New Roman"/>
                          <a:ea typeface="Calibri"/>
                          <a:cs typeface="Times New Roman"/>
                        </a:rPr>
                        <a:t>Partly</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dirty="0">
                          <a:latin typeface="Times New Roman"/>
                          <a:ea typeface="Calibri"/>
                          <a:cs typeface="Times New Roman"/>
                        </a:rPr>
                        <a:t>No</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2033">
                <a:tc>
                  <a:txBody>
                    <a:bodyPr/>
                    <a:lstStyle/>
                    <a:p>
                      <a:pPr>
                        <a:lnSpc>
                          <a:spcPct val="115000"/>
                        </a:lnSpc>
                        <a:spcAft>
                          <a:spcPts val="1000"/>
                        </a:spcAft>
                      </a:pPr>
                      <a:r>
                        <a:rPr lang="en-GB" sz="1400">
                          <a:latin typeface="Times New Roman"/>
                          <a:ea typeface="Calibri"/>
                          <a:cs typeface="Times New Roman"/>
                        </a:rPr>
                        <a:t>7.  Is the allocation of marks balanced and appropriate according to the  expectations  of the questions?</a:t>
                      </a:r>
                      <a:endParaRPr lang="en-GB" sz="1400">
                        <a:latin typeface="Calibri"/>
                        <a:ea typeface="Calibri"/>
                        <a:cs typeface="Times New Roman"/>
                      </a:endParaRPr>
                    </a:p>
                    <a:p>
                      <a:pPr>
                        <a:lnSpc>
                          <a:spcPct val="115000"/>
                        </a:lnSpc>
                        <a:spcAft>
                          <a:spcPts val="1000"/>
                        </a:spcAft>
                      </a:pPr>
                      <a:r>
                        <a:rPr lang="en-GB" sz="1400">
                          <a:latin typeface="Times New Roman"/>
                          <a:ea typeface="Calibri"/>
                          <a:cs typeface="Times New Roman"/>
                        </a:rPr>
                        <a:t>     </a:t>
                      </a:r>
                      <a:r>
                        <a:rPr lang="en-GB" sz="1400" b="1">
                          <a:latin typeface="Times New Roman"/>
                          <a:ea typeface="Calibri"/>
                          <a:cs typeface="Times New Roman"/>
                        </a:rPr>
                        <a:t>Comments:</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Yes</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a:latin typeface="Times New Roman"/>
                          <a:ea typeface="Calibri"/>
                          <a:cs typeface="Times New Roman"/>
                        </a:rPr>
                        <a:t>Partly</a:t>
                      </a:r>
                      <a:endParaRPr lang="en-GB" sz="140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400" dirty="0">
                          <a:latin typeface="Times New Roman"/>
                          <a:ea typeface="Calibri"/>
                          <a:cs typeface="Times New Roman"/>
                        </a:rPr>
                        <a:t>No</a:t>
                      </a:r>
                      <a:endParaRPr lang="en-GB" sz="1400" dirty="0">
                        <a:latin typeface="Calibri"/>
                        <a:ea typeface="Calibri"/>
                        <a:cs typeface="Times New Roman"/>
                      </a:endParaRPr>
                    </a:p>
                  </a:txBody>
                  <a:tcPr marL="53370" marR="533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88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p:cNvSpPr>
            <a:spLocks noChangeArrowheads="1"/>
          </p:cNvSpPr>
          <p:nvPr/>
        </p:nvSpPr>
        <p:spPr bwMode="auto">
          <a:xfrm>
            <a:off x="0" y="0"/>
            <a:ext cx="9144000" cy="45397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TYPO-GRAPHICAL ERRORS CORRECTED/NOT CORRECTED</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(Tick the appropriate one)</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COVERAGE OF COURSE CONTENT:			</a:t>
            </a:r>
          </a:p>
          <a:p>
            <a:pPr marL="0" marR="0" lvl="0" indent="457200" algn="l" defTabSz="914400" rtl="0" eaLnBrk="0" fontAlgn="base" latinLnBrk="0" hangingPunct="0">
              <a:lnSpc>
                <a:spcPct val="100000"/>
              </a:lnSpc>
              <a:spcBef>
                <a:spcPct val="0"/>
              </a:spcBef>
              <a:spcAft>
                <a:spcPct val="0"/>
              </a:spcAft>
              <a:buClrTx/>
              <a:buSzTx/>
              <a:buFontTx/>
              <a:buNone/>
              <a:tabLst/>
            </a:pPr>
            <a:r>
              <a:rPr lang="en-GB" sz="1700" dirty="0" smtClean="0">
                <a:latin typeface="Times New Roman" pitchFamily="18" charset="0"/>
                <a:ea typeface="Calibri" pitchFamily="34" charset="0"/>
                <a:cs typeface="Times New Roman" pitchFamily="18" charset="0"/>
              </a:rPr>
              <a:t>                                                                                              </a:t>
            </a: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50% ____________________</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GB" sz="17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60% ____________________</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GB" sz="17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70% ____________________</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80% _____________________</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90% _____________________</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100% ____________________</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GB" sz="1700" dirty="0" smtClean="0">
              <a:latin typeface="Times New Roman" pitchFamily="18" charset="0"/>
              <a:ea typeface="Calibri" pitchFamily="34"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PRACTICAL CONTENT OF EXAMINATION:	10% _____________________</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20% _____________________</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30% _____________________</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40% _____________________</a:t>
            </a:r>
            <a:endParaRPr lang="en-GB" sz="1700" dirty="0" smtClean="0">
              <a:latin typeface="Arial" pitchFamily="34" charset="0"/>
              <a:ea typeface="Calibri"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50% _____________________</a:t>
            </a:r>
          </a:p>
          <a:p>
            <a:pPr marL="0" marR="0" lvl="0" indent="457200" algn="l" defTabSz="914400" rtl="0" eaLnBrk="0" fontAlgn="base" latinLnBrk="0" hangingPunct="0">
              <a:lnSpc>
                <a:spcPct val="100000"/>
              </a:lnSpc>
              <a:spcBef>
                <a:spcPct val="0"/>
              </a:spcBef>
              <a:spcAft>
                <a:spcPct val="0"/>
              </a:spcAft>
              <a:buClrTx/>
              <a:buSzTx/>
              <a:buFontTx/>
              <a:buNone/>
              <a:tabLst/>
            </a:pPr>
            <a:r>
              <a:rPr lang="en-GB" sz="1700" dirty="0" smtClean="0">
                <a:latin typeface="Times New Roman" pitchFamily="18" charset="0"/>
                <a:cs typeface="Times New Roman" pitchFamily="18" charset="0"/>
              </a:rPr>
              <a:t>                                                                                             60%_____________________</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1643050"/>
          </a:xfrm>
        </p:spPr>
        <p:txBody>
          <a:bodyPr>
            <a:normAutofit/>
          </a:bodyPr>
          <a:lstStyle/>
          <a:p>
            <a:pPr lvl="0"/>
            <a:r>
              <a:rPr lang="en-US" sz="2400" dirty="0" smtClean="0">
                <a:solidFill>
                  <a:srgbClr val="00B050"/>
                </a:solidFill>
              </a:rPr>
              <a:t>Mode of assessments (tick the appropriate methods in use for the practical)</a:t>
            </a:r>
            <a:r>
              <a:rPr lang="en-GB" sz="2400" dirty="0" smtClean="0"/>
              <a:t/>
            </a:r>
            <a:br>
              <a:rPr lang="en-GB" sz="2400" dirty="0" smtClean="0"/>
            </a:br>
            <a:endParaRPr lang="en-GB" sz="2400" dirty="0"/>
          </a:p>
        </p:txBody>
      </p:sp>
      <p:sp>
        <p:nvSpPr>
          <p:cNvPr id="3" name="Subtitle 2"/>
          <p:cNvSpPr>
            <a:spLocks noGrp="1"/>
          </p:cNvSpPr>
          <p:nvPr>
            <p:ph type="subTitle" idx="1"/>
          </p:nvPr>
        </p:nvSpPr>
        <p:spPr>
          <a:xfrm>
            <a:off x="0" y="1357298"/>
            <a:ext cx="9144000" cy="5500702"/>
          </a:xfrm>
        </p:spPr>
        <p:txBody>
          <a:bodyPr/>
          <a:lstStyle/>
          <a:p>
            <a:pPr lvl="1"/>
            <a:r>
              <a:rPr lang="en-US" dirty="0" smtClean="0"/>
              <a:t>Written Assignments</a:t>
            </a:r>
            <a:endParaRPr lang="en-GB" sz="2000" dirty="0" smtClean="0"/>
          </a:p>
          <a:p>
            <a:pPr lvl="1"/>
            <a:r>
              <a:rPr lang="en-US" dirty="0" smtClean="0"/>
              <a:t>Written Tests</a:t>
            </a:r>
            <a:endParaRPr lang="en-GB" sz="2000" dirty="0" smtClean="0"/>
          </a:p>
          <a:p>
            <a:pPr lvl="1"/>
            <a:r>
              <a:rPr lang="en-US" dirty="0" smtClean="0"/>
              <a:t>Practical</a:t>
            </a:r>
            <a:endParaRPr lang="en-GB" sz="2000" dirty="0" smtClean="0"/>
          </a:p>
          <a:p>
            <a:pPr lvl="1"/>
            <a:r>
              <a:rPr lang="en-US" dirty="0" smtClean="0"/>
              <a:t>Projects</a:t>
            </a:r>
            <a:endParaRPr lang="en-GB" sz="2000" dirty="0" smtClean="0"/>
          </a:p>
          <a:p>
            <a:pPr lvl="1"/>
            <a:r>
              <a:rPr lang="en-US" dirty="0" smtClean="0"/>
              <a:t>Research exercise</a:t>
            </a:r>
            <a:endParaRPr lang="en-GB" sz="2000" dirty="0" smtClean="0"/>
          </a:p>
          <a:p>
            <a:pPr lvl="1"/>
            <a:r>
              <a:rPr lang="en-US" dirty="0" smtClean="0"/>
              <a:t>Essays</a:t>
            </a:r>
            <a:endParaRPr lang="en-GB" sz="2000" dirty="0" smtClean="0"/>
          </a:p>
          <a:p>
            <a:pPr lvl="1"/>
            <a:r>
              <a:rPr lang="en-US" dirty="0" smtClean="0"/>
              <a:t>Open book tests</a:t>
            </a:r>
            <a:endParaRPr lang="en-GB" sz="2000" dirty="0" smtClean="0"/>
          </a:p>
          <a:p>
            <a:pPr lvl="1"/>
            <a:r>
              <a:rPr lang="en-US" dirty="0" smtClean="0"/>
              <a:t>Independent study</a:t>
            </a:r>
            <a:endParaRPr lang="en-GB" sz="2000" dirty="0" smtClean="0"/>
          </a:p>
          <a:p>
            <a:pPr lvl="1"/>
            <a:r>
              <a:rPr lang="en-US" dirty="0" smtClean="0"/>
              <a:t>Oral tests.</a:t>
            </a:r>
            <a:endParaRPr lang="en-GB" sz="2000" dirty="0" smtClean="0"/>
          </a:p>
          <a:p>
            <a:pPr lvl="1"/>
            <a:r>
              <a:rPr lang="en-US" dirty="0" smtClean="0"/>
              <a:t>Group discussion (presentation and oral)</a:t>
            </a:r>
            <a:endParaRPr lang="en-GB" sz="2000" dirty="0" smtClean="0"/>
          </a:p>
          <a:p>
            <a:r>
              <a:rPr lang="en-US" dirty="0" smtClean="0"/>
              <a:t> </a:t>
            </a:r>
            <a:endParaRPr lang="en-GB" sz="2400" dirty="0" smtClean="0"/>
          </a:p>
          <a:p>
            <a:endParaRPr lang="en-GB" dirty="0"/>
          </a:p>
        </p:txBody>
      </p:sp>
      <p:pic>
        <p:nvPicPr>
          <p:cNvPr id="4" name="Picture 6" descr="http://www.hitech-eng.net/images/qualityassurance.jpg"/>
          <p:cNvPicPr>
            <a:picLocks noChangeAspect="1" noChangeArrowheads="1"/>
          </p:cNvPicPr>
          <p:nvPr/>
        </p:nvPicPr>
        <p:blipFill>
          <a:blip r:embed="rId2"/>
          <a:srcRect/>
          <a:stretch>
            <a:fillRect/>
          </a:stretch>
        </p:blipFill>
        <p:spPr bwMode="auto">
          <a:xfrm>
            <a:off x="0"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1"/>
          <p:cNvSpPr>
            <a:spLocks noChangeArrowheads="1"/>
          </p:cNvSpPr>
          <p:nvPr/>
        </p:nvSpPr>
        <p:spPr bwMode="auto">
          <a:xfrm>
            <a:off x="0" y="0"/>
            <a:ext cx="9144000" cy="57400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THEORY CONTENT OF EXAMINATION		10% _____________________</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20% _____________________</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30% _____________________							40% ____________________</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50% _____________________</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60% _____________________</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GB" sz="1700" dirty="0" smtClean="0">
                <a:latin typeface="Times New Roman" pitchFamily="18" charset="0"/>
                <a:ea typeface="Calibri" pitchFamily="34" charset="0"/>
                <a:cs typeface="Times New Roman" pitchFamily="18" charset="0"/>
              </a:rPr>
              <a:t>                      </a:t>
            </a: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70% _____________________</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80% _____________________</a:t>
            </a:r>
            <a:endParaRPr kumimoji="0" lang="en-GB" sz="17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90% ____________________</a:t>
            </a: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1700" b="0" i="0" u="none" strike="noStrike" cap="none" normalizeH="0" baseline="0" dirty="0" smtClean="0">
                <a:ln>
                  <a:noFill/>
                </a:ln>
                <a:solidFill>
                  <a:schemeClr val="tx1"/>
                </a:solidFill>
                <a:effectLst/>
                <a:latin typeface="Arial" pitchFamily="34" charset="0"/>
                <a:cs typeface="Arial" pitchFamily="34" charset="0"/>
              </a:rPr>
              <a:t>                                                                                   100%__________________</a:t>
            </a: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GB" sz="17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MODERATORS’ COMMENTS</a:t>
            </a: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Paper is (</a:t>
            </a:r>
            <a:r>
              <a:rPr kumimoji="0" lang="en-GB"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a:t>
            </a: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Approved  (Delete whichever is           						inapplicable)		</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(ii)	Approved subject to comments (*)        (iii)  Comments on a separate paper</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DATE PAPER RETURNED TO INTERNAL EXAMINER: __________________</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IS THERE AGREEMENT BETWEEN THE INTERNAL EXAMINERS AND THE MODERATOR? Yes/No, needs adjudication</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DATE PAPER SUBMITTED TO DQAT FOR FILING IN THE DQAT CA FILE:	________________________</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1"/>
          <p:cNvSpPr>
            <a:spLocks noChangeArrowheads="1"/>
          </p:cNvSpPr>
          <p:nvPr/>
        </p:nvSpPr>
        <p:spPr bwMode="auto">
          <a:xfrm>
            <a:off x="0" y="0"/>
            <a:ext cx="9144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GB" sz="2400" b="1" i="0" u="none" strike="noStrike" cap="none" normalizeH="0" baseline="0" dirty="0" smtClean="0">
                <a:ln>
                  <a:noFill/>
                </a:ln>
                <a:solidFill>
                  <a:srgbClr val="00B050"/>
                </a:solidFill>
                <a:effectLst/>
                <a:latin typeface="Times New Roman" pitchFamily="18" charset="0"/>
                <a:ea typeface="Calibri" pitchFamily="34" charset="0"/>
                <a:cs typeface="Times New Roman" pitchFamily="18" charset="0"/>
              </a:rPr>
              <a:t>FEDERAL UNIVERSITY, OYE- EKITI</a:t>
            </a:r>
            <a:endParaRPr kumimoji="0" lang="en-GB" sz="2400" b="1" i="0" u="none" strike="noStrike" cap="none" normalizeH="0" baseline="0" dirty="0" smtClean="0">
              <a:ln>
                <a:noFill/>
              </a:ln>
              <a:solidFill>
                <a:srgbClr val="00B05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DEPARTMENT</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SEMESTER ANSWER SCRIPTS MODERATION FORM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ACADEMIC YEAR:_____________ SEMESTER: ________________</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COURSE CODE: ___________NUMBER OF CREDITS: ___________</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COURSE TITLE: ___________________________________________</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NUMBER OF SCRIPTS: __________SAMPLE</a:t>
            </a:r>
            <a:r>
              <a:rPr kumimoji="0" lang="en-GB"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GB"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SIZE:_____________		</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NAME/SIGNATURES OF INTERNAL EXAMINER/EXAMINERS: _____________</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NAME/SIGNATURES OF MODERATOR/MODERATORS: ____________________________</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14282" y="428604"/>
          <a:ext cx="8715436" cy="6215108"/>
        </p:xfrm>
        <a:graphic>
          <a:graphicData uri="http://schemas.openxmlformats.org/drawingml/2006/table">
            <a:tbl>
              <a:tblPr/>
              <a:tblGrid>
                <a:gridCol w="6847842"/>
                <a:gridCol w="622532"/>
                <a:gridCol w="778164"/>
                <a:gridCol w="466898"/>
              </a:tblGrid>
              <a:tr h="706108">
                <a:tc>
                  <a:txBody>
                    <a:bodyPr/>
                    <a:lstStyle/>
                    <a:p>
                      <a:pPr marL="208280" indent="-208280">
                        <a:lnSpc>
                          <a:spcPct val="115000"/>
                        </a:lnSpc>
                        <a:spcAft>
                          <a:spcPts val="1000"/>
                        </a:spcAft>
                      </a:pPr>
                      <a:endParaRPr lang="en-GB" sz="1600" dirty="0">
                        <a:latin typeface="Times New Roman"/>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1000"/>
                        </a:spcAft>
                      </a:pPr>
                      <a:r>
                        <a:rPr lang="en-GB" sz="1600">
                          <a:latin typeface="Times New Roman"/>
                          <a:ea typeface="Calibri"/>
                          <a:cs typeface="Times New Roman"/>
                        </a:rPr>
                        <a:t>Please tick appropriate answer</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r>
              <a:tr h="919305">
                <a:tc>
                  <a:txBody>
                    <a:bodyPr/>
                    <a:lstStyle/>
                    <a:p>
                      <a:pPr>
                        <a:lnSpc>
                          <a:spcPct val="115000"/>
                        </a:lnSpc>
                        <a:spcAft>
                          <a:spcPts val="1000"/>
                        </a:spcAft>
                      </a:pPr>
                      <a:r>
                        <a:rPr lang="en-GB" sz="1600" dirty="0">
                          <a:latin typeface="Times New Roman"/>
                          <a:ea typeface="Calibri"/>
                          <a:cs typeface="Times New Roman"/>
                        </a:rPr>
                        <a:t>1.  Based on student answers and overall examination results, do you feel that    </a:t>
                      </a:r>
                      <a:endParaRPr lang="en-GB" sz="1600" dirty="0">
                        <a:latin typeface="Calibri"/>
                        <a:ea typeface="Calibri"/>
                        <a:cs typeface="Times New Roman"/>
                      </a:endParaRPr>
                    </a:p>
                    <a:p>
                      <a:pPr>
                        <a:lnSpc>
                          <a:spcPct val="115000"/>
                        </a:lnSpc>
                        <a:spcAft>
                          <a:spcPts val="1000"/>
                        </a:spcAft>
                      </a:pPr>
                      <a:r>
                        <a:rPr lang="en-GB" sz="1600" dirty="0">
                          <a:latin typeface="Times New Roman"/>
                          <a:ea typeface="Calibri"/>
                          <a:cs typeface="Times New Roman"/>
                        </a:rPr>
                        <a:t>     the aims/purpose of the course was achieved? </a:t>
                      </a:r>
                      <a:endParaRPr lang="en-GB" sz="1600" dirty="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a:latin typeface="Times New Roman"/>
                          <a:ea typeface="Calibri"/>
                          <a:cs typeface="Times New Roman"/>
                        </a:rPr>
                        <a:t>Yes</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a:latin typeface="Times New Roman"/>
                          <a:ea typeface="Calibri"/>
                          <a:cs typeface="Times New Roman"/>
                        </a:rPr>
                        <a:t>Partly</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a:latin typeface="Times New Roman"/>
                          <a:ea typeface="Calibri"/>
                          <a:cs typeface="Times New Roman"/>
                        </a:rPr>
                        <a:t>No</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6108">
                <a:tc>
                  <a:txBody>
                    <a:bodyPr/>
                    <a:lstStyle/>
                    <a:p>
                      <a:pPr>
                        <a:lnSpc>
                          <a:spcPct val="115000"/>
                        </a:lnSpc>
                        <a:spcAft>
                          <a:spcPts val="1000"/>
                        </a:spcAft>
                      </a:pPr>
                      <a:r>
                        <a:rPr lang="en-GB" sz="1600" dirty="0">
                          <a:latin typeface="Times New Roman"/>
                          <a:ea typeface="Calibri"/>
                          <a:cs typeface="Times New Roman"/>
                        </a:rPr>
                        <a:t>2.  Did you find the examination and other assessment methods used in the course to be fair and balanced?</a:t>
                      </a:r>
                      <a:endParaRPr lang="en-GB" sz="1600" dirty="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a:latin typeface="Times New Roman"/>
                          <a:ea typeface="Calibri"/>
                          <a:cs typeface="Times New Roman"/>
                        </a:rPr>
                        <a:t>Yes</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dirty="0">
                          <a:latin typeface="Times New Roman"/>
                          <a:ea typeface="Calibri"/>
                          <a:cs typeface="Times New Roman"/>
                        </a:rPr>
                        <a:t>Partly</a:t>
                      </a:r>
                      <a:endParaRPr lang="en-GB" sz="1600" dirty="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dirty="0">
                          <a:latin typeface="Times New Roman"/>
                          <a:ea typeface="Calibri"/>
                          <a:cs typeface="Times New Roman"/>
                        </a:rPr>
                        <a:t>No</a:t>
                      </a:r>
                      <a:endParaRPr lang="en-GB" sz="1600" dirty="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6108">
                <a:tc>
                  <a:txBody>
                    <a:bodyPr/>
                    <a:lstStyle/>
                    <a:p>
                      <a:pPr>
                        <a:lnSpc>
                          <a:spcPct val="115000"/>
                        </a:lnSpc>
                        <a:spcAft>
                          <a:spcPts val="0"/>
                        </a:spcAft>
                      </a:pPr>
                      <a:r>
                        <a:rPr lang="en-GB" sz="1600" dirty="0">
                          <a:latin typeface="Times New Roman"/>
                          <a:ea typeface="Calibri"/>
                          <a:cs typeface="Times New Roman"/>
                        </a:rPr>
                        <a:t>3. Were all recommended changes to the examination paper(s) made?  If not, </a:t>
                      </a:r>
                      <a:endParaRPr lang="en-GB" sz="1600" dirty="0">
                        <a:latin typeface="Calibri"/>
                        <a:ea typeface="Calibri"/>
                        <a:cs typeface="Times New Roman"/>
                      </a:endParaRPr>
                    </a:p>
                    <a:p>
                      <a:pPr>
                        <a:lnSpc>
                          <a:spcPct val="115000"/>
                        </a:lnSpc>
                        <a:spcAft>
                          <a:spcPts val="1000"/>
                        </a:spcAft>
                      </a:pPr>
                      <a:r>
                        <a:rPr lang="en-GB" sz="1600" dirty="0">
                          <a:latin typeface="Times New Roman"/>
                          <a:ea typeface="Calibri"/>
                          <a:cs typeface="Times New Roman"/>
                        </a:rPr>
                        <a:t>     please comment overleaf on the consequences.</a:t>
                      </a:r>
                      <a:endParaRPr lang="en-GB" sz="1600" dirty="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dirty="0">
                          <a:latin typeface="Times New Roman"/>
                          <a:ea typeface="Calibri"/>
                          <a:cs typeface="Times New Roman"/>
                        </a:rPr>
                        <a:t>Yes</a:t>
                      </a:r>
                      <a:endParaRPr lang="en-GB" sz="1600" dirty="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a:latin typeface="Times New Roman"/>
                          <a:ea typeface="Calibri"/>
                          <a:cs typeface="Times New Roman"/>
                        </a:rPr>
                        <a:t>Partly</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dirty="0">
                          <a:latin typeface="Times New Roman"/>
                          <a:ea typeface="Calibri"/>
                          <a:cs typeface="Times New Roman"/>
                        </a:rPr>
                        <a:t>No</a:t>
                      </a:r>
                      <a:endParaRPr lang="en-GB" sz="1600" dirty="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053">
                <a:tc>
                  <a:txBody>
                    <a:bodyPr/>
                    <a:lstStyle/>
                    <a:p>
                      <a:pPr>
                        <a:lnSpc>
                          <a:spcPct val="115000"/>
                        </a:lnSpc>
                        <a:spcAft>
                          <a:spcPts val="1000"/>
                        </a:spcAft>
                      </a:pPr>
                      <a:r>
                        <a:rPr lang="en-GB" sz="1600">
                          <a:latin typeface="Times New Roman"/>
                          <a:ea typeface="Calibri"/>
                          <a:cs typeface="Times New Roman"/>
                        </a:rPr>
                        <a:t>4.  Was the marking of student scripts consistently fair and accurate?</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a:latin typeface="Times New Roman"/>
                          <a:ea typeface="Calibri"/>
                          <a:cs typeface="Times New Roman"/>
                        </a:rPr>
                        <a:t>Yes</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a:latin typeface="Times New Roman"/>
                          <a:ea typeface="Calibri"/>
                          <a:cs typeface="Times New Roman"/>
                        </a:rPr>
                        <a:t>Partly</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dirty="0">
                          <a:latin typeface="Times New Roman"/>
                          <a:ea typeface="Calibri"/>
                          <a:cs typeface="Times New Roman"/>
                        </a:rPr>
                        <a:t>No</a:t>
                      </a:r>
                      <a:endParaRPr lang="en-GB" sz="1600" dirty="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053">
                <a:tc>
                  <a:txBody>
                    <a:bodyPr/>
                    <a:lstStyle/>
                    <a:p>
                      <a:pPr>
                        <a:lnSpc>
                          <a:spcPct val="115000"/>
                        </a:lnSpc>
                        <a:spcAft>
                          <a:spcPts val="1000"/>
                        </a:spcAft>
                      </a:pPr>
                      <a:r>
                        <a:rPr lang="en-GB" sz="1600">
                          <a:latin typeface="Times New Roman"/>
                          <a:ea typeface="Calibri"/>
                          <a:cs typeface="Times New Roman"/>
                        </a:rPr>
                        <a:t> 5.Were  detailed mark sheets accurate?  </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a:latin typeface="Times New Roman"/>
                          <a:ea typeface="Calibri"/>
                          <a:cs typeface="Times New Roman"/>
                        </a:rPr>
                        <a:t>Yes</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a:latin typeface="Times New Roman"/>
                          <a:ea typeface="Calibri"/>
                          <a:cs typeface="Times New Roman"/>
                        </a:rPr>
                        <a:t>Partly</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dirty="0">
                          <a:latin typeface="Times New Roman"/>
                          <a:ea typeface="Calibri"/>
                          <a:cs typeface="Times New Roman"/>
                        </a:rPr>
                        <a:t>No</a:t>
                      </a:r>
                      <a:endParaRPr lang="en-GB" sz="1600" dirty="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9160">
                <a:tc>
                  <a:txBody>
                    <a:bodyPr/>
                    <a:lstStyle/>
                    <a:p>
                      <a:pPr>
                        <a:lnSpc>
                          <a:spcPct val="115000"/>
                        </a:lnSpc>
                        <a:spcAft>
                          <a:spcPts val="1000"/>
                        </a:spcAft>
                      </a:pPr>
                      <a:r>
                        <a:rPr lang="en-GB" sz="1600">
                          <a:latin typeface="Times New Roman"/>
                          <a:ea typeface="Calibri"/>
                          <a:cs typeface="Times New Roman"/>
                        </a:rPr>
                        <a:t>6.  In comparison with students at other universities or  students from this University from previous years, was the performance of  students taking this course satisfactory?</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a:latin typeface="Times New Roman"/>
                          <a:ea typeface="Calibri"/>
                          <a:cs typeface="Times New Roman"/>
                        </a:rPr>
                        <a:t>Yes</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a:latin typeface="Times New Roman"/>
                          <a:ea typeface="Calibri"/>
                          <a:cs typeface="Times New Roman"/>
                        </a:rPr>
                        <a:t>Partly</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dirty="0">
                          <a:latin typeface="Times New Roman"/>
                          <a:ea typeface="Calibri"/>
                          <a:cs typeface="Times New Roman"/>
                        </a:rPr>
                        <a:t>No</a:t>
                      </a:r>
                      <a:endParaRPr lang="en-GB" sz="1600" dirty="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9160">
                <a:tc>
                  <a:txBody>
                    <a:bodyPr/>
                    <a:lstStyle/>
                    <a:p>
                      <a:pPr>
                        <a:lnSpc>
                          <a:spcPct val="115000"/>
                        </a:lnSpc>
                        <a:spcAft>
                          <a:spcPts val="1000"/>
                        </a:spcAft>
                      </a:pPr>
                      <a:r>
                        <a:rPr lang="en-GB" sz="1600">
                          <a:latin typeface="Times New Roman"/>
                          <a:ea typeface="Calibri"/>
                          <a:cs typeface="Times New Roman"/>
                        </a:rPr>
                        <a:t>7.  Did you receive the detailed mark sheet, attendance slips, question papers, model answers, certificate of completion form, irregularity form and answer scripts timorously?</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a:latin typeface="Times New Roman"/>
                          <a:ea typeface="Calibri"/>
                          <a:cs typeface="Times New Roman"/>
                        </a:rPr>
                        <a:t>Yes</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a:latin typeface="Times New Roman"/>
                          <a:ea typeface="Calibri"/>
                          <a:cs typeface="Times New Roman"/>
                        </a:rPr>
                        <a:t>Partly</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dirty="0">
                          <a:latin typeface="Times New Roman"/>
                          <a:ea typeface="Calibri"/>
                          <a:cs typeface="Times New Roman"/>
                        </a:rPr>
                        <a:t>No</a:t>
                      </a:r>
                      <a:endParaRPr lang="en-GB" sz="1600" dirty="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053">
                <a:tc>
                  <a:txBody>
                    <a:bodyPr/>
                    <a:lstStyle/>
                    <a:p>
                      <a:pPr>
                        <a:lnSpc>
                          <a:spcPct val="115000"/>
                        </a:lnSpc>
                        <a:spcAft>
                          <a:spcPts val="1000"/>
                        </a:spcAft>
                      </a:pPr>
                      <a:r>
                        <a:rPr lang="en-GB" sz="1600">
                          <a:latin typeface="Times New Roman"/>
                          <a:ea typeface="Calibri"/>
                          <a:cs typeface="Times New Roman"/>
                        </a:rPr>
                        <a:t>8.  Do you have any additional comments or recommendations?</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a:latin typeface="Times New Roman"/>
                          <a:ea typeface="Calibri"/>
                          <a:cs typeface="Times New Roman"/>
                        </a:rPr>
                        <a:t>Yes</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a:latin typeface="Times New Roman"/>
                          <a:ea typeface="Calibri"/>
                          <a:cs typeface="Times New Roman"/>
                        </a:rPr>
                        <a:t>Partly</a:t>
                      </a:r>
                      <a:endParaRPr lang="en-GB" sz="160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600" dirty="0">
                          <a:latin typeface="Times New Roman"/>
                          <a:ea typeface="Calibri"/>
                          <a:cs typeface="Times New Roman"/>
                        </a:rPr>
                        <a:t>No</a:t>
                      </a:r>
                      <a:endParaRPr lang="en-GB" sz="1600" dirty="0">
                        <a:latin typeface="Calibri"/>
                        <a:ea typeface="Calibri"/>
                        <a:cs typeface="Times New Roman"/>
                      </a:endParaRPr>
                    </a:p>
                  </a:txBody>
                  <a:tcPr marL="65314" marR="653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0113" name="Rectangle 1"/>
          <p:cNvSpPr>
            <a:spLocks noChangeArrowheads="1"/>
          </p:cNvSpPr>
          <p:nvPr/>
        </p:nvSpPr>
        <p:spPr bwMode="auto">
          <a:xfrm>
            <a:off x="0" y="0"/>
            <a:ext cx="8672310"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b="1" i="0" u="none" strike="noStrike" cap="none" normalizeH="0" baseline="0" dirty="0" smtClean="0">
                <a:ln>
                  <a:noFill/>
                </a:ln>
                <a:solidFill>
                  <a:srgbClr val="00B0F0"/>
                </a:solidFill>
                <a:effectLst/>
                <a:latin typeface="Times New Roman" pitchFamily="18" charset="0"/>
                <a:ea typeface="Calibri" pitchFamily="34" charset="0"/>
                <a:cs typeface="Times New Roman" pitchFamily="18" charset="0"/>
              </a:rPr>
              <a:t>If you answer </a:t>
            </a:r>
            <a:r>
              <a:rPr kumimoji="0" lang="en-GB" b="1" i="0" u="sng" strike="noStrike" cap="none" normalizeH="0" baseline="0" dirty="0" smtClean="0">
                <a:ln>
                  <a:noFill/>
                </a:ln>
                <a:solidFill>
                  <a:srgbClr val="00B0F0"/>
                </a:solidFill>
                <a:effectLst/>
                <a:latin typeface="Times New Roman" pitchFamily="18" charset="0"/>
                <a:ea typeface="Calibri" pitchFamily="34" charset="0"/>
                <a:cs typeface="Times New Roman" pitchFamily="18" charset="0"/>
              </a:rPr>
              <a:t>Partly</a:t>
            </a:r>
            <a:r>
              <a:rPr kumimoji="0" lang="en-GB" b="1" i="0" u="none" strike="noStrike" cap="none" normalizeH="0" baseline="0" dirty="0" smtClean="0">
                <a:ln>
                  <a:noFill/>
                </a:ln>
                <a:solidFill>
                  <a:srgbClr val="00B0F0"/>
                </a:solidFill>
                <a:effectLst/>
                <a:latin typeface="Times New Roman" pitchFamily="18" charset="0"/>
                <a:ea typeface="Calibri" pitchFamily="34" charset="0"/>
                <a:cs typeface="Times New Roman" pitchFamily="18" charset="0"/>
              </a:rPr>
              <a:t> or </a:t>
            </a:r>
            <a:r>
              <a:rPr kumimoji="0" lang="en-GB" b="1" i="0" u="sng" strike="noStrike" cap="none" normalizeH="0" baseline="0" dirty="0" smtClean="0">
                <a:ln>
                  <a:noFill/>
                </a:ln>
                <a:solidFill>
                  <a:srgbClr val="00B0F0"/>
                </a:solidFill>
                <a:effectLst/>
                <a:latin typeface="Times New Roman" pitchFamily="18" charset="0"/>
                <a:ea typeface="Calibri" pitchFamily="34" charset="0"/>
                <a:cs typeface="Times New Roman" pitchFamily="18" charset="0"/>
              </a:rPr>
              <a:t>No</a:t>
            </a:r>
            <a:r>
              <a:rPr kumimoji="0" lang="en-GB" b="1" i="0" u="none" strike="noStrike" cap="none" normalizeH="0" baseline="0" dirty="0" smtClean="0">
                <a:ln>
                  <a:noFill/>
                </a:ln>
                <a:solidFill>
                  <a:srgbClr val="00B0F0"/>
                </a:solidFill>
                <a:effectLst/>
                <a:latin typeface="Times New Roman" pitchFamily="18" charset="0"/>
                <a:ea typeface="Calibri" pitchFamily="34" charset="0"/>
                <a:cs typeface="Times New Roman" pitchFamily="18" charset="0"/>
              </a:rPr>
              <a:t> to any of the questions, please expand overleaf if necessary.</a:t>
            </a:r>
            <a:endParaRPr kumimoji="0" lang="en-GB" b="0" i="0" u="none" strike="noStrike" cap="none" normalizeH="0" baseline="0" dirty="0" smtClean="0">
              <a:ln>
                <a:noFill/>
              </a:ln>
              <a:solidFill>
                <a:srgbClr val="00B0F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Should you have any other comments not covered by the foregoing questions, or recommendations for improvements to the course, please make them overleaf.</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Additional comments and recommendations</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1.___________________________________________________________________________________</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2.___________________________________________________________________________________</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3.___________________________________________________________________________________</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4.___________________________________________________________________________________</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5.___________________________________________________________________________________</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6.___________________________________________________________________________________</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7.___________________________________________________________________________________</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8.___________________________________________________________________________________</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MODERATORS’ COMMENTS</a:t>
            </a: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Scripts are (</a:t>
            </a:r>
            <a:r>
              <a:rPr kumimoji="0" lang="en-GB"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a:t>
            </a: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GB"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Uniformly and fairly marked</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(Delete whichever is inapplicable)	   (ii)	Marking not uniform and requires re-marking.</a:t>
            </a:r>
            <a:endParaRPr kumimoji="0" lang="en-GB"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1"/>
          <p:cNvSpPr>
            <a:spLocks noChangeArrowheads="1"/>
          </p:cNvSpPr>
          <p:nvPr/>
        </p:nvSpPr>
        <p:spPr bwMode="auto">
          <a:xfrm>
            <a:off x="0" y="0"/>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IS THERE AGREEMENT BETWEEN THE INTERNAL EXAMINERS AND THE MODERATORS?	</a:t>
            </a:r>
            <a:endParaRPr kumimoji="0" lang="en-GB"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Yes/No, need adjudication</a:t>
            </a:r>
            <a:endParaRPr kumimoji="0" lang="en-GB"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Signature: ____________________________________	Date: ___________________</a:t>
            </a:r>
            <a:endParaRPr kumimoji="0" lang="en-GB"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DATE PAPER SUBMITTED TO HEAD OF DEPARTMENT: 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endParaRPr lang="en-GB" sz="2800" b="1"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NAME AND SIGNATURE OF THE HEAD OF DEPARTMENT: ________________________________</a:t>
            </a:r>
            <a:endParaRPr kumimoji="0" lang="en-GB"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1714488"/>
          </a:xfrm>
        </p:spPr>
        <p:txBody>
          <a:bodyPr>
            <a:normAutofit/>
          </a:bodyPr>
          <a:lstStyle/>
          <a:p>
            <a:r>
              <a:rPr lang="en-US" sz="3600" dirty="0" smtClean="0">
                <a:solidFill>
                  <a:srgbClr val="00B050"/>
                </a:solidFill>
              </a:rPr>
              <a:t>Student Evaluation of Teaching (SET)</a:t>
            </a:r>
            <a:r>
              <a:rPr lang="en-GB" sz="3600" dirty="0" smtClean="0"/>
              <a:t/>
            </a:r>
            <a:br>
              <a:rPr lang="en-GB" sz="3600" dirty="0" smtClean="0"/>
            </a:br>
            <a:endParaRPr lang="en-GB" sz="3600" dirty="0"/>
          </a:p>
        </p:txBody>
      </p:sp>
      <p:sp>
        <p:nvSpPr>
          <p:cNvPr id="3" name="Subtitle 2"/>
          <p:cNvSpPr>
            <a:spLocks noGrp="1"/>
          </p:cNvSpPr>
          <p:nvPr>
            <p:ph type="subTitle" idx="1"/>
          </p:nvPr>
        </p:nvSpPr>
        <p:spPr>
          <a:xfrm>
            <a:off x="0" y="1357298"/>
            <a:ext cx="9144000" cy="5500702"/>
          </a:xfrm>
        </p:spPr>
        <p:txBody>
          <a:bodyPr>
            <a:normAutofit fontScale="85000" lnSpcReduction="10000"/>
          </a:bodyPr>
          <a:lstStyle/>
          <a:p>
            <a:r>
              <a:rPr lang="en-US" dirty="0" smtClean="0"/>
              <a:t>Student evaluation of teaching is an essential step to know the strengths of teachers and those aspects of their practice which could be further developed by students. From this perspective, the institution of teacher evaluation is a vital step in the drive to improve the effectiveness of teaching and learning and raise educational standards. It involves an accurate appraisal of the effectiveness of teaching, its strengths and areas for development, followed by feedback, coaching, support and opportunities for professional development.</a:t>
            </a:r>
            <a:endParaRPr lang="en-GB" dirty="0" smtClean="0"/>
          </a:p>
          <a:p>
            <a:r>
              <a:rPr lang="en-US" dirty="0" smtClean="0"/>
              <a:t>As the most significant resource in schools, teachers are critical to raise education standards. Improving the efficiency and equity of schooling depends, in large measure, on ensuring that teachers are highly skilled, well resourced, and motivated to perform at their best. Raising teaching performance is perhaps the policy direction most likely to lead to substantial gains in student Evaluation of Teaching (SET).</a:t>
            </a:r>
            <a:endParaRPr lang="en-GB" dirty="0" smtClean="0"/>
          </a:p>
          <a:p>
            <a:endParaRPr lang="en-GB" dirty="0"/>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857232"/>
          </a:xfrm>
        </p:spPr>
        <p:txBody>
          <a:bodyPr>
            <a:normAutofit fontScale="90000"/>
          </a:bodyPr>
          <a:lstStyle/>
          <a:p>
            <a:r>
              <a:rPr lang="en-US" sz="3200" i="1" dirty="0" smtClean="0">
                <a:solidFill>
                  <a:srgbClr val="00B050"/>
                </a:solidFill>
              </a:rPr>
              <a:t>Purposes of SET</a:t>
            </a:r>
            <a:r>
              <a:rPr lang="en-GB" sz="3200" dirty="0" smtClean="0">
                <a:solidFill>
                  <a:srgbClr val="00B050"/>
                </a:solidFill>
              </a:rPr>
              <a:t/>
            </a:r>
            <a:br>
              <a:rPr lang="en-GB" sz="3200" dirty="0" smtClean="0">
                <a:solidFill>
                  <a:srgbClr val="00B050"/>
                </a:solidFill>
              </a:rPr>
            </a:br>
            <a:endParaRPr lang="en-GB" sz="3200" dirty="0">
              <a:solidFill>
                <a:srgbClr val="00B050"/>
              </a:solidFill>
            </a:endParaRPr>
          </a:p>
        </p:txBody>
      </p:sp>
      <p:sp>
        <p:nvSpPr>
          <p:cNvPr id="3" name="Subtitle 2"/>
          <p:cNvSpPr>
            <a:spLocks noGrp="1"/>
          </p:cNvSpPr>
          <p:nvPr>
            <p:ph type="subTitle" idx="1"/>
          </p:nvPr>
        </p:nvSpPr>
        <p:spPr>
          <a:xfrm>
            <a:off x="0" y="571480"/>
            <a:ext cx="9144000" cy="6286520"/>
          </a:xfrm>
        </p:spPr>
        <p:txBody>
          <a:bodyPr>
            <a:normAutofit fontScale="85000" lnSpcReduction="20000"/>
          </a:bodyPr>
          <a:lstStyle/>
          <a:p>
            <a:pPr lvl="0">
              <a:buFont typeface="Wingdings" pitchFamily="2" charset="2"/>
              <a:buChar char="ü"/>
            </a:pPr>
            <a:r>
              <a:rPr lang="en-US" dirty="0" smtClean="0"/>
              <a:t>Improving the teacher own practice by identifying strengths and weaknesses for further professional development – </a:t>
            </a:r>
            <a:r>
              <a:rPr lang="en-US" b="1" i="1" dirty="0" smtClean="0"/>
              <a:t>the improvement function</a:t>
            </a:r>
            <a:r>
              <a:rPr lang="en-US" dirty="0" smtClean="0"/>
              <a:t>. </a:t>
            </a:r>
            <a:endParaRPr lang="en-GB" dirty="0" smtClean="0"/>
          </a:p>
          <a:p>
            <a:pPr lvl="0">
              <a:buFont typeface="Wingdings" pitchFamily="2" charset="2"/>
              <a:buChar char="ü"/>
            </a:pPr>
            <a:r>
              <a:rPr lang="en-US" dirty="0" smtClean="0"/>
              <a:t>Ensuring that teachers perform at their best to enhance student learning – </a:t>
            </a:r>
            <a:r>
              <a:rPr lang="en-US" b="1" i="1" dirty="0" smtClean="0"/>
              <a:t>the accountability function</a:t>
            </a:r>
          </a:p>
          <a:p>
            <a:r>
              <a:rPr lang="en-US" b="1" dirty="0" smtClean="0">
                <a:solidFill>
                  <a:srgbClr val="00B050"/>
                </a:solidFill>
              </a:rPr>
              <a:t>CRITERIA FOR EVALUATING TEACHING</a:t>
            </a:r>
          </a:p>
          <a:p>
            <a:pPr>
              <a:buFont typeface="Wingdings" pitchFamily="2" charset="2"/>
              <a:buChar char="Ø"/>
            </a:pPr>
            <a:r>
              <a:rPr lang="en-US" b="1" dirty="0" smtClean="0">
                <a:solidFill>
                  <a:srgbClr val="00B0F0"/>
                </a:solidFill>
              </a:rPr>
              <a:t>LEVEL OF KNOWLEDGE</a:t>
            </a:r>
          </a:p>
          <a:p>
            <a:endParaRPr lang="en-GB" dirty="0" smtClean="0"/>
          </a:p>
          <a:p>
            <a:r>
              <a:rPr lang="en-US" dirty="0" smtClean="0"/>
              <a:t>A. PREPARATION</a:t>
            </a:r>
            <a:endParaRPr lang="en-GB" dirty="0" smtClean="0"/>
          </a:p>
          <a:p>
            <a:r>
              <a:rPr lang="en-US" dirty="0" smtClean="0"/>
              <a:t>1. SPECIFIC KNOWLEDGE – The teacher:</a:t>
            </a:r>
            <a:endParaRPr lang="en-GB" dirty="0" smtClean="0"/>
          </a:p>
          <a:p>
            <a:r>
              <a:rPr lang="en-US" dirty="0" smtClean="0"/>
              <a:t>a. maintains broad, accurate and organized knowledge of subject matter.</a:t>
            </a:r>
            <a:endParaRPr lang="en-GB" dirty="0" smtClean="0"/>
          </a:p>
          <a:p>
            <a:r>
              <a:rPr lang="en-US" dirty="0" smtClean="0"/>
              <a:t>b. is knowledgeable of appropriate resources.</a:t>
            </a:r>
            <a:endParaRPr lang="en-GB" dirty="0" smtClean="0"/>
          </a:p>
          <a:p>
            <a:r>
              <a:rPr lang="en-US" dirty="0" smtClean="0"/>
              <a:t>c. is knowledgeable of appropriate curricula.</a:t>
            </a:r>
            <a:endParaRPr lang="en-GB" dirty="0" smtClean="0"/>
          </a:p>
          <a:p>
            <a:r>
              <a:rPr lang="en-US" b="1" dirty="0" smtClean="0"/>
              <a:t> </a:t>
            </a:r>
            <a:endParaRPr lang="en-GB" dirty="0" smtClean="0"/>
          </a:p>
          <a:p>
            <a:r>
              <a:rPr lang="en-US" b="1" dirty="0" smtClean="0"/>
              <a:t> </a:t>
            </a:r>
            <a:endParaRPr lang="en-GB" dirty="0" smtClean="0"/>
          </a:p>
          <a:p>
            <a:r>
              <a:rPr lang="en-US" b="1" dirty="0" smtClean="0"/>
              <a:t> </a:t>
            </a:r>
            <a:endParaRPr lang="en-GB" dirty="0" smtClean="0"/>
          </a:p>
          <a:p>
            <a:endParaRPr lang="en-GB" dirty="0"/>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2. </a:t>
            </a:r>
            <a:r>
              <a:rPr kumimoji="0" lang="en-US" sz="3200" b="0" i="0" u="none" strike="noStrike" cap="none" normalizeH="0" baseline="0" dirty="0" smtClean="0">
                <a:ln>
                  <a:noFill/>
                </a:ln>
                <a:solidFill>
                  <a:srgbClr val="00B0F0"/>
                </a:solidFill>
                <a:effectLst/>
                <a:latin typeface="Arial" pitchFamily="34" charset="0"/>
                <a:ea typeface="Times New Roman" pitchFamily="18" charset="0"/>
                <a:cs typeface="Times New Roman" pitchFamily="18" charset="0"/>
              </a:rPr>
              <a:t>GENERAL KNOWLEDGE </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The teacher:</a:t>
            </a:r>
            <a:endParaRPr kumimoji="0" lang="en-GB"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a. is knowledgeable of appropriate and current theories and practices.</a:t>
            </a:r>
            <a:endParaRPr kumimoji="0" lang="en-GB"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b. is knowledgeable about the intellectual and social developmental stages of children.</a:t>
            </a:r>
            <a:endParaRPr kumimoji="0" lang="en-GB"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c. is knowledgeable of how content areas relate to each other.</a:t>
            </a:r>
            <a:endParaRPr kumimoji="0" lang="en-GB"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d. is knowledgeable of higher level thinking skills.</a:t>
            </a:r>
            <a:endParaRPr kumimoji="0" lang="en-GB"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3. </a:t>
            </a:r>
            <a:r>
              <a:rPr kumimoji="0" lang="en-US" sz="3200" b="0" i="0" u="none" strike="noStrike" cap="none" normalizeH="0" baseline="0" dirty="0" smtClean="0">
                <a:ln>
                  <a:noFill/>
                </a:ln>
                <a:solidFill>
                  <a:srgbClr val="00B0F0"/>
                </a:solidFill>
                <a:effectLst/>
                <a:latin typeface="Arial" pitchFamily="34" charset="0"/>
                <a:ea typeface="Times New Roman" pitchFamily="18" charset="0"/>
                <a:cs typeface="Times New Roman" pitchFamily="18" charset="0"/>
              </a:rPr>
              <a:t>COMMAND OF LANGUAGE </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The teacher:</a:t>
            </a:r>
            <a:endParaRPr kumimoji="0" lang="en-GB"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a. models communication skills effectively and accurately</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p:cNvSpPr>
            <a:spLocks noChangeArrowheads="1"/>
          </p:cNvSpPr>
          <p:nvPr/>
        </p:nvSpPr>
        <p:spPr bwMode="auto">
          <a:xfrm>
            <a:off x="0" y="0"/>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r>
              <a:rPr kumimoji="0" lang="en-US" sz="3600" b="0" i="0" u="none" strike="noStrike" cap="none" normalizeH="0" baseline="0" dirty="0" smtClean="0">
                <a:ln>
                  <a:noFill/>
                </a:ln>
                <a:solidFill>
                  <a:srgbClr val="00B0F0"/>
                </a:solidFill>
                <a:effectLst/>
                <a:latin typeface="Arial" pitchFamily="34" charset="0"/>
                <a:ea typeface="Times New Roman" pitchFamily="18" charset="0"/>
                <a:cs typeface="Times New Roman" pitchFamily="18" charset="0"/>
              </a:rPr>
              <a:t>B. EVIDENCE OF PROFESSIONAL 		GROWTH</a:t>
            </a:r>
            <a:endParaRPr kumimoji="0" lang="en-GB" sz="3600" b="0" i="0" u="none" strike="noStrike" cap="none" normalizeH="0" baseline="0" dirty="0" smtClean="0">
              <a:ln>
                <a:noFill/>
              </a:ln>
              <a:solidFill>
                <a:srgbClr val="00B0F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1. participates in professional development activities such as coursework, in service, academic readings, travel, cultural exchange activities, professional organizations and other enrichment activities.</a:t>
            </a:r>
            <a:endParaRPr kumimoji="0" lang="en-US"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continues to develop a general understanding of educational technology and its relationship to the instructional process.			</a:t>
            </a:r>
            <a:r>
              <a:rPr kumimoji="0" lang="en-GB" sz="36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1928802"/>
          </a:xfrm>
        </p:spPr>
        <p:txBody>
          <a:bodyPr>
            <a:normAutofit/>
          </a:bodyPr>
          <a:lstStyle/>
          <a:p>
            <a:r>
              <a:rPr lang="en-US" sz="3600" dirty="0" smtClean="0">
                <a:solidFill>
                  <a:srgbClr val="00B050"/>
                </a:solidFill>
              </a:rPr>
              <a:t>TEACHING POWER &amp; INSTRUCTIONAL EFFECTIVENESS</a:t>
            </a:r>
            <a:r>
              <a:rPr lang="en-GB" dirty="0" smtClean="0"/>
              <a:t/>
            </a:r>
            <a:br>
              <a:rPr lang="en-GB" dirty="0" smtClean="0"/>
            </a:br>
            <a:endParaRPr lang="en-GB" dirty="0"/>
          </a:p>
        </p:txBody>
      </p:sp>
      <p:sp>
        <p:nvSpPr>
          <p:cNvPr id="3" name="Subtitle 2"/>
          <p:cNvSpPr>
            <a:spLocks noGrp="1"/>
          </p:cNvSpPr>
          <p:nvPr>
            <p:ph type="subTitle" idx="1"/>
          </p:nvPr>
        </p:nvSpPr>
        <p:spPr>
          <a:xfrm>
            <a:off x="0" y="1285860"/>
            <a:ext cx="9144000" cy="5572140"/>
          </a:xfrm>
        </p:spPr>
        <p:txBody>
          <a:bodyPr/>
          <a:lstStyle/>
          <a:p>
            <a:r>
              <a:rPr lang="en-US" dirty="0" smtClean="0">
                <a:solidFill>
                  <a:srgbClr val="0070C0"/>
                </a:solidFill>
              </a:rPr>
              <a:t>A. SELECTION AND ORGANIZATION OF SUBJECT MATTER – </a:t>
            </a:r>
            <a:r>
              <a:rPr lang="en-US" dirty="0" smtClean="0"/>
              <a:t>The teacher:</a:t>
            </a:r>
            <a:endParaRPr lang="en-GB" dirty="0" smtClean="0"/>
          </a:p>
          <a:p>
            <a:r>
              <a:rPr lang="en-US" dirty="0" smtClean="0"/>
              <a:t>1. has clear goals and objectives and clearly communicates them.</a:t>
            </a:r>
            <a:endParaRPr lang="en-GB" dirty="0" smtClean="0"/>
          </a:p>
          <a:p>
            <a:r>
              <a:rPr lang="en-US" dirty="0" smtClean="0"/>
              <a:t>2. maintains compatibility with county curriculum.</a:t>
            </a:r>
            <a:endParaRPr lang="en-GB" dirty="0" smtClean="0"/>
          </a:p>
          <a:p>
            <a:r>
              <a:rPr lang="en-US" dirty="0" smtClean="0"/>
              <a:t>3. adapts subject matter to student needs, interests and abilities.</a:t>
            </a:r>
            <a:endParaRPr lang="en-GB" dirty="0" smtClean="0"/>
          </a:p>
          <a:p>
            <a:r>
              <a:rPr lang="en-US" dirty="0" smtClean="0"/>
              <a:t>4. teaches prerequisite skills.</a:t>
            </a:r>
            <a:endParaRPr lang="en-GB" dirty="0" smtClean="0"/>
          </a:p>
          <a:p>
            <a:r>
              <a:rPr lang="en-US" dirty="0" smtClean="0"/>
              <a:t>5. recognizes the sequence in which skills are developed.</a:t>
            </a:r>
            <a:endParaRPr lang="en-GB" dirty="0" smtClean="0"/>
          </a:p>
          <a:p>
            <a:r>
              <a:rPr lang="en-US" dirty="0" smtClean="0"/>
              <a:t>6. establishes relationships between content areas.</a:t>
            </a:r>
            <a:endParaRPr lang="en-GB" dirty="0" smtClean="0"/>
          </a:p>
          <a:p>
            <a:r>
              <a:rPr lang="en-US" dirty="0" smtClean="0"/>
              <a:t>7. promotes parental understanding and cooperation.</a:t>
            </a:r>
            <a:endParaRPr lang="en-GB" dirty="0" smtClean="0"/>
          </a:p>
          <a:p>
            <a:endParaRPr lang="en-GB"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721970" cy="1000108"/>
          </a:xfrm>
        </p:spPr>
        <p:txBody>
          <a:bodyPr>
            <a:normAutofit/>
          </a:bodyPr>
          <a:lstStyle/>
          <a:p>
            <a:pPr lvl="0"/>
            <a:r>
              <a:rPr lang="en-US" sz="2400" dirty="0" smtClean="0">
                <a:solidFill>
                  <a:srgbClr val="00B050"/>
                </a:solidFill>
              </a:rPr>
              <a:t>POSSIBLE Problems</a:t>
            </a:r>
            <a:r>
              <a:rPr lang="en-GB" sz="2400" dirty="0" smtClean="0">
                <a:solidFill>
                  <a:srgbClr val="00B050"/>
                </a:solidFill>
              </a:rPr>
              <a:t/>
            </a:r>
            <a:br>
              <a:rPr lang="en-GB" sz="2400" dirty="0" smtClean="0">
                <a:solidFill>
                  <a:srgbClr val="00B050"/>
                </a:solidFill>
              </a:rPr>
            </a:br>
            <a:endParaRPr lang="en-GB" sz="2400" dirty="0">
              <a:solidFill>
                <a:srgbClr val="00B050"/>
              </a:solidFill>
            </a:endParaRPr>
          </a:p>
        </p:txBody>
      </p:sp>
      <p:sp>
        <p:nvSpPr>
          <p:cNvPr id="3" name="Subtitle 2"/>
          <p:cNvSpPr>
            <a:spLocks noGrp="1"/>
          </p:cNvSpPr>
          <p:nvPr>
            <p:ph type="subTitle" idx="1"/>
          </p:nvPr>
        </p:nvSpPr>
        <p:spPr>
          <a:xfrm>
            <a:off x="142844" y="1071546"/>
            <a:ext cx="9001156" cy="5786454"/>
          </a:xfrm>
        </p:spPr>
        <p:txBody>
          <a:bodyPr>
            <a:normAutofit fontScale="92500"/>
          </a:bodyPr>
          <a:lstStyle/>
          <a:p>
            <a:r>
              <a:rPr lang="en-US" dirty="0" smtClean="0"/>
              <a:t>                     1.Report on problems that hinder</a:t>
            </a:r>
          </a:p>
          <a:p>
            <a:r>
              <a:rPr lang="en-US" dirty="0" smtClean="0"/>
              <a:t> the practical</a:t>
            </a:r>
          </a:p>
          <a:p>
            <a:r>
              <a:rPr lang="en-US" dirty="0" smtClean="0"/>
              <a:t>2.Replacement of items</a:t>
            </a:r>
            <a:endParaRPr lang="en-GB" dirty="0" smtClean="0"/>
          </a:p>
          <a:p>
            <a:r>
              <a:rPr lang="en-US" dirty="0" smtClean="0"/>
              <a:t>                       3.Maintenance of labs/equipment</a:t>
            </a:r>
          </a:p>
          <a:p>
            <a:r>
              <a:rPr lang="en-US" dirty="0" smtClean="0"/>
              <a:t> facilities</a:t>
            </a:r>
            <a:endParaRPr lang="en-GB" dirty="0" smtClean="0"/>
          </a:p>
          <a:p>
            <a:r>
              <a:rPr lang="en-US" dirty="0" smtClean="0"/>
              <a:t>                                4.Forms for each lab showing details of:</a:t>
            </a:r>
            <a:endParaRPr lang="en-GB" dirty="0" smtClean="0"/>
          </a:p>
          <a:p>
            <a:r>
              <a:rPr lang="en-US" dirty="0" smtClean="0"/>
              <a:t>                              </a:t>
            </a:r>
            <a:r>
              <a:rPr lang="en-US" dirty="0" err="1" smtClean="0"/>
              <a:t>i</a:t>
            </a:r>
            <a:r>
              <a:rPr lang="en-US" dirty="0" smtClean="0"/>
              <a:t>. Equipment</a:t>
            </a:r>
            <a:endParaRPr lang="en-GB" dirty="0" smtClean="0"/>
          </a:p>
          <a:p>
            <a:r>
              <a:rPr lang="en-US" dirty="0" smtClean="0"/>
              <a:t>                                                 ii. State of the equipment</a:t>
            </a:r>
            <a:endParaRPr lang="en-GB" dirty="0" smtClean="0"/>
          </a:p>
          <a:p>
            <a:r>
              <a:rPr lang="en-US" dirty="0" smtClean="0"/>
              <a:t>                                                   iii. Maintenance records of    				each equipment</a:t>
            </a:r>
            <a:endParaRPr lang="en-GB" dirty="0" smtClean="0"/>
          </a:p>
          <a:p>
            <a:r>
              <a:rPr lang="en-US" dirty="0" smtClean="0"/>
              <a:t>           				        iv. Usage of each equipment</a:t>
            </a:r>
            <a:endParaRPr lang="en-GB" dirty="0" smtClean="0"/>
          </a:p>
          <a:p>
            <a:endParaRPr lang="en-GB" dirty="0"/>
          </a:p>
        </p:txBody>
      </p:sp>
      <p:pic>
        <p:nvPicPr>
          <p:cNvPr id="4" name="Picture 6" descr="http://www.hitech-eng.net/images/qualityassurance.jpg"/>
          <p:cNvPicPr>
            <a:picLocks noChangeAspect="1" noChangeArrowheads="1"/>
          </p:cNvPicPr>
          <p:nvPr/>
        </p:nvPicPr>
        <p:blipFill>
          <a:blip r:embed="rId2"/>
          <a:srcRect/>
          <a:stretch>
            <a:fillRect/>
          </a:stretch>
        </p:blipFill>
        <p:spPr bwMode="auto">
          <a:xfrm>
            <a:off x="0"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
          <p:cNvSpPr>
            <a:spLocks noChangeArrowheads="1"/>
          </p:cNvSpPr>
          <p:nvPr/>
        </p:nvSpPr>
        <p:spPr bwMode="auto">
          <a:xfrm>
            <a:off x="0" y="0"/>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B. </a:t>
            </a:r>
            <a:r>
              <a:rPr kumimoji="0" lang="en-US" sz="3600" b="0" i="0" u="none" strike="noStrike" cap="none" normalizeH="0" baseline="0" dirty="0" smtClean="0">
                <a:ln>
                  <a:noFill/>
                </a:ln>
                <a:solidFill>
                  <a:srgbClr val="0070C0"/>
                </a:solidFill>
                <a:effectLst/>
                <a:latin typeface="Arial" pitchFamily="34" charset="0"/>
                <a:ea typeface="Times New Roman" pitchFamily="18" charset="0"/>
                <a:cs typeface="Times New Roman" pitchFamily="18" charset="0"/>
              </a:rPr>
              <a:t>MOTIVATION</a:t>
            </a:r>
            <a:r>
              <a:rPr kumimoji="0" lang="en-US" sz="3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 The teacher:</a:t>
            </a:r>
          </a:p>
          <a:p>
            <a:pPr marL="0" marR="0" lvl="0" indent="457200" algn="l" defTabSz="914400" rtl="0" eaLnBrk="1" fontAlgn="base" latinLnBrk="0" hangingPunct="1">
              <a:lnSpc>
                <a:spcPct val="100000"/>
              </a:lnSpc>
              <a:spcBef>
                <a:spcPct val="0"/>
              </a:spcBef>
              <a:spcAft>
                <a:spcPct val="0"/>
              </a:spcAft>
              <a:buClrTx/>
              <a:buSzTx/>
              <a:buFontTx/>
              <a:buNone/>
              <a:tabLst/>
            </a:pPr>
            <a:endParaRPr kumimoji="0" lang="en-GB"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1. develops student interest in learning</a:t>
            </a:r>
            <a:endParaRPr kumimoji="0" lang="en-GB"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2. uses appropriate problem solving strategies to develop higher level thinking skills.</a:t>
            </a:r>
            <a:endParaRPr kumimoji="0" lang="en-GB"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3. clearly communicates common goals to students.</a:t>
            </a:r>
            <a:endParaRPr kumimoji="0" lang="en-GB"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4. demonstrates sensitivity to the academic and social needs of students.</a:t>
            </a:r>
            <a:endParaRPr kumimoji="0" lang="en-US"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 promotes student interest and participation in extra-curricular activities</a:t>
            </a:r>
            <a:r>
              <a:rPr kumimoji="0" lang="en-GB" sz="36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1"/>
          <p:cNvSpPr>
            <a:spLocks noChangeArrowheads="1"/>
          </p:cNvSpPr>
          <p:nvPr/>
        </p:nvSpPr>
        <p:spPr bwMode="auto">
          <a:xfrm>
            <a:off x="0" y="0"/>
            <a:ext cx="9144000" cy="58477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rgbClr val="0070C0"/>
                </a:solidFill>
                <a:effectLst/>
                <a:latin typeface="Arial" pitchFamily="34" charset="0"/>
                <a:ea typeface="Times New Roman" pitchFamily="18" charset="0"/>
                <a:cs typeface="Times New Roman" pitchFamily="18" charset="0"/>
              </a:rPr>
              <a:t> C. LESSON DEVELOPMENT &amp; IMPLEMENTATION – </a:t>
            </a: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The teacher:</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1. appropriately allocates time, energy and resources.</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2. uses teacher and student experiences for the enrichment of content.</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3. organizes daily plans as a part of a larger unit.</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4. adapts instruction to unexpected situations.</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5. simulates student learning through varied questioning techniques.</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6. treats student responses appropriately.</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7. complies with system policy regarding nature and use of assignments.</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8. directs supervised study.</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9. uses a variety of effective and realistic forms of student assessment and evaluation.</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10. adapts lessons based on immediate analysis of student responses.</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11. develops instructional approaches to improve student test taking skills. </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1571612"/>
          </a:xfrm>
        </p:spPr>
        <p:txBody>
          <a:bodyPr>
            <a:normAutofit fontScale="90000"/>
          </a:bodyPr>
          <a:lstStyle/>
          <a:p>
            <a:r>
              <a:rPr lang="en-US" sz="3600" dirty="0" smtClean="0">
                <a:solidFill>
                  <a:srgbClr val="92D050"/>
                </a:solidFill>
              </a:rPr>
              <a:t>EXECUTIVE ABILITY &amp; MANAGEMENT SKILLS</a:t>
            </a:r>
            <a:r>
              <a:rPr lang="en-GB" sz="3600" dirty="0" smtClean="0">
                <a:solidFill>
                  <a:srgbClr val="92D050"/>
                </a:solidFill>
              </a:rPr>
              <a:t/>
            </a:r>
            <a:br>
              <a:rPr lang="en-GB" sz="3600" dirty="0" smtClean="0">
                <a:solidFill>
                  <a:srgbClr val="92D050"/>
                </a:solidFill>
              </a:rPr>
            </a:br>
            <a:endParaRPr lang="en-GB" sz="3600" dirty="0">
              <a:solidFill>
                <a:srgbClr val="92D050"/>
              </a:solidFill>
            </a:endParaRPr>
          </a:p>
        </p:txBody>
      </p:sp>
      <p:sp>
        <p:nvSpPr>
          <p:cNvPr id="3" name="Subtitle 2"/>
          <p:cNvSpPr>
            <a:spLocks noGrp="1"/>
          </p:cNvSpPr>
          <p:nvPr>
            <p:ph type="subTitle" idx="1"/>
          </p:nvPr>
        </p:nvSpPr>
        <p:spPr>
          <a:xfrm>
            <a:off x="0" y="1142984"/>
            <a:ext cx="9144000" cy="5715016"/>
          </a:xfrm>
        </p:spPr>
        <p:txBody>
          <a:bodyPr>
            <a:normAutofit fontScale="85000" lnSpcReduction="20000"/>
          </a:bodyPr>
          <a:lstStyle/>
          <a:p>
            <a:r>
              <a:rPr lang="en-US" dirty="0" smtClean="0">
                <a:solidFill>
                  <a:srgbClr val="0070C0"/>
                </a:solidFill>
              </a:rPr>
              <a:t>A. CLASSROOM MANAGEMENT </a:t>
            </a:r>
            <a:r>
              <a:rPr lang="en-US" dirty="0" smtClean="0"/>
              <a:t>– The teacher:</a:t>
            </a:r>
            <a:endParaRPr lang="en-GB" dirty="0" smtClean="0"/>
          </a:p>
          <a:p>
            <a:r>
              <a:rPr lang="en-US" dirty="0" smtClean="0"/>
              <a:t>1. organizes the classroom to fit different learning situations.</a:t>
            </a:r>
            <a:endParaRPr lang="en-GB" dirty="0" smtClean="0"/>
          </a:p>
          <a:p>
            <a:r>
              <a:rPr lang="en-US" dirty="0" smtClean="0"/>
              <a:t>2. applies classroom rules and procedures fairly and consistently.</a:t>
            </a:r>
            <a:endParaRPr lang="en-GB" dirty="0" smtClean="0"/>
          </a:p>
          <a:p>
            <a:r>
              <a:rPr lang="en-US" dirty="0" smtClean="0"/>
              <a:t>3. effectively encourages positive student behavior.</a:t>
            </a:r>
            <a:endParaRPr lang="en-GB" dirty="0" smtClean="0"/>
          </a:p>
          <a:p>
            <a:r>
              <a:rPr lang="en-US" dirty="0" smtClean="0"/>
              <a:t>4. maintains positive learning climate for students.</a:t>
            </a:r>
            <a:endParaRPr lang="en-GB" dirty="0" smtClean="0"/>
          </a:p>
          <a:p>
            <a:r>
              <a:rPr lang="en-US" dirty="0" smtClean="0"/>
              <a:t>5. organizes effective transitions for students.</a:t>
            </a:r>
            <a:endParaRPr lang="en-GB" dirty="0" smtClean="0"/>
          </a:p>
          <a:p>
            <a:r>
              <a:rPr lang="en-US" dirty="0" smtClean="0"/>
              <a:t>6. involves parents, staff, and other agencies as appropriate.</a:t>
            </a:r>
            <a:endParaRPr lang="en-GB" dirty="0" smtClean="0"/>
          </a:p>
          <a:p>
            <a:r>
              <a:rPr lang="en-US" dirty="0" smtClean="0">
                <a:solidFill>
                  <a:srgbClr val="0070C0"/>
                </a:solidFill>
              </a:rPr>
              <a:t>B. PERSONAL ORGANIZATION </a:t>
            </a:r>
            <a:r>
              <a:rPr lang="en-US" dirty="0" smtClean="0"/>
              <a:t>– The teacher:</a:t>
            </a:r>
            <a:endParaRPr lang="en-GB" dirty="0" smtClean="0"/>
          </a:p>
          <a:p>
            <a:r>
              <a:rPr lang="en-US" dirty="0" smtClean="0"/>
              <a:t>1. plans appropriately</a:t>
            </a:r>
            <a:endParaRPr lang="en-GB" dirty="0" smtClean="0"/>
          </a:p>
          <a:p>
            <a:r>
              <a:rPr lang="en-US" dirty="0" smtClean="0"/>
              <a:t>2. proficiently performs required duties.</a:t>
            </a:r>
            <a:endParaRPr lang="en-GB" dirty="0" smtClean="0"/>
          </a:p>
          <a:p>
            <a:r>
              <a:rPr lang="en-US" dirty="0" smtClean="0"/>
              <a:t>3. makes appropriate and timely decisions.</a:t>
            </a:r>
            <a:endParaRPr lang="en-GB" dirty="0" smtClean="0"/>
          </a:p>
          <a:p>
            <a:r>
              <a:rPr lang="en-US" dirty="0" smtClean="0"/>
              <a:t>4. appropriately organizes, cares for, and utilizes equipment and materials.</a:t>
            </a:r>
            <a:endParaRPr lang="en-GB" dirty="0" smtClean="0"/>
          </a:p>
          <a:p>
            <a:r>
              <a:rPr lang="en-US" dirty="0" smtClean="0"/>
              <a:t>5. utilizes technology to personally manage daily tasks.</a:t>
            </a:r>
            <a:endParaRPr lang="en-GB" dirty="0" smtClean="0"/>
          </a:p>
          <a:p>
            <a:r>
              <a:rPr lang="en-US" dirty="0" smtClean="0"/>
              <a:t> </a:t>
            </a:r>
            <a:endParaRPr lang="en-GB" dirty="0" smtClean="0"/>
          </a:p>
          <a:p>
            <a:endParaRPr lang="en-GB" dirty="0"/>
          </a:p>
        </p:txBody>
      </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1"/>
          <p:cNvSpPr>
            <a:spLocks noChangeArrowheads="1"/>
          </p:cNvSpPr>
          <p:nvPr/>
        </p:nvSpPr>
        <p:spPr bwMode="auto">
          <a:xfrm>
            <a:off x="0" y="0"/>
            <a:ext cx="9144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0070C0"/>
                </a:solidFill>
                <a:effectLst/>
                <a:latin typeface="Arial" pitchFamily="34" charset="0"/>
                <a:ea typeface="Times New Roman" pitchFamily="18" charset="0"/>
                <a:cs typeface="Times New Roman" pitchFamily="18" charset="0"/>
              </a:rPr>
              <a:t>PROFESSIONAL RESPONSIBILITY, ETHICS &amp; INTERPERSONAL 		</a:t>
            </a:r>
            <a:r>
              <a:rPr kumimoji="0" lang="en-US" sz="2200" b="1" i="0" u="none" strike="noStrike" cap="none" normalizeH="0" dirty="0" smtClean="0">
                <a:ln>
                  <a:noFill/>
                </a:ln>
                <a:solidFill>
                  <a:srgbClr val="0070C0"/>
                </a:solidFill>
                <a:effectLst/>
                <a:latin typeface="Arial" pitchFamily="34" charset="0"/>
                <a:ea typeface="Times New Roman" pitchFamily="18" charset="0"/>
                <a:cs typeface="Times New Roman" pitchFamily="18" charset="0"/>
              </a:rPr>
              <a:t>     </a:t>
            </a:r>
            <a:r>
              <a:rPr kumimoji="0" lang="en-US" sz="2200" b="1" i="0" u="none" strike="noStrike" cap="none" normalizeH="0" baseline="0" dirty="0" smtClean="0">
                <a:ln>
                  <a:noFill/>
                </a:ln>
                <a:solidFill>
                  <a:srgbClr val="0070C0"/>
                </a:solidFill>
                <a:effectLst/>
                <a:latin typeface="Arial" pitchFamily="34" charset="0"/>
                <a:ea typeface="Times New Roman" pitchFamily="18" charset="0"/>
                <a:cs typeface="Times New Roman" pitchFamily="18" charset="0"/>
              </a:rPr>
              <a:t>RELATIONSHIPS</a:t>
            </a:r>
            <a:r>
              <a:rPr kumimoji="0" lang="en-US" sz="2200" b="0" i="0" u="none" strike="noStrike" cap="none" normalizeH="0" baseline="0" dirty="0" smtClean="0">
                <a:ln>
                  <a:noFill/>
                </a:ln>
                <a:solidFill>
                  <a:srgbClr val="0070C0"/>
                </a:solidFill>
                <a:effectLst/>
                <a:latin typeface="Arial" pitchFamily="34" charset="0"/>
                <a:ea typeface="Times New Roman" pitchFamily="18" charset="0"/>
                <a:cs typeface="Times New Roman" pitchFamily="18" charset="0"/>
              </a:rPr>
              <a:t> –</a:t>
            </a: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The teacher:</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1. demonstrates understanding for discretion in the use of confidential information.</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2. shows understanding and sensitivity in working with school personnel.</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3. acknowledges the importance of the group decision making process.</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4. observes school practices and administrative procedures such as designated school hours, punctuality, and attendance.</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5. demonstrates an interest in students and their welfare.</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6. maintains appropriate appearance.</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7. displays self-control, initiative, confidence, and flexibility.</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8. maintains effective and appropriate communications with students, parents and co-workers.</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9. evidences integrity and understands the established conventions of the school and the community.</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10. treats students and staff fairly.</a:t>
            </a:r>
            <a:endParaRPr kumimoji="0" lang="en-GB"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11. uses self-evaluation for improvement</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214290"/>
            <a:ext cx="8229600" cy="1828800"/>
          </a:xfrm>
        </p:spPr>
        <p:txBody>
          <a:bodyPr>
            <a:normAutofit/>
          </a:bodyPr>
          <a:lstStyle/>
          <a:p>
            <a:r>
              <a:rPr lang="en-US" sz="3600" dirty="0" smtClean="0">
                <a:solidFill>
                  <a:srgbClr val="00B050"/>
                </a:solidFill>
              </a:rPr>
              <a:t>OUTCOME OF STUDENT EVALUATION OF TEACHING</a:t>
            </a:r>
            <a:r>
              <a:rPr lang="en-GB" sz="3600" dirty="0" smtClean="0">
                <a:solidFill>
                  <a:srgbClr val="00B050"/>
                </a:solidFill>
              </a:rPr>
              <a:t/>
            </a:r>
            <a:br>
              <a:rPr lang="en-GB" sz="3600" dirty="0" smtClean="0">
                <a:solidFill>
                  <a:srgbClr val="00B050"/>
                </a:solidFill>
              </a:rPr>
            </a:br>
            <a:endParaRPr lang="en-GB" sz="3600" dirty="0">
              <a:solidFill>
                <a:srgbClr val="00B050"/>
              </a:solidFill>
            </a:endParaRPr>
          </a:p>
        </p:txBody>
      </p:sp>
      <p:sp>
        <p:nvSpPr>
          <p:cNvPr id="3" name="Subtitle 2"/>
          <p:cNvSpPr>
            <a:spLocks noGrp="1"/>
          </p:cNvSpPr>
          <p:nvPr>
            <p:ph type="subTitle" idx="1"/>
          </p:nvPr>
        </p:nvSpPr>
        <p:spPr>
          <a:xfrm>
            <a:off x="285720" y="1714488"/>
            <a:ext cx="8501122" cy="5000660"/>
          </a:xfrm>
        </p:spPr>
        <p:txBody>
          <a:bodyPr>
            <a:normAutofit fontScale="85000" lnSpcReduction="20000"/>
          </a:bodyPr>
          <a:lstStyle/>
          <a:p>
            <a:r>
              <a:rPr lang="en-US" dirty="0" smtClean="0"/>
              <a:t> </a:t>
            </a:r>
            <a:r>
              <a:rPr lang="en-US" sz="3300" dirty="0" smtClean="0">
                <a:solidFill>
                  <a:srgbClr val="0070C0"/>
                </a:solidFill>
              </a:rPr>
              <a:t>Teachers need feedback on their performance to:</a:t>
            </a:r>
          </a:p>
          <a:p>
            <a:endParaRPr lang="en-GB" sz="3300" dirty="0" smtClean="0"/>
          </a:p>
          <a:p>
            <a:pPr lvl="0">
              <a:buFont typeface="Wingdings" pitchFamily="2" charset="2"/>
              <a:buChar char="v"/>
            </a:pPr>
            <a:r>
              <a:rPr lang="en-US" sz="3300" dirty="0" smtClean="0"/>
              <a:t>Help them identify how to better shape and improve their teaching practice.</a:t>
            </a:r>
          </a:p>
          <a:p>
            <a:pPr lvl="0">
              <a:buFont typeface="Wingdings" pitchFamily="2" charset="2"/>
              <a:buChar char="v"/>
            </a:pPr>
            <a:endParaRPr lang="en-GB" sz="3300" dirty="0" smtClean="0"/>
          </a:p>
          <a:p>
            <a:pPr lvl="0">
              <a:buFont typeface="Wingdings" pitchFamily="2" charset="2"/>
              <a:buChar char="v"/>
            </a:pPr>
            <a:r>
              <a:rPr lang="en-US" sz="3300" dirty="0" smtClean="0"/>
              <a:t>Develop schools as professional learning communities through effective school leadership.</a:t>
            </a:r>
          </a:p>
          <a:p>
            <a:pPr lvl="0">
              <a:buFont typeface="Wingdings" pitchFamily="2" charset="2"/>
              <a:buChar char="v"/>
            </a:pPr>
            <a:endParaRPr lang="en-GB" sz="3300" dirty="0" smtClean="0"/>
          </a:p>
          <a:p>
            <a:pPr lvl="0">
              <a:buFont typeface="Wingdings" pitchFamily="2" charset="2"/>
              <a:buChar char="v"/>
            </a:pPr>
            <a:r>
              <a:rPr lang="en-US" sz="3300" dirty="0" smtClean="0"/>
              <a:t>Be accountable for their performance and progress in their careers on the basis of demonstrated effective teaching practice. </a:t>
            </a:r>
            <a:endParaRPr lang="en-GB" sz="3300" dirty="0" smtClean="0"/>
          </a:p>
          <a:p>
            <a:r>
              <a:rPr lang="en-US" sz="3200" b="1" dirty="0" smtClean="0"/>
              <a:t> </a:t>
            </a:r>
            <a:endParaRPr lang="en-GB" sz="3200" dirty="0" smtClean="0"/>
          </a:p>
          <a:p>
            <a:endParaRPr lang="en-GB" sz="3600" dirty="0"/>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14290"/>
            <a:ext cx="8229600" cy="1857388"/>
          </a:xfrm>
        </p:spPr>
        <p:txBody>
          <a:bodyPr>
            <a:normAutofit fontScale="90000"/>
          </a:bodyPr>
          <a:lstStyle/>
          <a:p>
            <a:r>
              <a:rPr lang="en-US" dirty="0" smtClean="0">
                <a:solidFill>
                  <a:srgbClr val="00B050"/>
                </a:solidFill>
              </a:rPr>
              <a:t> </a:t>
            </a:r>
            <a:r>
              <a:rPr lang="en-US" sz="3600" dirty="0" smtClean="0">
                <a:solidFill>
                  <a:srgbClr val="00B050"/>
                </a:solidFill>
              </a:rPr>
              <a:t>STUDENTS PARTICIPATION IN THE ONLINE COMPLETION OF SET</a:t>
            </a:r>
            <a:r>
              <a:rPr lang="en-GB" dirty="0" smtClean="0">
                <a:solidFill>
                  <a:srgbClr val="00B050"/>
                </a:solidFill>
              </a:rPr>
              <a:t/>
            </a:r>
            <a:br>
              <a:rPr lang="en-GB" dirty="0" smtClean="0">
                <a:solidFill>
                  <a:srgbClr val="00B050"/>
                </a:solidFill>
              </a:rPr>
            </a:br>
            <a:endParaRPr lang="en-GB" dirty="0">
              <a:solidFill>
                <a:srgbClr val="00B050"/>
              </a:solidFill>
            </a:endParaRPr>
          </a:p>
        </p:txBody>
      </p:sp>
      <p:sp>
        <p:nvSpPr>
          <p:cNvPr id="3" name="Subtitle 2"/>
          <p:cNvSpPr>
            <a:spLocks noGrp="1"/>
          </p:cNvSpPr>
          <p:nvPr>
            <p:ph type="subTitle" idx="1"/>
          </p:nvPr>
        </p:nvSpPr>
        <p:spPr>
          <a:xfrm>
            <a:off x="214282" y="1714488"/>
            <a:ext cx="8715436" cy="4929222"/>
          </a:xfrm>
        </p:spPr>
        <p:txBody>
          <a:bodyPr>
            <a:normAutofit lnSpcReduction="10000"/>
          </a:bodyPr>
          <a:lstStyle/>
          <a:p>
            <a:r>
              <a:rPr lang="en-US" sz="3200" dirty="0" smtClean="0"/>
              <a:t>STEP 1	Get the copy of the form via the internet, for more information, click on Student Evaluation Survey under Academic Policies: </a:t>
            </a:r>
            <a:r>
              <a:rPr lang="en-US" sz="3200" u="sng" dirty="0" smtClean="0">
                <a:hlinkClick r:id="rId2"/>
              </a:rPr>
              <a:t>http://www.academic</a:t>
            </a:r>
            <a:r>
              <a:rPr lang="en-US" sz="3200" dirty="0" smtClean="0"/>
              <a:t> planning unit.fuoye.edu.ng</a:t>
            </a:r>
          </a:p>
          <a:p>
            <a:endParaRPr lang="en-GB" sz="3200" dirty="0" smtClean="0"/>
          </a:p>
          <a:p>
            <a:r>
              <a:rPr lang="en-US" sz="3200" dirty="0" smtClean="0"/>
              <a:t>STEP 2	Understand the implication of the feedback for improved teaching. </a:t>
            </a:r>
          </a:p>
          <a:p>
            <a:endParaRPr lang="en-GB" sz="3200" dirty="0" smtClean="0"/>
          </a:p>
          <a:p>
            <a:r>
              <a:rPr lang="en-US" sz="3200" dirty="0" smtClean="0"/>
              <a:t>STEP 3	Make time to complete the SET.</a:t>
            </a:r>
            <a:endParaRPr lang="en-GB" sz="3200" dirty="0" smtClean="0"/>
          </a:p>
          <a:p>
            <a:endParaRPr lang="en-GB" dirty="0"/>
          </a:p>
        </p:txBody>
      </p:sp>
    </p:spTree>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pic>
        <p:nvPicPr>
          <p:cNvPr id="92161" name="Picture 1" descr="Description: C:\Users\SPGS\Desktop\unioye logo.jpg"/>
          <p:cNvPicPr>
            <a:picLocks noChangeAspect="1" noChangeArrowheads="1"/>
          </p:cNvPicPr>
          <p:nvPr/>
        </p:nvPicPr>
        <p:blipFill>
          <a:blip r:embed="rId2"/>
          <a:srcRect/>
          <a:stretch>
            <a:fillRect/>
          </a:stretch>
        </p:blipFill>
        <p:spPr bwMode="auto">
          <a:xfrm>
            <a:off x="642910" y="714356"/>
            <a:ext cx="704850" cy="742950"/>
          </a:xfrm>
          <a:prstGeom prst="rect">
            <a:avLst/>
          </a:prstGeom>
          <a:noFill/>
        </p:spPr>
      </p:pic>
      <p:sp>
        <p:nvSpPr>
          <p:cNvPr id="92163" name="Rectangle 3"/>
          <p:cNvSpPr>
            <a:spLocks noChangeArrowheads="1"/>
          </p:cNvSpPr>
          <p:nvPr/>
        </p:nvSpPr>
        <p:spPr bwMode="auto">
          <a:xfrm>
            <a:off x="214282" y="117693"/>
            <a:ext cx="8715436"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                   </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FEDERAL UNIVERSITY OYE – EKITI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dirty="0" smtClean="0">
                <a:latin typeface="Times New Roman" pitchFamily="18" charset="0"/>
                <a:ea typeface="Calibri" pitchFamily="34" charset="0"/>
                <a:cs typeface="Times New Roman" pitchFamily="18" charset="0"/>
              </a:rPr>
              <a:t>FACULTY</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DEPARTMENT:……………………</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COURSE CODE:………………….. </a:t>
            </a:r>
            <a:r>
              <a:rPr kumimoji="0" lang="en-US"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COURSE TITLE:…………………..                                                     	     LEVEL:………………………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STUDENT  EVALUATION OF TEACHING (S.E.T.)</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Ticks as appropriate from option (A-E), (A) Strongly Disagree. (B) Disagree. (C) Neutral. (D).Agree. (E) Strongly Agree. </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Teaching Methods/Strategies/Practices:</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expresses clear objectives for my learning and performance in this course.(A),.(B) (C), (D), (E).</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is well organized and prepared (A), (B), (C), (D, (E).</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clearly explains the concepts.(A), (B), (C), (D), (E)</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instructor uses effective teaching methods that enhance my learning. (A), (B), (C), (D), (E).</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uses technology effectively to advance my learning. (A), (B), (C), (D), (E).</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encourages me to raise questions or make comments. (A), (B), (C), (D), (E).</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is available on an individual basis outside of class when I request it. (A), (B), (C), (D), (E).</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Student Involvement/Engagement:</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 attend class regularly. (A), (B), (C), (D), (E).</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 come to class prepared (A), (B), (C), (D), (E).</a:t>
            </a:r>
            <a:endParaRPr kumimoji="0" lang="en-GB"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 actively participate in discussions and projects. (A), (B), (C), (D), (E).</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1"/>
          <p:cNvSpPr>
            <a:spLocks noChangeArrowheads="1"/>
          </p:cNvSpPr>
          <p:nvPr/>
        </p:nvSpPr>
        <p:spPr bwMode="auto">
          <a:xfrm>
            <a:off x="214282" y="285728"/>
            <a:ext cx="8715436" cy="62324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this course, I have been challenged to learn more than I expected. (A), (B), (C), (D), (E).</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 average, I have spent ________ hours per week doing work outside of class for this course. (0-1 hour, 2-4 hours, 5-6 hours, 7-8 hours, 9+ hours).</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1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Student Learning/Effect:</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class has increased my interest in this field of study.(A), (B), (C), (D), (E)</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shows respect and concern for students.(A), (B), (C), (D), (E)</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 believe that what I am being asked to learn in this course is important. (A), (B), (C), (D), (E).</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1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Evaluation of Course Materials (Resources, Assignments, Assessments):</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assignments in this course have enhanced my learning.(A), (B), (C), (D), (E)</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tests accurately assess what I have learnt in this course.(A), (B), (C), (D), (E)</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has high standards for achievement in this class</a:t>
            </a:r>
            <a:r>
              <a:rPr kumimoji="0" lang="en-US" sz="21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(B), (C), (D), (E)</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provides clear evaluation criteria.(A), (B), (C), (D), (E)</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grades consistently with the evaluation criteria. (A), (B), (C), (D), (E).</a:t>
            </a:r>
            <a:endParaRPr kumimoji="0" lang="en-US" sz="21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1"/>
          <p:cNvSpPr>
            <a:spLocks noChangeArrowheads="1"/>
          </p:cNvSpPr>
          <p:nvPr/>
        </p:nvSpPr>
        <p:spPr bwMode="auto">
          <a:xfrm>
            <a:off x="428596" y="214289"/>
            <a:ext cx="8286808"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assignments are returned quickly enough within two weeks of submission to enhance learning.(A), (B), (C), (D), (E)</a:t>
            </a:r>
            <a:endParaRPr kumimoji="0" lang="en-GB"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exam results are returned quickly enough within four weeks to benefit my learning.(A), (B), (C), (D), (E)</a:t>
            </a:r>
            <a:endParaRPr kumimoji="0" lang="en-GB"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feedback I have received on my work has enhanced my learning. (A), (B), (C), (D), (E).</a:t>
            </a:r>
            <a:endParaRPr kumimoji="0" lang="en-GB"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Summary:</a:t>
            </a:r>
            <a:endParaRPr kumimoji="0" lang="en-GB"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Overall, the instructor has been an effective teacher. (A), (B), (C), ( D), (E).</a:t>
            </a:r>
            <a:endParaRPr kumimoji="0" lang="en-GB"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Overall, this course has been effective in advancing my learning. (A), (B), (C), (D), (E).</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1"/>
          <p:cNvSpPr>
            <a:spLocks noChangeArrowheads="1"/>
          </p:cNvSpPr>
          <p:nvPr/>
        </p:nvSpPr>
        <p:spPr bwMode="auto">
          <a:xfrm>
            <a:off x="357158" y="214290"/>
            <a:ext cx="8429684"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Ticks as appropriate from option (A-E), (A) Strongly disagree. (B) Disagree. (C) Neutral. (D).Agree. (E) Strongly Agree.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Teaching Methods/Strategies/Practices:</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expresses clear objectives for my learning and performance in this course.(A),.(B) (C), (D), (E).</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is well organized and prepared (A), (B), (C), (D, (E).</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clearly explains the concepts.(A), (B), (C), (D), (E)</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instructor uses effective teaching methods that enhance my learning. (A), (B), (C), (D), (E).</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uses technology effectively to advance my learning. (A), (B), (C), (D), (E).</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encourages me to raise questions or make comments. (A), (B), (C), (D), (E).</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is available on an individual basis outside of class when I request it. (A), (B), (C), (D), (E).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42852"/>
            <a:ext cx="8229600" cy="571504"/>
          </a:xfrm>
        </p:spPr>
        <p:txBody>
          <a:bodyPr>
            <a:normAutofit fontScale="90000"/>
          </a:bodyPr>
          <a:lstStyle/>
          <a:p>
            <a:pPr lvl="0"/>
            <a:r>
              <a:rPr lang="en-US" sz="2400" dirty="0" smtClean="0">
                <a:solidFill>
                  <a:srgbClr val="00B050"/>
                </a:solidFill>
              </a:rPr>
              <a:t>Labs</a:t>
            </a:r>
            <a:r>
              <a:rPr lang="en-GB" sz="2400" dirty="0" smtClean="0">
                <a:solidFill>
                  <a:srgbClr val="00B050"/>
                </a:solidFill>
              </a:rPr>
              <a:t/>
            </a:r>
            <a:br>
              <a:rPr lang="en-GB" sz="2400" dirty="0" smtClean="0">
                <a:solidFill>
                  <a:srgbClr val="00B050"/>
                </a:solidFill>
              </a:rPr>
            </a:br>
            <a:endParaRPr lang="en-GB" sz="2400" dirty="0">
              <a:solidFill>
                <a:srgbClr val="00B050"/>
              </a:solidFill>
            </a:endParaRPr>
          </a:p>
        </p:txBody>
      </p:sp>
      <p:sp>
        <p:nvSpPr>
          <p:cNvPr id="3" name="Subtitle 2"/>
          <p:cNvSpPr>
            <a:spLocks noGrp="1"/>
          </p:cNvSpPr>
          <p:nvPr>
            <p:ph type="subTitle" idx="1"/>
          </p:nvPr>
        </p:nvSpPr>
        <p:spPr>
          <a:xfrm>
            <a:off x="0" y="714356"/>
            <a:ext cx="9001156" cy="6143644"/>
          </a:xfrm>
        </p:spPr>
        <p:txBody>
          <a:bodyPr/>
          <a:lstStyle/>
          <a:p>
            <a:pPr lvl="1"/>
            <a:r>
              <a:rPr lang="en-US" dirty="0" smtClean="0"/>
              <a:t>1. Assessment of labs</a:t>
            </a:r>
            <a:endParaRPr lang="en-GB" sz="2000" dirty="0" smtClean="0"/>
          </a:p>
          <a:p>
            <a:pPr lvl="1"/>
            <a:r>
              <a:rPr lang="en-US" dirty="0" smtClean="0"/>
              <a:t>         2. Conducting the projects</a:t>
            </a:r>
            <a:endParaRPr lang="en-GB" sz="2000" dirty="0" smtClean="0"/>
          </a:p>
          <a:p>
            <a:pPr lvl="1"/>
            <a:r>
              <a:rPr lang="en-US" dirty="0" smtClean="0"/>
              <a:t>            3. Evaluation of equipment</a:t>
            </a:r>
            <a:endParaRPr lang="en-GB" sz="2000" dirty="0" smtClean="0"/>
          </a:p>
          <a:p>
            <a:pPr lvl="1"/>
            <a:r>
              <a:rPr lang="en-US" dirty="0" smtClean="0"/>
              <a:t>  4. Reference </a:t>
            </a:r>
            <a:r>
              <a:rPr lang="en-US" dirty="0" smtClean="0"/>
              <a:t>materials</a:t>
            </a:r>
            <a:endParaRPr lang="en-GB" sz="2000" dirty="0" smtClean="0"/>
          </a:p>
          <a:p>
            <a:pPr lvl="1"/>
            <a:r>
              <a:rPr lang="en-US" dirty="0" smtClean="0"/>
              <a:t>	   </a:t>
            </a:r>
            <a:r>
              <a:rPr lang="en-US" dirty="0" smtClean="0"/>
              <a:t>    5. </a:t>
            </a:r>
            <a:r>
              <a:rPr lang="en-US" dirty="0" smtClean="0"/>
              <a:t>Acquisition of equipment</a:t>
            </a:r>
            <a:endParaRPr lang="en-GB" sz="2000" dirty="0" smtClean="0"/>
          </a:p>
          <a:p>
            <a:r>
              <a:rPr lang="en-US" dirty="0" smtClean="0"/>
              <a:t>                 </a:t>
            </a:r>
            <a:r>
              <a:rPr lang="en-US" dirty="0" smtClean="0"/>
              <a:t>   </a:t>
            </a:r>
            <a:r>
              <a:rPr lang="en-US" sz="2400" dirty="0" smtClean="0"/>
              <a:t>6</a:t>
            </a:r>
            <a:r>
              <a:rPr lang="en-US" sz="2400" dirty="0" smtClean="0"/>
              <a:t>. </a:t>
            </a:r>
            <a:r>
              <a:rPr lang="en-US" sz="2400" dirty="0" smtClean="0"/>
              <a:t>Replacement of equipment</a:t>
            </a:r>
            <a:endParaRPr lang="en-US" sz="2400" dirty="0" smtClean="0"/>
          </a:p>
          <a:p>
            <a:pPr lvl="2"/>
            <a:r>
              <a:rPr lang="en-GB" sz="2400" dirty="0" err="1" smtClean="0"/>
              <a:t>i</a:t>
            </a:r>
            <a:r>
              <a:rPr lang="en-GB" sz="2400" dirty="0" smtClean="0"/>
              <a:t>. Justification why we need the equipment</a:t>
            </a:r>
            <a:endParaRPr lang="en-GB" sz="2000" dirty="0" smtClean="0"/>
          </a:p>
          <a:p>
            <a:pPr lvl="2"/>
            <a:r>
              <a:rPr lang="en-US" sz="2400" dirty="0" smtClean="0"/>
              <a:t>      ii. Research proposal should include equipment</a:t>
            </a:r>
            <a:endParaRPr lang="en-GB" sz="2000" dirty="0" smtClean="0"/>
          </a:p>
          <a:p>
            <a:endParaRPr lang="en-GB" dirty="0"/>
          </a:p>
        </p:txBody>
      </p:sp>
      <p:pic>
        <p:nvPicPr>
          <p:cNvPr id="4" name="Picture 6" descr="http://www.hitech-eng.net/images/qualityassurance.jpg"/>
          <p:cNvPicPr>
            <a:picLocks noChangeAspect="1" noChangeArrowheads="1"/>
          </p:cNvPicPr>
          <p:nvPr/>
        </p:nvPicPr>
        <p:blipFill>
          <a:blip r:embed="rId2"/>
          <a:srcRect/>
          <a:stretch>
            <a:fillRect/>
          </a:stretch>
        </p:blipFill>
        <p:spPr bwMode="auto">
          <a:xfrm>
            <a:off x="7500958"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1"/>
          <p:cNvSpPr>
            <a:spLocks noChangeArrowheads="1"/>
          </p:cNvSpPr>
          <p:nvPr/>
        </p:nvSpPr>
        <p:spPr bwMode="auto">
          <a:xfrm>
            <a:off x="357158" y="0"/>
            <a:ext cx="8429684"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Student Involvement/Engagement</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 attend class regularly. (A), (B), (C), (D), (E).</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 come to class prepared (A), (B), (C), (D), (E).</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 actively participate in discussions and projects. (A), (B), (C), (D), (E).</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this course, I have been challenged to learn more than I expected. (A), (B), (C), (D), (E).</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 average, I have spent _______ hours per week doing work outside of class for this course. (0-1 hour, 2-4 hours, 5-6 hours, 7-8 hours, 9+ hours).</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Student Learning/Effect:</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class has increased my interest in this field of study.(A), (B), (C), (D), (E)</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shows respect and concern for students.(A), (B), (C), (D), (E)</a:t>
            </a:r>
            <a:endParaRPr kumimoji="0" lang="en-GB"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 believe that what I am being asked to learn in this course is important. (A), (B), (C), (D), (E).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1"/>
          <p:cNvSpPr>
            <a:spLocks noChangeArrowheads="1"/>
          </p:cNvSpPr>
          <p:nvPr/>
        </p:nvSpPr>
        <p:spPr bwMode="auto">
          <a:xfrm>
            <a:off x="0" y="428604"/>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en-US" sz="2100"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Evaluation of Course Materials (Resources, Assignments, Assessments):</a:t>
            </a: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assignments in this course have enhanced my learning.(A), (B), (C), (D), (E)</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tests accurately assess what I have learnt in this course.(A), (B), (C), (D), (E)</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has high standards for achievement in this class</a:t>
            </a:r>
            <a:r>
              <a:rPr kumimoji="0" lang="en-US" sz="21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(B), (C), (D), (E)</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provides clear evaluation criteria.(A), (B), (C), (D), (E)</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instructor grades consistently with the evaluation criteria. (A), (B), (C), (D), (E).</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assignments are returned quickly enough within two weeks of submission to enhance learning.(A), (B), (C), (D), (E)</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exam results are returned quickly enough within four weeks to benefit my learning.(A), (B), (C), (D), (E)</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feedback I have received on my work has enhanced my learning. (A), (B), (C), (D), (E).</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1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Summary:</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Overall, the instructor has been an effective teacher. (A), (B), (C), ( D), (E).</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1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Overall, this course has been effective in advancing my learning. (A), (B), (C), (D), (E).</a:t>
            </a: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1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26" name="Picture 2" descr="Image result for thank you for listening"/>
          <p:cNvPicPr>
            <a:picLocks noChangeAspect="1" noChangeArrowheads="1"/>
          </p:cNvPicPr>
          <p:nvPr/>
        </p:nvPicPr>
        <p:blipFill>
          <a:blip r:embed="rId2"/>
          <a:srcRect/>
          <a:stretch>
            <a:fillRect/>
          </a:stretch>
        </p:blipFill>
        <p:spPr bwMode="auto">
          <a:xfrm>
            <a:off x="0" y="0"/>
            <a:ext cx="9144000" cy="6562735"/>
          </a:xfrm>
          <a:prstGeom prst="rect">
            <a:avLst/>
          </a:prstGeom>
          <a:noFill/>
        </p:spPr>
      </p:pic>
      <p:pic>
        <p:nvPicPr>
          <p:cNvPr id="3" name="Picture 2" descr="C:\Documents and Settings\Administrator\My Documents\unioye logo.jpg"/>
          <p:cNvPicPr/>
          <p:nvPr/>
        </p:nvPicPr>
        <p:blipFill>
          <a:blip r:embed="rId3">
            <a:lum bright="-11000"/>
          </a:blip>
          <a:srcRect/>
          <a:stretch>
            <a:fillRect/>
          </a:stretch>
        </p:blipFill>
        <p:spPr bwMode="auto">
          <a:xfrm>
            <a:off x="0" y="0"/>
            <a:ext cx="1500198" cy="1285860"/>
          </a:xfrm>
          <a:prstGeom prst="rect">
            <a:avLst/>
          </a:prstGeom>
          <a:noFill/>
          <a:ln w="9525">
            <a:noFill/>
            <a:miter lim="800000"/>
            <a:headEnd/>
            <a:tailEnd/>
          </a:ln>
          <a:effectLst>
            <a:outerShdw blurRad="406400" dist="50800" dir="5400000" algn="ctr" rotWithShape="0">
              <a:srgbClr val="000000">
                <a:alpha val="66000"/>
              </a:srgbClr>
            </a:outerShdw>
          </a:effectLst>
        </p:spPr>
      </p:pic>
      <p:pic>
        <p:nvPicPr>
          <p:cNvPr id="4" name="Picture 6" descr="http://www.hitech-eng.net/images/qualityassurance.jpg"/>
          <p:cNvPicPr>
            <a:picLocks noChangeAspect="1" noChangeArrowheads="1"/>
          </p:cNvPicPr>
          <p:nvPr/>
        </p:nvPicPr>
        <p:blipFill>
          <a:blip r:embed="rId4" cstate="print"/>
          <a:srcRect/>
          <a:stretch>
            <a:fillRect/>
          </a:stretch>
        </p:blipFill>
        <p:spPr bwMode="auto">
          <a:xfrm>
            <a:off x="7643834" y="0"/>
            <a:ext cx="1500166" cy="1214422"/>
          </a:xfrm>
          <a:prstGeom prst="rect">
            <a:avLst/>
          </a:prstGeom>
          <a:noFill/>
          <a:effectLst>
            <a:outerShdw blurRad="50800" dist="50800" dir="5400000" algn="ctr" rotWithShape="0">
              <a:srgbClr val="000000">
                <a:alpha val="0"/>
              </a:srgbClr>
            </a:outerShdw>
          </a:effectLst>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1142984"/>
          </a:xfrm>
        </p:spPr>
        <p:txBody>
          <a:bodyPr>
            <a:normAutofit fontScale="90000"/>
          </a:bodyPr>
          <a:lstStyle/>
          <a:p>
            <a:pPr lvl="0"/>
            <a:r>
              <a:rPr lang="en-US" sz="2700" dirty="0" smtClean="0">
                <a:solidFill>
                  <a:srgbClr val="00B050"/>
                </a:solidFill>
              </a:rPr>
              <a:t>Experimental animal care </a:t>
            </a:r>
            <a:r>
              <a:rPr lang="en-GB" dirty="0" smtClean="0"/>
              <a:t/>
            </a:r>
            <a:br>
              <a:rPr lang="en-GB" dirty="0" smtClean="0"/>
            </a:br>
            <a:endParaRPr lang="en-GB" dirty="0"/>
          </a:p>
        </p:txBody>
      </p:sp>
      <p:sp>
        <p:nvSpPr>
          <p:cNvPr id="3" name="Subtitle 2"/>
          <p:cNvSpPr>
            <a:spLocks noGrp="1"/>
          </p:cNvSpPr>
          <p:nvPr>
            <p:ph type="subTitle" idx="1"/>
          </p:nvPr>
        </p:nvSpPr>
        <p:spPr>
          <a:xfrm>
            <a:off x="0" y="642918"/>
            <a:ext cx="9144000" cy="6215082"/>
          </a:xfrm>
        </p:spPr>
        <p:txBody>
          <a:bodyPr>
            <a:normAutofit/>
          </a:bodyPr>
          <a:lstStyle/>
          <a:p>
            <a:pPr lvl="1"/>
            <a:r>
              <a:rPr lang="en-US" sz="4400" dirty="0" smtClean="0"/>
              <a:t>Animal use and care</a:t>
            </a:r>
            <a:endParaRPr lang="en-GB" sz="4400" dirty="0" smtClean="0"/>
          </a:p>
          <a:p>
            <a:r>
              <a:rPr lang="en-US" sz="4400" dirty="0" smtClean="0"/>
              <a:t>Procedures of experiments involving </a:t>
            </a:r>
          </a:p>
          <a:p>
            <a:r>
              <a:rPr lang="en-US" sz="4400" dirty="0" smtClean="0"/>
              <a:t>animal use should be moderated </a:t>
            </a:r>
          </a:p>
          <a:p>
            <a:r>
              <a:rPr lang="en-US" sz="4400" dirty="0" smtClean="0"/>
              <a:t>and evaluated to ensure welfare of </a:t>
            </a:r>
            <a:r>
              <a:rPr lang="en-US" sz="4400" dirty="0" smtClean="0"/>
              <a:t>animals.</a:t>
            </a:r>
            <a:endParaRPr lang="en-GB" sz="4400" dirty="0" smtClean="0"/>
          </a:p>
          <a:p>
            <a:endParaRPr lang="en-GB" sz="4400" dirty="0"/>
          </a:p>
        </p:txBody>
      </p:sp>
      <p:pic>
        <p:nvPicPr>
          <p:cNvPr id="4" name="Picture 6" descr="http://www.hitech-eng.net/images/qualityassurance.jpg"/>
          <p:cNvPicPr>
            <a:picLocks noChangeAspect="1" noChangeArrowheads="1"/>
          </p:cNvPicPr>
          <p:nvPr/>
        </p:nvPicPr>
        <p:blipFill>
          <a:blip r:embed="rId2"/>
          <a:srcRect/>
          <a:stretch>
            <a:fillRect/>
          </a:stretch>
        </p:blipFill>
        <p:spPr bwMode="auto">
          <a:xfrm>
            <a:off x="0" y="5786454"/>
            <a:ext cx="1643042" cy="1071546"/>
          </a:xfrm>
          <a:prstGeom prst="rect">
            <a:avLst/>
          </a:prstGeom>
          <a:noFill/>
          <a:effectLst>
            <a:outerShdw blurRad="50800" dist="50800" dir="5400000" algn="ctr" rotWithShape="0">
              <a:srgbClr val="000000">
                <a:alpha val="0"/>
              </a:srgbClr>
            </a:outerShdw>
          </a:effectLst>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862</TotalTime>
  <Words>6059</Words>
  <Application>Microsoft Office PowerPoint</Application>
  <PresentationFormat>On-screen Show (4:3)</PresentationFormat>
  <Paragraphs>681</Paragraphs>
  <Slides>82</Slides>
  <Notes>1</Notes>
  <HiddenSlides>0</HiddenSlides>
  <MMClips>0</MMClips>
  <ScaleCrop>false</ScaleCrop>
  <HeadingPairs>
    <vt:vector size="4" baseType="variant">
      <vt:variant>
        <vt:lpstr>Theme</vt:lpstr>
      </vt:variant>
      <vt:variant>
        <vt:i4>1</vt:i4>
      </vt:variant>
      <vt:variant>
        <vt:lpstr>Slide Titles</vt:lpstr>
      </vt:variant>
      <vt:variant>
        <vt:i4>82</vt:i4>
      </vt:variant>
    </vt:vector>
  </HeadingPairs>
  <TitlesOfParts>
    <vt:vector size="83" baseType="lpstr">
      <vt:lpstr>Apex</vt:lpstr>
      <vt:lpstr>QUALITY ASSURANCE OF ACADEMIC PROGRAMMES</vt:lpstr>
      <vt:lpstr>QUALITY ASSURANCE  </vt:lpstr>
      <vt:lpstr>OBJECTIVES </vt:lpstr>
      <vt:lpstr>Slide 4</vt:lpstr>
      <vt:lpstr>Up to date portfolios for each course. </vt:lpstr>
      <vt:lpstr>Mode of assessments (tick the appropriate methods in use for the practical) </vt:lpstr>
      <vt:lpstr>POSSIBLE Problems </vt:lpstr>
      <vt:lpstr>Labs </vt:lpstr>
      <vt:lpstr>Experimental animal care  </vt:lpstr>
      <vt:lpstr>Field trips </vt:lpstr>
      <vt:lpstr>Each course should be taught for the appropriate duration length in terms of contact hours</vt:lpstr>
      <vt:lpstr>Slide 12</vt:lpstr>
      <vt:lpstr>Our Work </vt:lpstr>
      <vt:lpstr>Slide 14</vt:lpstr>
      <vt:lpstr>Slide 15</vt:lpstr>
      <vt:lpstr>Our Role </vt:lpstr>
      <vt:lpstr>Our aims   </vt:lpstr>
      <vt:lpstr>BASIC TEACHING SKILLS</vt:lpstr>
      <vt:lpstr>Slide 19</vt:lpstr>
      <vt:lpstr>Slide 20</vt:lpstr>
      <vt:lpstr>Slide 21</vt:lpstr>
      <vt:lpstr>Slide 22</vt:lpstr>
      <vt:lpstr>Slide 23</vt:lpstr>
      <vt:lpstr>Slide 24</vt:lpstr>
      <vt:lpstr>Slide 25</vt:lpstr>
      <vt:lpstr>Slide 26</vt:lpstr>
      <vt:lpstr>    THE PRACTICAL COURSE TEACHING </vt:lpstr>
      <vt:lpstr>DESIGN OF A LABORATORY OR PRACTICAL CLASS</vt:lpstr>
      <vt:lpstr>Aims and objectives of the laboratory or practical class</vt:lpstr>
      <vt:lpstr>Slide 30</vt:lpstr>
      <vt:lpstr>Slide 31</vt:lpstr>
      <vt:lpstr>Teaching strategies for laboratories and practical classes</vt:lpstr>
      <vt:lpstr>Slide 33</vt:lpstr>
      <vt:lpstr>Slide 34</vt:lpstr>
      <vt:lpstr>Slide 35</vt:lpstr>
      <vt:lpstr>TEACHING IN A LABORATORY OR PRACTICAL CLASS  </vt:lpstr>
      <vt:lpstr>Slide 37</vt:lpstr>
      <vt:lpstr>Slide 38</vt:lpstr>
      <vt:lpstr>Slide 39</vt:lpstr>
      <vt:lpstr>TECHNICIANS  </vt:lpstr>
      <vt:lpstr>Slide 41</vt:lpstr>
      <vt:lpstr>PERFORMING  </vt:lpstr>
      <vt:lpstr>DESCRIBING  </vt:lpstr>
      <vt:lpstr>EXPLAINING </vt:lpstr>
      <vt:lpstr>QUESTIONING </vt:lpstr>
      <vt:lpstr>DIRECTING </vt:lpstr>
      <vt:lpstr>EVALUATING – GIVING FEEDBACK </vt:lpstr>
      <vt:lpstr>FEDERAL UNIVERSITY OYE-EKITI  </vt:lpstr>
      <vt:lpstr>Slide 49</vt:lpstr>
      <vt:lpstr>Slide 50</vt:lpstr>
      <vt:lpstr>FEDERAL UNIVERSITY OYE-EKITI                                                                      PRACTICAL OUTLINE </vt:lpstr>
      <vt:lpstr>Slide 52</vt:lpstr>
      <vt:lpstr>FEDERAL UNIVERSITY OYE – EKITI</vt:lpstr>
      <vt:lpstr>Slide 54</vt:lpstr>
      <vt:lpstr>Slide 55</vt:lpstr>
      <vt:lpstr>Slide 56</vt:lpstr>
      <vt:lpstr>FEDERAL UNIVERSITY, OYE - EKITI DEPARTMENT  SEMESTER EXAMINATIONS MODERATION FORM </vt:lpstr>
      <vt:lpstr>Slide 58</vt:lpstr>
      <vt:lpstr>Slide 59</vt:lpstr>
      <vt:lpstr>Slide 60</vt:lpstr>
      <vt:lpstr>Slide 61</vt:lpstr>
      <vt:lpstr>Slide 62</vt:lpstr>
      <vt:lpstr>Slide 63</vt:lpstr>
      <vt:lpstr>Slide 64</vt:lpstr>
      <vt:lpstr>Student Evaluation of Teaching (SET) </vt:lpstr>
      <vt:lpstr>Purposes of SET </vt:lpstr>
      <vt:lpstr>Slide 67</vt:lpstr>
      <vt:lpstr>Slide 68</vt:lpstr>
      <vt:lpstr>TEACHING POWER &amp; INSTRUCTIONAL EFFECTIVENESS </vt:lpstr>
      <vt:lpstr>Slide 70</vt:lpstr>
      <vt:lpstr>Slide 71</vt:lpstr>
      <vt:lpstr>EXECUTIVE ABILITY &amp; MANAGEMENT SKILLS </vt:lpstr>
      <vt:lpstr>Slide 73</vt:lpstr>
      <vt:lpstr>OUTCOME OF STUDENT EVALUATION OF TEACHING </vt:lpstr>
      <vt:lpstr> STUDENTS PARTICIPATION IN THE ONLINE COMPLETION OF SET </vt:lpstr>
      <vt:lpstr>Slide 76</vt:lpstr>
      <vt:lpstr>Slide 77</vt:lpstr>
      <vt:lpstr>Slide 78</vt:lpstr>
      <vt:lpstr>Slide 79</vt:lpstr>
      <vt:lpstr>Slide 80</vt:lpstr>
      <vt:lpstr>Slide 81</vt:lpstr>
      <vt:lpstr>Slide 82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90</cp:revision>
  <dcterms:created xsi:type="dcterms:W3CDTF">2015-10-22T10:15:15Z</dcterms:created>
  <dcterms:modified xsi:type="dcterms:W3CDTF">2015-10-30T13:37:07Z</dcterms:modified>
</cp:coreProperties>
</file>