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9" autoAdjust="0"/>
  </p:normalViewPr>
  <p:slideViewPr>
    <p:cSldViewPr>
      <p:cViewPr varScale="1">
        <p:scale>
          <a:sx n="66" d="100"/>
          <a:sy n="66" d="100"/>
        </p:scale>
        <p:origin x="-834" y="-3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Gabriel\Desktop\plot_Team3.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Gabriel\Desktop\plot_Team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SCENARIO</a:t>
            </a:r>
            <a:r>
              <a:rPr lang="en-US" baseline="0"/>
              <a:t> 1</a:t>
            </a:r>
            <a:endParaRPr lang="ru-RU"/>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Лист2!$A$1</c:f>
              <c:strCache>
                <c:ptCount val="1"/>
                <c:pt idx="0">
                  <c:v>S(Social)</c:v>
                </c:pt>
              </c:strCache>
            </c:strRef>
          </c:tx>
          <c:invertIfNegative val="0"/>
          <c:val>
            <c:numRef>
              <c:f>Лист2!$B$1:$L$1</c:f>
              <c:numCache>
                <c:formatCode>General</c:formatCode>
                <c:ptCount val="11"/>
                <c:pt idx="0">
                  <c:v>10</c:v>
                </c:pt>
                <c:pt idx="3">
                  <c:v>0</c:v>
                </c:pt>
                <c:pt idx="4">
                  <c:v>10</c:v>
                </c:pt>
                <c:pt idx="5">
                  <c:v>0</c:v>
                </c:pt>
                <c:pt idx="6">
                  <c:v>10</c:v>
                </c:pt>
                <c:pt idx="7">
                  <c:v>0</c:v>
                </c:pt>
                <c:pt idx="8">
                  <c:v>10</c:v>
                </c:pt>
                <c:pt idx="9">
                  <c:v>0</c:v>
                </c:pt>
                <c:pt idx="10">
                  <c:v>10</c:v>
                </c:pt>
              </c:numCache>
            </c:numRef>
          </c:val>
        </c:ser>
        <c:ser>
          <c:idx val="1"/>
          <c:order val="1"/>
          <c:tx>
            <c:strRef>
              <c:f>Лист2!$A$2</c:f>
              <c:strCache>
                <c:ptCount val="1"/>
                <c:pt idx="0">
                  <c:v>T(Technological)</c:v>
                </c:pt>
              </c:strCache>
            </c:strRef>
          </c:tx>
          <c:invertIfNegative val="0"/>
          <c:val>
            <c:numRef>
              <c:f>Лист2!$B$2:$L$2</c:f>
              <c:numCache>
                <c:formatCode>General</c:formatCode>
                <c:ptCount val="11"/>
                <c:pt idx="0">
                  <c:v>7</c:v>
                </c:pt>
                <c:pt idx="1">
                  <c:v>0</c:v>
                </c:pt>
                <c:pt idx="2">
                  <c:v>7</c:v>
                </c:pt>
                <c:pt idx="5">
                  <c:v>0</c:v>
                </c:pt>
                <c:pt idx="6">
                  <c:v>7</c:v>
                </c:pt>
                <c:pt idx="7">
                  <c:v>0</c:v>
                </c:pt>
                <c:pt idx="8">
                  <c:v>7</c:v>
                </c:pt>
                <c:pt idx="9">
                  <c:v>0</c:v>
                </c:pt>
                <c:pt idx="10">
                  <c:v>7</c:v>
                </c:pt>
              </c:numCache>
            </c:numRef>
          </c:val>
        </c:ser>
        <c:ser>
          <c:idx val="2"/>
          <c:order val="2"/>
          <c:tx>
            <c:strRef>
              <c:f>Лист2!$A$3</c:f>
              <c:strCache>
                <c:ptCount val="1"/>
                <c:pt idx="0">
                  <c:v>E(Economy)</c:v>
                </c:pt>
              </c:strCache>
            </c:strRef>
          </c:tx>
          <c:invertIfNegative val="0"/>
          <c:val>
            <c:numRef>
              <c:f>Лист2!$B$3:$L$3</c:f>
              <c:numCache>
                <c:formatCode>General</c:formatCode>
                <c:ptCount val="11"/>
                <c:pt idx="0">
                  <c:v>6</c:v>
                </c:pt>
                <c:pt idx="1">
                  <c:v>0</c:v>
                </c:pt>
                <c:pt idx="2">
                  <c:v>6</c:v>
                </c:pt>
                <c:pt idx="3">
                  <c:v>0</c:v>
                </c:pt>
                <c:pt idx="4">
                  <c:v>6</c:v>
                </c:pt>
                <c:pt idx="7">
                  <c:v>0</c:v>
                </c:pt>
                <c:pt idx="8">
                  <c:v>6</c:v>
                </c:pt>
                <c:pt idx="9">
                  <c:v>0</c:v>
                </c:pt>
                <c:pt idx="10">
                  <c:v>6</c:v>
                </c:pt>
              </c:numCache>
            </c:numRef>
          </c:val>
        </c:ser>
        <c:ser>
          <c:idx val="3"/>
          <c:order val="3"/>
          <c:tx>
            <c:strRef>
              <c:f>Лист2!$A$4</c:f>
              <c:strCache>
                <c:ptCount val="1"/>
                <c:pt idx="0">
                  <c:v>E(Environment)</c:v>
                </c:pt>
              </c:strCache>
            </c:strRef>
          </c:tx>
          <c:invertIfNegative val="0"/>
          <c:val>
            <c:numRef>
              <c:f>Лист2!$B$4:$L$4</c:f>
              <c:numCache>
                <c:formatCode>General</c:formatCode>
                <c:ptCount val="11"/>
                <c:pt idx="0">
                  <c:v>8</c:v>
                </c:pt>
                <c:pt idx="1">
                  <c:v>0</c:v>
                </c:pt>
                <c:pt idx="2">
                  <c:v>8</c:v>
                </c:pt>
                <c:pt idx="3">
                  <c:v>0</c:v>
                </c:pt>
                <c:pt idx="4">
                  <c:v>8</c:v>
                </c:pt>
                <c:pt idx="5">
                  <c:v>0</c:v>
                </c:pt>
                <c:pt idx="6">
                  <c:v>8</c:v>
                </c:pt>
                <c:pt idx="9">
                  <c:v>0</c:v>
                </c:pt>
                <c:pt idx="10">
                  <c:v>8</c:v>
                </c:pt>
              </c:numCache>
            </c:numRef>
          </c:val>
        </c:ser>
        <c:ser>
          <c:idx val="4"/>
          <c:order val="4"/>
          <c:tx>
            <c:strRef>
              <c:f>Лист2!$A$5</c:f>
              <c:strCache>
                <c:ptCount val="1"/>
                <c:pt idx="0">
                  <c:v>P(Political)</c:v>
                </c:pt>
              </c:strCache>
            </c:strRef>
          </c:tx>
          <c:invertIfNegative val="0"/>
          <c:val>
            <c:numRef>
              <c:f>Лист2!$B$5:$L$5</c:f>
              <c:numCache>
                <c:formatCode>General</c:formatCode>
                <c:ptCount val="11"/>
                <c:pt idx="0">
                  <c:v>4</c:v>
                </c:pt>
                <c:pt idx="1">
                  <c:v>0</c:v>
                </c:pt>
                <c:pt idx="2">
                  <c:v>4</c:v>
                </c:pt>
                <c:pt idx="3">
                  <c:v>0</c:v>
                </c:pt>
                <c:pt idx="4">
                  <c:v>4</c:v>
                </c:pt>
                <c:pt idx="5">
                  <c:v>0</c:v>
                </c:pt>
                <c:pt idx="6">
                  <c:v>4</c:v>
                </c:pt>
                <c:pt idx="7">
                  <c:v>0</c:v>
                </c:pt>
                <c:pt idx="8">
                  <c:v>4</c:v>
                </c:pt>
              </c:numCache>
            </c:numRef>
          </c:val>
        </c:ser>
        <c:ser>
          <c:idx val="5"/>
          <c:order val="5"/>
          <c:tx>
            <c:strRef>
              <c:f>Лист2!$A$6</c:f>
              <c:strCache>
                <c:ptCount val="1"/>
                <c:pt idx="0">
                  <c:v>TOTAL</c:v>
                </c:pt>
              </c:strCache>
            </c:strRef>
          </c:tx>
          <c:invertIfNegative val="0"/>
          <c:val>
            <c:numRef>
              <c:f>Лист2!$B$6:$L$6</c:f>
              <c:numCache>
                <c:formatCode>General</c:formatCode>
                <c:ptCount val="11"/>
                <c:pt idx="0">
                  <c:v>35</c:v>
                </c:pt>
                <c:pt idx="2">
                  <c:v>25</c:v>
                </c:pt>
                <c:pt idx="4">
                  <c:v>28</c:v>
                </c:pt>
                <c:pt idx="6">
                  <c:v>29</c:v>
                </c:pt>
                <c:pt idx="8">
                  <c:v>27</c:v>
                </c:pt>
                <c:pt idx="10">
                  <c:v>31</c:v>
                </c:pt>
              </c:numCache>
            </c:numRef>
          </c:val>
        </c:ser>
        <c:dLbls>
          <c:showLegendKey val="0"/>
          <c:showVal val="1"/>
          <c:showCatName val="0"/>
          <c:showSerName val="0"/>
          <c:showPercent val="0"/>
          <c:showBubbleSize val="0"/>
        </c:dLbls>
        <c:gapWidth val="95"/>
        <c:gapDepth val="95"/>
        <c:shape val="cylinder"/>
        <c:axId val="217930368"/>
        <c:axId val="225653888"/>
        <c:axId val="0"/>
      </c:bar3DChart>
      <c:catAx>
        <c:axId val="217930368"/>
        <c:scaling>
          <c:orientation val="minMax"/>
        </c:scaling>
        <c:delete val="0"/>
        <c:axPos val="b"/>
        <c:majorTickMark val="none"/>
        <c:minorTickMark val="none"/>
        <c:tickLblPos val="nextTo"/>
        <c:crossAx val="225653888"/>
        <c:crosses val="autoZero"/>
        <c:auto val="1"/>
        <c:lblAlgn val="ctr"/>
        <c:lblOffset val="100"/>
        <c:noMultiLvlLbl val="0"/>
      </c:catAx>
      <c:valAx>
        <c:axId val="225653888"/>
        <c:scaling>
          <c:orientation val="minMax"/>
        </c:scaling>
        <c:delete val="1"/>
        <c:axPos val="l"/>
        <c:numFmt formatCode="General" sourceLinked="1"/>
        <c:majorTickMark val="none"/>
        <c:minorTickMark val="none"/>
        <c:tickLblPos val="nextTo"/>
        <c:crossAx val="217930368"/>
        <c:crosses val="autoZero"/>
        <c:crossBetween val="between"/>
      </c:valAx>
    </c:plotArea>
    <c:legend>
      <c:legendPos val="t"/>
      <c:layout/>
      <c:overlay val="0"/>
      <c:txPr>
        <a:bodyPr/>
        <a:lstStyle/>
        <a:p>
          <a:pPr>
            <a:defRPr sz="1600"/>
          </a:pPr>
          <a:endParaRPr lang="ru-RU"/>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SCENARIO 2</a:t>
            </a:r>
          </a:p>
        </c:rich>
      </c:tx>
      <c:layout/>
      <c:overlay val="0"/>
    </c:title>
    <c:autoTitleDeleted val="0"/>
    <c:plotArea>
      <c:layout/>
      <c:barChart>
        <c:barDir val="col"/>
        <c:grouping val="stacked"/>
        <c:varyColors val="0"/>
        <c:ser>
          <c:idx val="0"/>
          <c:order val="0"/>
          <c:tx>
            <c:strRef>
              <c:f>Лист1!$A$1</c:f>
              <c:strCache>
                <c:ptCount val="1"/>
                <c:pt idx="0">
                  <c:v>S (Social)</c:v>
                </c:pt>
              </c:strCache>
            </c:strRef>
          </c:tx>
          <c:invertIfNegative val="0"/>
          <c:val>
            <c:numRef>
              <c:f>Лист1!$B$1:$V$1</c:f>
              <c:numCache>
                <c:formatCode>General</c:formatCode>
                <c:ptCount val="21"/>
                <c:pt idx="0">
                  <c:v>10</c:v>
                </c:pt>
                <c:pt idx="1">
                  <c:v>0</c:v>
                </c:pt>
                <c:pt idx="2">
                  <c:v>10</c:v>
                </c:pt>
                <c:pt idx="3">
                  <c:v>0</c:v>
                </c:pt>
                <c:pt idx="4">
                  <c:v>10</c:v>
                </c:pt>
                <c:pt idx="5">
                  <c:v>0</c:v>
                </c:pt>
                <c:pt idx="6">
                  <c:v>10</c:v>
                </c:pt>
                <c:pt idx="7">
                  <c:v>0</c:v>
                </c:pt>
                <c:pt idx="8">
                  <c:v>10</c:v>
                </c:pt>
                <c:pt idx="9">
                  <c:v>0</c:v>
                </c:pt>
                <c:pt idx="10">
                  <c:v>10</c:v>
                </c:pt>
                <c:pt idx="11">
                  <c:v>0</c:v>
                </c:pt>
                <c:pt idx="12">
                  <c:v>10</c:v>
                </c:pt>
              </c:numCache>
            </c:numRef>
          </c:val>
        </c:ser>
        <c:ser>
          <c:idx val="1"/>
          <c:order val="1"/>
          <c:tx>
            <c:strRef>
              <c:f>Лист1!$A$2</c:f>
              <c:strCache>
                <c:ptCount val="1"/>
                <c:pt idx="0">
                  <c:v>T (Technological)</c:v>
                </c:pt>
              </c:strCache>
            </c:strRef>
          </c:tx>
          <c:invertIfNegative val="0"/>
          <c:val>
            <c:numRef>
              <c:f>Лист1!$B$2:$V$2</c:f>
              <c:numCache>
                <c:formatCode>General</c:formatCode>
                <c:ptCount val="21"/>
                <c:pt idx="0">
                  <c:v>7</c:v>
                </c:pt>
                <c:pt idx="1">
                  <c:v>0</c:v>
                </c:pt>
                <c:pt idx="2">
                  <c:v>7</c:v>
                </c:pt>
                <c:pt idx="3">
                  <c:v>0</c:v>
                </c:pt>
                <c:pt idx="4">
                  <c:v>7</c:v>
                </c:pt>
                <c:pt idx="5">
                  <c:v>0</c:v>
                </c:pt>
                <c:pt idx="6">
                  <c:v>7</c:v>
                </c:pt>
                <c:pt idx="13">
                  <c:v>0</c:v>
                </c:pt>
                <c:pt idx="14">
                  <c:v>7</c:v>
                </c:pt>
                <c:pt idx="15">
                  <c:v>0</c:v>
                </c:pt>
                <c:pt idx="16">
                  <c:v>7</c:v>
                </c:pt>
                <c:pt idx="17">
                  <c:v>0</c:v>
                </c:pt>
                <c:pt idx="18">
                  <c:v>7</c:v>
                </c:pt>
              </c:numCache>
            </c:numRef>
          </c:val>
        </c:ser>
        <c:ser>
          <c:idx val="2"/>
          <c:order val="2"/>
          <c:tx>
            <c:strRef>
              <c:f>Лист1!$A$3</c:f>
              <c:strCache>
                <c:ptCount val="1"/>
                <c:pt idx="0">
                  <c:v>E (Economy)</c:v>
                </c:pt>
              </c:strCache>
            </c:strRef>
          </c:tx>
          <c:invertIfNegative val="0"/>
          <c:val>
            <c:numRef>
              <c:f>Лист1!$B$3:$V$3</c:f>
              <c:numCache>
                <c:formatCode>General</c:formatCode>
                <c:ptCount val="21"/>
                <c:pt idx="0">
                  <c:v>6</c:v>
                </c:pt>
                <c:pt idx="1">
                  <c:v>0</c:v>
                </c:pt>
                <c:pt idx="2">
                  <c:v>6</c:v>
                </c:pt>
                <c:pt idx="7">
                  <c:v>0</c:v>
                </c:pt>
                <c:pt idx="8">
                  <c:v>6</c:v>
                </c:pt>
                <c:pt idx="11">
                  <c:v>0</c:v>
                </c:pt>
                <c:pt idx="12">
                  <c:v>6</c:v>
                </c:pt>
                <c:pt idx="13">
                  <c:v>0</c:v>
                </c:pt>
                <c:pt idx="14">
                  <c:v>6</c:v>
                </c:pt>
                <c:pt idx="17">
                  <c:v>0</c:v>
                </c:pt>
                <c:pt idx="18">
                  <c:v>6</c:v>
                </c:pt>
                <c:pt idx="19">
                  <c:v>0</c:v>
                </c:pt>
                <c:pt idx="20">
                  <c:v>6</c:v>
                </c:pt>
              </c:numCache>
            </c:numRef>
          </c:val>
        </c:ser>
        <c:ser>
          <c:idx val="3"/>
          <c:order val="3"/>
          <c:tx>
            <c:strRef>
              <c:f>Лист1!$A$4</c:f>
              <c:strCache>
                <c:ptCount val="1"/>
                <c:pt idx="0">
                  <c:v>E (Environment)</c:v>
                </c:pt>
              </c:strCache>
            </c:strRef>
          </c:tx>
          <c:invertIfNegative val="0"/>
          <c:val>
            <c:numRef>
              <c:f>Лист1!$B$4:$V$4</c:f>
              <c:numCache>
                <c:formatCode>General</c:formatCode>
                <c:ptCount val="21"/>
                <c:pt idx="0">
                  <c:v>8</c:v>
                </c:pt>
                <c:pt idx="3">
                  <c:v>0</c:v>
                </c:pt>
                <c:pt idx="4">
                  <c:v>8</c:v>
                </c:pt>
                <c:pt idx="9">
                  <c:v>0</c:v>
                </c:pt>
                <c:pt idx="10">
                  <c:v>8</c:v>
                </c:pt>
                <c:pt idx="11">
                  <c:v>0</c:v>
                </c:pt>
                <c:pt idx="12">
                  <c:v>8</c:v>
                </c:pt>
                <c:pt idx="15">
                  <c:v>0</c:v>
                </c:pt>
                <c:pt idx="16">
                  <c:v>8</c:v>
                </c:pt>
                <c:pt idx="17">
                  <c:v>0</c:v>
                </c:pt>
                <c:pt idx="18">
                  <c:v>8</c:v>
                </c:pt>
                <c:pt idx="19">
                  <c:v>0</c:v>
                </c:pt>
                <c:pt idx="20">
                  <c:v>8</c:v>
                </c:pt>
              </c:numCache>
            </c:numRef>
          </c:val>
        </c:ser>
        <c:ser>
          <c:idx val="4"/>
          <c:order val="4"/>
          <c:tx>
            <c:strRef>
              <c:f>Лист1!$A$5</c:f>
              <c:strCache>
                <c:ptCount val="1"/>
                <c:pt idx="0">
                  <c:v>P (Political)</c:v>
                </c:pt>
              </c:strCache>
            </c:strRef>
          </c:tx>
          <c:invertIfNegative val="0"/>
          <c:val>
            <c:numRef>
              <c:f>Лист1!$B$5:$V$5</c:f>
              <c:numCache>
                <c:formatCode>General</c:formatCode>
                <c:ptCount val="21"/>
                <c:pt idx="0">
                  <c:v>4</c:v>
                </c:pt>
                <c:pt idx="5">
                  <c:v>0</c:v>
                </c:pt>
                <c:pt idx="6">
                  <c:v>4</c:v>
                </c:pt>
                <c:pt idx="7">
                  <c:v>0</c:v>
                </c:pt>
                <c:pt idx="8">
                  <c:v>4</c:v>
                </c:pt>
                <c:pt idx="9">
                  <c:v>0</c:v>
                </c:pt>
                <c:pt idx="10">
                  <c:v>4</c:v>
                </c:pt>
                <c:pt idx="13">
                  <c:v>0</c:v>
                </c:pt>
                <c:pt idx="14">
                  <c:v>4</c:v>
                </c:pt>
                <c:pt idx="15">
                  <c:v>0</c:v>
                </c:pt>
                <c:pt idx="16">
                  <c:v>4</c:v>
                </c:pt>
                <c:pt idx="19">
                  <c:v>0</c:v>
                </c:pt>
                <c:pt idx="20">
                  <c:v>4</c:v>
                </c:pt>
              </c:numCache>
            </c:numRef>
          </c:val>
        </c:ser>
        <c:ser>
          <c:idx val="5"/>
          <c:order val="5"/>
          <c:tx>
            <c:strRef>
              <c:f>Лист1!$A$6</c:f>
              <c:strCache>
                <c:ptCount val="1"/>
                <c:pt idx="0">
                  <c:v>TOTAL</c:v>
                </c:pt>
              </c:strCache>
            </c:strRef>
          </c:tx>
          <c:invertIfNegative val="0"/>
          <c:val>
            <c:numRef>
              <c:f>Лист1!$B$6:$V$6</c:f>
              <c:numCache>
                <c:formatCode>General</c:formatCode>
                <c:ptCount val="21"/>
                <c:pt idx="0">
                  <c:v>35</c:v>
                </c:pt>
                <c:pt idx="2">
                  <c:v>23</c:v>
                </c:pt>
                <c:pt idx="4">
                  <c:v>25</c:v>
                </c:pt>
                <c:pt idx="6">
                  <c:v>21</c:v>
                </c:pt>
                <c:pt idx="8">
                  <c:v>20</c:v>
                </c:pt>
                <c:pt idx="10">
                  <c:v>22</c:v>
                </c:pt>
                <c:pt idx="12">
                  <c:v>24</c:v>
                </c:pt>
                <c:pt idx="14">
                  <c:v>17</c:v>
                </c:pt>
                <c:pt idx="16">
                  <c:v>19</c:v>
                </c:pt>
                <c:pt idx="18">
                  <c:v>21</c:v>
                </c:pt>
                <c:pt idx="20">
                  <c:v>18</c:v>
                </c:pt>
              </c:numCache>
            </c:numRef>
          </c:val>
        </c:ser>
        <c:dLbls>
          <c:showLegendKey val="0"/>
          <c:showVal val="1"/>
          <c:showCatName val="0"/>
          <c:showSerName val="0"/>
          <c:showPercent val="0"/>
          <c:showBubbleSize val="0"/>
        </c:dLbls>
        <c:gapWidth val="95"/>
        <c:overlap val="100"/>
        <c:axId val="254072320"/>
        <c:axId val="254073856"/>
      </c:barChart>
      <c:catAx>
        <c:axId val="254072320"/>
        <c:scaling>
          <c:orientation val="minMax"/>
        </c:scaling>
        <c:delete val="0"/>
        <c:axPos val="b"/>
        <c:majorTickMark val="none"/>
        <c:minorTickMark val="none"/>
        <c:tickLblPos val="nextTo"/>
        <c:crossAx val="254073856"/>
        <c:crosses val="autoZero"/>
        <c:auto val="1"/>
        <c:lblAlgn val="ctr"/>
        <c:lblOffset val="100"/>
        <c:noMultiLvlLbl val="0"/>
      </c:catAx>
      <c:valAx>
        <c:axId val="254073856"/>
        <c:scaling>
          <c:orientation val="minMax"/>
        </c:scaling>
        <c:delete val="1"/>
        <c:axPos val="l"/>
        <c:numFmt formatCode="General" sourceLinked="1"/>
        <c:majorTickMark val="none"/>
        <c:minorTickMark val="none"/>
        <c:tickLblPos val="nextTo"/>
        <c:crossAx val="254072320"/>
        <c:crosses val="autoZero"/>
        <c:crossBetween val="between"/>
      </c:valAx>
    </c:plotArea>
    <c:legend>
      <c:legendPos val="t"/>
      <c:layout/>
      <c:overlay val="0"/>
      <c:txPr>
        <a:bodyPr/>
        <a:lstStyle/>
        <a:p>
          <a:pPr>
            <a:defRPr sz="1600"/>
          </a:pPr>
          <a:endParaRPr lang="ru-RU"/>
        </a:p>
      </c:txPr>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A8B18C-0DA7-423E-8AEB-0A743B4062D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ru-RU"/>
        </a:p>
      </dgm:t>
    </dgm:pt>
    <dgm:pt modelId="{C3B693AC-49FB-40F5-B0E6-575EF6057BBD}" type="pres">
      <dgm:prSet presAssocID="{68A8B18C-0DA7-423E-8AEB-0A743B4062D2}" presName="cycle" presStyleCnt="0">
        <dgm:presLayoutVars>
          <dgm:dir/>
          <dgm:resizeHandles val="exact"/>
        </dgm:presLayoutVars>
      </dgm:prSet>
      <dgm:spPr/>
      <dgm:t>
        <a:bodyPr/>
        <a:lstStyle/>
        <a:p>
          <a:endParaRPr lang="ru-RU"/>
        </a:p>
      </dgm:t>
    </dgm:pt>
  </dgm:ptLst>
  <dgm:cxnLst>
    <dgm:cxn modelId="{6FB02304-22B5-4730-8D52-C61DC30FD371}" type="presOf" srcId="{68A8B18C-0DA7-423E-8AEB-0A743B4062D2}" destId="{C3B693AC-49FB-40F5-B0E6-575EF6057BB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913B1B-2CBC-40AB-888F-95FC253049F4}" type="doc">
      <dgm:prSet loTypeId="urn:microsoft.com/office/officeart/2005/8/layout/gear1" loCatId="relationship" qsTypeId="urn:microsoft.com/office/officeart/2005/8/quickstyle/3d3" qsCatId="3D" csTypeId="urn:microsoft.com/office/officeart/2005/8/colors/accent1_2" csCatId="accent1" phldr="1"/>
      <dgm:spPr/>
    </dgm:pt>
    <dgm:pt modelId="{6117C829-7FC5-4280-BD43-93827D870783}">
      <dgm:prSet phldrT="[Текст]" custT="1"/>
      <dgm:spPr/>
      <dgm:t>
        <a:bodyPr/>
        <a:lstStyle/>
        <a:p>
          <a:r>
            <a:rPr lang="en-US" sz="2800" dirty="0" smtClean="0"/>
            <a:t>	</a:t>
          </a:r>
          <a:endParaRPr lang="en-US" sz="2400" dirty="0" smtClean="0"/>
        </a:p>
        <a:p>
          <a:endParaRPr lang="en-US" sz="2000" dirty="0" smtClean="0"/>
        </a:p>
        <a:p>
          <a:r>
            <a:rPr lang="en-US" sz="2000" dirty="0" smtClean="0"/>
            <a:t>Think Global ,</a:t>
          </a:r>
        </a:p>
        <a:p>
          <a:r>
            <a:rPr lang="en-US" sz="2000" dirty="0" smtClean="0"/>
            <a:t> Act Local</a:t>
          </a:r>
          <a:endParaRPr lang="ru-RU" sz="2000" dirty="0"/>
        </a:p>
      </dgm:t>
    </dgm:pt>
    <dgm:pt modelId="{DA8F8EA7-8D81-4D91-A98F-4287BE921F50}" type="sibTrans" cxnId="{9B559855-FD17-45A0-8EAD-ADE40BD81163}">
      <dgm:prSet/>
      <dgm:spPr/>
      <dgm:t>
        <a:bodyPr/>
        <a:lstStyle/>
        <a:p>
          <a:endParaRPr lang="ru-RU"/>
        </a:p>
      </dgm:t>
    </dgm:pt>
    <dgm:pt modelId="{2E207ABA-01B5-45FB-9640-F0CC0C8217F7}" type="parTrans" cxnId="{9B559855-FD17-45A0-8EAD-ADE40BD81163}">
      <dgm:prSet/>
      <dgm:spPr/>
      <dgm:t>
        <a:bodyPr/>
        <a:lstStyle/>
        <a:p>
          <a:endParaRPr lang="ru-RU"/>
        </a:p>
      </dgm:t>
    </dgm:pt>
    <dgm:pt modelId="{101326E5-5202-4C03-B34A-B1B52103FAF5}" type="pres">
      <dgm:prSet presAssocID="{F4913B1B-2CBC-40AB-888F-95FC253049F4}" presName="composite" presStyleCnt="0">
        <dgm:presLayoutVars>
          <dgm:chMax val="3"/>
          <dgm:animLvl val="lvl"/>
          <dgm:resizeHandles val="exact"/>
        </dgm:presLayoutVars>
      </dgm:prSet>
      <dgm:spPr/>
    </dgm:pt>
    <dgm:pt modelId="{206A8791-7BCB-46B4-A0F2-E48C79392986}" type="pres">
      <dgm:prSet presAssocID="{6117C829-7FC5-4280-BD43-93827D870783}" presName="gear1" presStyleLbl="node1" presStyleIdx="0" presStyleCnt="1" custScaleX="154546" custScaleY="127272" custLinFactNeighborY="22728">
        <dgm:presLayoutVars>
          <dgm:chMax val="1"/>
          <dgm:bulletEnabled val="1"/>
        </dgm:presLayoutVars>
      </dgm:prSet>
      <dgm:spPr/>
      <dgm:t>
        <a:bodyPr/>
        <a:lstStyle/>
        <a:p>
          <a:endParaRPr lang="ru-RU"/>
        </a:p>
      </dgm:t>
    </dgm:pt>
    <dgm:pt modelId="{89B3DD9E-1CF0-42A2-BDFE-17C5DBABF67E}" type="pres">
      <dgm:prSet presAssocID="{6117C829-7FC5-4280-BD43-93827D870783}" presName="gear1srcNode" presStyleLbl="node1" presStyleIdx="0" presStyleCnt="1"/>
      <dgm:spPr/>
    </dgm:pt>
    <dgm:pt modelId="{AAA8C6E8-CF33-4F4C-BE86-895C8C05E256}" type="pres">
      <dgm:prSet presAssocID="{6117C829-7FC5-4280-BD43-93827D870783}" presName="gear1dstNode" presStyleLbl="node1" presStyleIdx="0" presStyleCnt="1"/>
      <dgm:spPr/>
    </dgm:pt>
    <dgm:pt modelId="{011364AC-40A3-49D1-8D5D-FDB57A269F21}" type="pres">
      <dgm:prSet presAssocID="{DA8F8EA7-8D81-4D91-A98F-4287BE921F50}" presName="connector1" presStyleLbl="sibTrans2D1" presStyleIdx="0" presStyleCnt="1" custAng="5400000" custScaleX="125427" custScaleY="136955" custLinFactNeighborX="-9384" custLinFactNeighborY="25783"/>
      <dgm:spPr/>
    </dgm:pt>
  </dgm:ptLst>
  <dgm:cxnLst>
    <dgm:cxn modelId="{1A3AB343-E349-4863-8FEE-8E6854DA98CB}" type="presOf" srcId="{6117C829-7FC5-4280-BD43-93827D870783}" destId="{AAA8C6E8-CF33-4F4C-BE86-895C8C05E256}" srcOrd="2" destOrd="0" presId="urn:microsoft.com/office/officeart/2005/8/layout/gear1"/>
    <dgm:cxn modelId="{86849292-EB27-4DF0-A5A0-1C455D7E3171}" type="presOf" srcId="{DA8F8EA7-8D81-4D91-A98F-4287BE921F50}" destId="{011364AC-40A3-49D1-8D5D-FDB57A269F21}" srcOrd="0" destOrd="0" presId="urn:microsoft.com/office/officeart/2005/8/layout/gear1"/>
    <dgm:cxn modelId="{9B559855-FD17-45A0-8EAD-ADE40BD81163}" srcId="{F4913B1B-2CBC-40AB-888F-95FC253049F4}" destId="{6117C829-7FC5-4280-BD43-93827D870783}" srcOrd="0" destOrd="0" parTransId="{2E207ABA-01B5-45FB-9640-F0CC0C8217F7}" sibTransId="{DA8F8EA7-8D81-4D91-A98F-4287BE921F50}"/>
    <dgm:cxn modelId="{285DDD1B-23E3-4BD8-AC77-A2335C27B0B1}" type="presOf" srcId="{F4913B1B-2CBC-40AB-888F-95FC253049F4}" destId="{101326E5-5202-4C03-B34A-B1B52103FAF5}" srcOrd="0" destOrd="0" presId="urn:microsoft.com/office/officeart/2005/8/layout/gear1"/>
    <dgm:cxn modelId="{83D65577-14F2-4FC5-8243-211DBE50F083}" type="presOf" srcId="{6117C829-7FC5-4280-BD43-93827D870783}" destId="{89B3DD9E-1CF0-42A2-BDFE-17C5DBABF67E}" srcOrd="1" destOrd="0" presId="urn:microsoft.com/office/officeart/2005/8/layout/gear1"/>
    <dgm:cxn modelId="{8B203ACE-A4C9-4B3F-87EA-781E2714EF77}" type="presOf" srcId="{6117C829-7FC5-4280-BD43-93827D870783}" destId="{206A8791-7BCB-46B4-A0F2-E48C79392986}" srcOrd="0" destOrd="0" presId="urn:microsoft.com/office/officeart/2005/8/layout/gear1"/>
    <dgm:cxn modelId="{FCD1DD30-02B0-4ACD-BB43-02CFDA49086F}" type="presParOf" srcId="{101326E5-5202-4C03-B34A-B1B52103FAF5}" destId="{206A8791-7BCB-46B4-A0F2-E48C79392986}" srcOrd="0" destOrd="0" presId="urn:microsoft.com/office/officeart/2005/8/layout/gear1"/>
    <dgm:cxn modelId="{2E77A554-9404-456D-BDCF-5DB89907EFCE}" type="presParOf" srcId="{101326E5-5202-4C03-B34A-B1B52103FAF5}" destId="{89B3DD9E-1CF0-42A2-BDFE-17C5DBABF67E}" srcOrd="1" destOrd="0" presId="urn:microsoft.com/office/officeart/2005/8/layout/gear1"/>
    <dgm:cxn modelId="{513D0CA7-353E-4949-B4F1-444FEDE4F84B}" type="presParOf" srcId="{101326E5-5202-4C03-B34A-B1B52103FAF5}" destId="{AAA8C6E8-CF33-4F4C-BE86-895C8C05E256}" srcOrd="2" destOrd="0" presId="urn:microsoft.com/office/officeart/2005/8/layout/gear1"/>
    <dgm:cxn modelId="{B892C822-7326-4B9B-B51F-074ECA86247C}" type="presParOf" srcId="{101326E5-5202-4C03-B34A-B1B52103FAF5}" destId="{011364AC-40A3-49D1-8D5D-FDB57A269F21}" srcOrd="3"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6A8791-7BCB-46B4-A0F2-E48C79392986}">
      <dsp:nvSpPr>
        <dsp:cNvPr id="0" name=""/>
        <dsp:cNvSpPr/>
      </dsp:nvSpPr>
      <dsp:spPr>
        <a:xfrm>
          <a:off x="1320793" y="1117624"/>
          <a:ext cx="3454412" cy="2844783"/>
        </a:xfrm>
        <a:prstGeom prst="gear9">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	</a:t>
          </a:r>
          <a:endParaRPr lang="en-US" sz="2400" kern="1200" dirty="0" smtClean="0"/>
        </a:p>
        <a:p>
          <a:pPr lvl="0" algn="ctr" defTabSz="1244600">
            <a:lnSpc>
              <a:spcPct val="90000"/>
            </a:lnSpc>
            <a:spcBef>
              <a:spcPct val="0"/>
            </a:spcBef>
            <a:spcAft>
              <a:spcPct val="35000"/>
            </a:spcAft>
          </a:pPr>
          <a:endParaRPr lang="en-US" sz="2000" kern="1200" dirty="0" smtClean="0"/>
        </a:p>
        <a:p>
          <a:pPr lvl="0" algn="ctr" defTabSz="1244600">
            <a:lnSpc>
              <a:spcPct val="90000"/>
            </a:lnSpc>
            <a:spcBef>
              <a:spcPct val="0"/>
            </a:spcBef>
            <a:spcAft>
              <a:spcPct val="35000"/>
            </a:spcAft>
          </a:pPr>
          <a:r>
            <a:rPr lang="en-US" sz="2000" kern="1200" dirty="0" smtClean="0"/>
            <a:t>Think Global ,</a:t>
          </a:r>
        </a:p>
        <a:p>
          <a:pPr lvl="0" algn="ctr" defTabSz="1244600">
            <a:lnSpc>
              <a:spcPct val="90000"/>
            </a:lnSpc>
            <a:spcBef>
              <a:spcPct val="0"/>
            </a:spcBef>
            <a:spcAft>
              <a:spcPct val="35000"/>
            </a:spcAft>
          </a:pPr>
          <a:r>
            <a:rPr lang="en-US" sz="2000" kern="1200" dirty="0" smtClean="0"/>
            <a:t> Act Local</a:t>
          </a:r>
          <a:endParaRPr lang="ru-RU" sz="2000" kern="1200" dirty="0"/>
        </a:p>
      </dsp:txBody>
      <dsp:txXfrm>
        <a:off x="1969720" y="1784001"/>
        <a:ext cx="2156558" cy="1462277"/>
      </dsp:txXfrm>
    </dsp:sp>
    <dsp:sp modelId="{011364AC-40A3-49D1-8D5D-FDB57A269F21}">
      <dsp:nvSpPr>
        <dsp:cNvPr id="0" name=""/>
        <dsp:cNvSpPr/>
      </dsp:nvSpPr>
      <dsp:spPr>
        <a:xfrm rot="5400000">
          <a:off x="1422372" y="736560"/>
          <a:ext cx="3448359" cy="3765298"/>
        </a:xfrm>
        <a:prstGeom prst="circularArrow">
          <a:avLst>
            <a:gd name="adj1" fmla="val 4878"/>
            <a:gd name="adj2" fmla="val 312630"/>
            <a:gd name="adj3" fmla="val 3133259"/>
            <a:gd name="adj4" fmla="val 15234156"/>
            <a:gd name="adj5" fmla="val 569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0.76346</cdr:x>
      <cdr:y>0.24918</cdr:y>
    </cdr:from>
    <cdr:to>
      <cdr:x>0.90388</cdr:x>
      <cdr:y>0.37179</cdr:y>
    </cdr:to>
    <cdr:sp macro="" textlink="">
      <cdr:nvSpPr>
        <cdr:cNvPr id="2" name="Стрелка вправо 1"/>
        <cdr:cNvSpPr/>
      </cdr:nvSpPr>
      <cdr:spPr>
        <a:xfrm xmlns:a="http://schemas.openxmlformats.org/drawingml/2006/main" rot="1531733">
          <a:off x="4479509" y="1025311"/>
          <a:ext cx="823911" cy="504546"/>
        </a:xfrm>
        <a:prstGeom xmlns:a="http://schemas.openxmlformats.org/drawingml/2006/main" prst="rightArrow">
          <a:avLst/>
        </a:prstGeom>
      </cdr:spPr>
      <cdr:style>
        <a:lnRef xmlns:a="http://schemas.openxmlformats.org/drawingml/2006/main" idx="0">
          <a:schemeClr val="accent3"/>
        </a:lnRef>
        <a:fillRef xmlns:a="http://schemas.openxmlformats.org/drawingml/2006/main" idx="3">
          <a:schemeClr val="accent3"/>
        </a:fillRef>
        <a:effectRef xmlns:a="http://schemas.openxmlformats.org/drawingml/2006/main" idx="3">
          <a:schemeClr val="accent3"/>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400" dirty="0" smtClean="0"/>
            <a:t>BEST </a:t>
          </a:r>
          <a:endParaRPr lang="ru-RU" sz="1400" dirty="0"/>
        </a:p>
      </cdr:txBody>
    </cdr:sp>
  </cdr:relSizeAnchor>
  <cdr:relSizeAnchor xmlns:cdr="http://schemas.openxmlformats.org/drawingml/2006/chartDrawing">
    <cdr:from>
      <cdr:x>0.24664</cdr:x>
      <cdr:y>0.30414</cdr:y>
    </cdr:from>
    <cdr:to>
      <cdr:x>0.40084</cdr:x>
      <cdr:y>0.4246</cdr:y>
    </cdr:to>
    <cdr:sp macro="" textlink="">
      <cdr:nvSpPr>
        <cdr:cNvPr id="4" name="Стрелка влево 3"/>
        <cdr:cNvSpPr/>
      </cdr:nvSpPr>
      <cdr:spPr>
        <a:xfrm xmlns:a="http://schemas.openxmlformats.org/drawingml/2006/main" rot="19502200">
          <a:off x="1447137" y="1251457"/>
          <a:ext cx="904730" cy="495672"/>
        </a:xfrm>
        <a:prstGeom xmlns:a="http://schemas.openxmlformats.org/drawingml/2006/main" prst="leftArrow">
          <a:avLst/>
        </a:prstGeom>
      </cdr:spPr>
      <cdr:style>
        <a:lnRef xmlns:a="http://schemas.openxmlformats.org/drawingml/2006/main" idx="2">
          <a:schemeClr val="accent2"/>
        </a:lnRef>
        <a:fillRef xmlns:a="http://schemas.openxmlformats.org/drawingml/2006/main" idx="1">
          <a:schemeClr val="lt1"/>
        </a:fillRef>
        <a:effectRef xmlns:a="http://schemas.openxmlformats.org/drawingml/2006/main" idx="0">
          <a:schemeClr val="accent2"/>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en-US" sz="1400" dirty="0" smtClean="0"/>
            <a:t>WORST </a:t>
          </a:r>
          <a:endParaRPr lang="ru-RU" sz="1400" dirty="0" smtClean="0"/>
        </a:p>
        <a:p xmlns:a="http://schemas.openxmlformats.org/drawingml/2006/main">
          <a:endParaRPr lang="ru-RU" sz="1400" dirty="0"/>
        </a:p>
      </cdr:txBody>
    </cdr:sp>
  </cdr:relSizeAnchor>
</c:userShapes>
</file>

<file path=ppt/drawings/drawing2.xml><?xml version="1.0" encoding="utf-8"?>
<c:userShapes xmlns:c="http://schemas.openxmlformats.org/drawingml/2006/chart">
  <cdr:relSizeAnchor xmlns:cdr="http://schemas.openxmlformats.org/drawingml/2006/chartDrawing">
    <cdr:from>
      <cdr:x>0.21586</cdr:x>
      <cdr:y>0.37035</cdr:y>
    </cdr:from>
    <cdr:to>
      <cdr:x>0.3228</cdr:x>
      <cdr:y>0.48878</cdr:y>
    </cdr:to>
    <cdr:sp macro="" textlink="">
      <cdr:nvSpPr>
        <cdr:cNvPr id="3" name="Стрелка влево 2"/>
        <cdr:cNvSpPr/>
      </cdr:nvSpPr>
      <cdr:spPr>
        <a:xfrm xmlns:a="http://schemas.openxmlformats.org/drawingml/2006/main" rot="19027038">
          <a:off x="1644837" y="1411030"/>
          <a:ext cx="814898" cy="451223"/>
        </a:xfrm>
        <a:prstGeom xmlns:a="http://schemas.openxmlformats.org/drawingml/2006/main" prst="leftArrow">
          <a:avLst/>
        </a:prstGeom>
      </cdr:spPr>
      <cdr:style>
        <a:lnRef xmlns:a="http://schemas.openxmlformats.org/drawingml/2006/main" idx="2">
          <a:schemeClr val="accent3"/>
        </a:lnRef>
        <a:fillRef xmlns:a="http://schemas.openxmlformats.org/drawingml/2006/main" idx="1">
          <a:schemeClr val="lt1"/>
        </a:fillRef>
        <a:effectRef xmlns:a="http://schemas.openxmlformats.org/drawingml/2006/main" idx="0">
          <a:schemeClr val="accent3"/>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en-US" sz="1400" dirty="0" smtClean="0"/>
            <a:t>BEST</a:t>
          </a:r>
          <a:r>
            <a:rPr lang="en-US" dirty="0" smtClean="0"/>
            <a:t> </a:t>
          </a:r>
          <a:r>
            <a:rPr lang="en-US" sz="1400" dirty="0" smtClean="0"/>
            <a:t>COMBINATION</a:t>
          </a:r>
          <a:endParaRPr lang="ru-RU" sz="1400" dirty="0"/>
        </a:p>
      </cdr:txBody>
    </cdr:sp>
  </cdr:relSizeAnchor>
  <cdr:relSizeAnchor xmlns:cdr="http://schemas.openxmlformats.org/drawingml/2006/chartDrawing">
    <cdr:from>
      <cdr:x>0.71299</cdr:x>
      <cdr:y>0.40581</cdr:y>
    </cdr:from>
    <cdr:to>
      <cdr:x>0.76729</cdr:x>
      <cdr:y>0.64603</cdr:y>
    </cdr:to>
    <cdr:sp macro="" textlink="">
      <cdr:nvSpPr>
        <cdr:cNvPr id="4" name="Стрелка влево 3"/>
        <cdr:cNvSpPr/>
      </cdr:nvSpPr>
      <cdr:spPr>
        <a:xfrm xmlns:a="http://schemas.openxmlformats.org/drawingml/2006/main" rot="18691437">
          <a:off x="5182234" y="1796877"/>
          <a:ext cx="915228" cy="413745"/>
        </a:xfrm>
        <a:prstGeom xmlns:a="http://schemas.openxmlformats.org/drawingml/2006/main" prst="leftArrow">
          <a:avLst/>
        </a:prstGeom>
      </cdr:spPr>
      <cdr:style>
        <a:lnRef xmlns:a="http://schemas.openxmlformats.org/drawingml/2006/main" idx="0">
          <a:schemeClr val="accent2"/>
        </a:lnRef>
        <a:fillRef xmlns:a="http://schemas.openxmlformats.org/drawingml/2006/main" idx="3">
          <a:schemeClr val="accent2"/>
        </a:fillRef>
        <a:effectRef xmlns:a="http://schemas.openxmlformats.org/drawingml/2006/main" idx="3">
          <a:schemeClr val="accent2"/>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sz="1400" dirty="0" smtClean="0"/>
            <a:t>WORST</a:t>
          </a:r>
          <a:endParaRPr lang="ru-RU" sz="14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D190AF7-C87E-4A47-BA21-737696D8A83F}" type="datetimeFigureOut">
              <a:rPr lang="ru-RU" smtClean="0"/>
              <a:t>02.11.2014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2994461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90AF7-C87E-4A47-BA21-737696D8A83F}" type="datetimeFigureOut">
              <a:rPr lang="ru-RU" smtClean="0"/>
              <a:t>02.11.2014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216457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90AF7-C87E-4A47-BA21-737696D8A83F}" type="datetimeFigureOut">
              <a:rPr lang="ru-RU" smtClean="0"/>
              <a:t>02.11.2014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146104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90AF7-C87E-4A47-BA21-737696D8A83F}" type="datetimeFigureOut">
              <a:rPr lang="ru-RU" smtClean="0"/>
              <a:t>02.11.2014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4219088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D190AF7-C87E-4A47-BA21-737696D8A83F}" type="datetimeFigureOut">
              <a:rPr lang="ru-RU" smtClean="0"/>
              <a:t>02.11.2014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1416300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D190AF7-C87E-4A47-BA21-737696D8A83F}" type="datetimeFigureOut">
              <a:rPr lang="ru-RU" smtClean="0"/>
              <a:t>02.11.2014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1777219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D190AF7-C87E-4A47-BA21-737696D8A83F}" type="datetimeFigureOut">
              <a:rPr lang="ru-RU" smtClean="0"/>
              <a:t>02.11.2014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3942434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D190AF7-C87E-4A47-BA21-737696D8A83F}" type="datetimeFigureOut">
              <a:rPr lang="ru-RU" smtClean="0"/>
              <a:t>02.11.2014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1151120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190AF7-C87E-4A47-BA21-737696D8A83F}" type="datetimeFigureOut">
              <a:rPr lang="ru-RU" smtClean="0"/>
              <a:t>02.11.2014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389204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190AF7-C87E-4A47-BA21-737696D8A83F}" type="datetimeFigureOut">
              <a:rPr lang="ru-RU" smtClean="0"/>
              <a:t>02.11.2014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2424628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190AF7-C87E-4A47-BA21-737696D8A83F}" type="datetimeFigureOut">
              <a:rPr lang="ru-RU" smtClean="0"/>
              <a:t>02.11.2014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F80E9CD-5B85-47D7-837C-29D71B27CEEA}" type="slidenum">
              <a:rPr lang="ru-RU" smtClean="0"/>
              <a:t>‹#›</a:t>
            </a:fld>
            <a:endParaRPr lang="ru-RU"/>
          </a:p>
        </p:txBody>
      </p:sp>
    </p:spTree>
    <p:extLst>
      <p:ext uri="{BB962C8B-B14F-4D97-AF65-F5344CB8AC3E}">
        <p14:creationId xmlns:p14="http://schemas.microsoft.com/office/powerpoint/2010/main" val="321119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90AF7-C87E-4A47-BA21-737696D8A83F}" type="datetimeFigureOut">
              <a:rPr lang="ru-RU" smtClean="0"/>
              <a:t>02.11.2014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80E9CD-5B85-47D7-837C-29D71B27CEEA}" type="slidenum">
              <a:rPr lang="ru-RU" smtClean="0"/>
              <a:t>‹#›</a:t>
            </a:fld>
            <a:endParaRPr lang="ru-RU"/>
          </a:p>
        </p:txBody>
      </p:sp>
    </p:spTree>
    <p:extLst>
      <p:ext uri="{BB962C8B-B14F-4D97-AF65-F5344CB8AC3E}">
        <p14:creationId xmlns:p14="http://schemas.microsoft.com/office/powerpoint/2010/main" val="3863688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8600"/>
            <a:ext cx="9144000" cy="914400"/>
          </a:xfrm>
        </p:spPr>
        <p:txBody>
          <a:bodyPr>
            <a:normAutofit fontScale="90000"/>
          </a:bodyPr>
          <a:lstStyle/>
          <a:p>
            <a:r>
              <a:rPr lang="en-US" sz="4000" dirty="0" smtClean="0"/>
              <a:t>SCENARIO INFRASTRUCTURE PLANNING FOR SUSTAINABLE LIVELIHOOD</a:t>
            </a:r>
            <a:r>
              <a:rPr lang="en-US" dirty="0" smtClean="0"/>
              <a:t>  </a:t>
            </a:r>
            <a:endParaRPr lang="ru-RU" dirty="0"/>
          </a:p>
        </p:txBody>
      </p:sp>
      <p:sp>
        <p:nvSpPr>
          <p:cNvPr id="3" name="TextBox 2"/>
          <p:cNvSpPr txBox="1"/>
          <p:nvPr/>
        </p:nvSpPr>
        <p:spPr>
          <a:xfrm>
            <a:off x="1" y="1219200"/>
            <a:ext cx="8610599" cy="923330"/>
          </a:xfrm>
          <a:prstGeom prst="rect">
            <a:avLst/>
          </a:prstGeom>
          <a:noFill/>
        </p:spPr>
        <p:txBody>
          <a:bodyPr wrap="square" rtlCol="0">
            <a:spAutoFit/>
          </a:bodyPr>
          <a:lstStyle/>
          <a:p>
            <a:pPr algn="ctr"/>
            <a:r>
              <a:rPr lang="en-US" dirty="0" smtClean="0"/>
              <a:t>PRESENTED AT </a:t>
            </a:r>
          </a:p>
          <a:p>
            <a:pPr algn="ctr"/>
            <a:r>
              <a:rPr lang="en-US" dirty="0" smtClean="0"/>
              <a:t>THE 2014 WORLD ENGINEERING CONFERENCE  ON SUSTAINABLE INFRASTRUCTURE</a:t>
            </a:r>
          </a:p>
          <a:p>
            <a:r>
              <a:rPr lang="en-US" dirty="0" smtClean="0"/>
              <a:t> </a:t>
            </a:r>
            <a:endParaRPr lang="ru-RU" dirty="0"/>
          </a:p>
        </p:txBody>
      </p:sp>
      <p:sp>
        <p:nvSpPr>
          <p:cNvPr id="4" name="TextBox 3"/>
          <p:cNvSpPr txBox="1"/>
          <p:nvPr/>
        </p:nvSpPr>
        <p:spPr>
          <a:xfrm>
            <a:off x="649515" y="2124386"/>
            <a:ext cx="7543800" cy="2031325"/>
          </a:xfrm>
          <a:prstGeom prst="rect">
            <a:avLst/>
          </a:prstGeom>
          <a:noFill/>
        </p:spPr>
        <p:txBody>
          <a:bodyPr wrap="square" rtlCol="0">
            <a:spAutoFit/>
          </a:bodyPr>
          <a:lstStyle/>
          <a:p>
            <a:pPr algn="ctr"/>
            <a:r>
              <a:rPr lang="en-US" dirty="0" smtClean="0"/>
              <a:t>BY </a:t>
            </a:r>
          </a:p>
          <a:p>
            <a:pPr algn="ctr"/>
            <a:r>
              <a:rPr lang="en-US" dirty="0" smtClean="0"/>
              <a:t>OKOLI GABRIEL CHUKWU</a:t>
            </a:r>
          </a:p>
          <a:p>
            <a:pPr algn="ctr"/>
            <a:r>
              <a:rPr lang="en-US" dirty="0" smtClean="0"/>
              <a:t>BABATUNDE AYODEJI EMMANUEL</a:t>
            </a:r>
          </a:p>
          <a:p>
            <a:pPr algn="ctr"/>
            <a:r>
              <a:rPr lang="en-US" dirty="0" smtClean="0"/>
              <a:t>LEMOHA PEACE CHINONYE</a:t>
            </a:r>
          </a:p>
          <a:p>
            <a:pPr algn="ctr"/>
            <a:r>
              <a:rPr lang="en-US" dirty="0" smtClean="0"/>
              <a:t>LAWAL KAMILU OLUWAFEMI</a:t>
            </a:r>
          </a:p>
          <a:p>
            <a:pPr algn="ctr"/>
            <a:r>
              <a:rPr lang="en-US" dirty="0" smtClean="0"/>
              <a:t>INNOCENT CHIBUEZE ATASIE</a:t>
            </a:r>
            <a:endParaRPr lang="en-US" dirty="0" smtClean="0"/>
          </a:p>
          <a:p>
            <a:pPr algn="ctr"/>
            <a:r>
              <a:rPr lang="en-US" dirty="0" smtClean="0"/>
              <a:t>VERE SHABA</a:t>
            </a:r>
            <a:endParaRPr lang="ru-RU" dirty="0"/>
          </a:p>
        </p:txBody>
      </p:sp>
      <p:sp>
        <p:nvSpPr>
          <p:cNvPr id="5" name="TextBox 4"/>
          <p:cNvSpPr txBox="1"/>
          <p:nvPr/>
        </p:nvSpPr>
        <p:spPr>
          <a:xfrm>
            <a:off x="2848908" y="4611469"/>
            <a:ext cx="3581399" cy="646331"/>
          </a:xfrm>
          <a:prstGeom prst="rect">
            <a:avLst/>
          </a:prstGeom>
          <a:noFill/>
        </p:spPr>
        <p:txBody>
          <a:bodyPr wrap="square" rtlCol="0">
            <a:spAutoFit/>
          </a:bodyPr>
          <a:lstStyle/>
          <a:p>
            <a:pPr algn="ctr"/>
            <a:r>
              <a:rPr lang="en-US" dirty="0" smtClean="0"/>
              <a:t>SUPERVISED BY</a:t>
            </a:r>
          </a:p>
          <a:p>
            <a:pPr algn="ctr"/>
            <a:r>
              <a:rPr lang="en-US" dirty="0" smtClean="0"/>
              <a:t>PROF. C.J AGUNWAMBA</a:t>
            </a:r>
            <a:endParaRPr lang="ru-RU" dirty="0"/>
          </a:p>
        </p:txBody>
      </p:sp>
      <p:sp>
        <p:nvSpPr>
          <p:cNvPr id="7" name="TextBox 6"/>
          <p:cNvSpPr txBox="1"/>
          <p:nvPr/>
        </p:nvSpPr>
        <p:spPr>
          <a:xfrm>
            <a:off x="3935388" y="5791200"/>
            <a:ext cx="1681486" cy="369332"/>
          </a:xfrm>
          <a:prstGeom prst="rect">
            <a:avLst/>
          </a:prstGeom>
          <a:noFill/>
        </p:spPr>
        <p:txBody>
          <a:bodyPr wrap="none" rtlCol="0">
            <a:spAutoFit/>
          </a:bodyPr>
          <a:lstStyle/>
          <a:p>
            <a:pPr algn="ctr"/>
            <a:r>
              <a:rPr lang="en-US" dirty="0" smtClean="0"/>
              <a:t>ABUJA, NIGERIA</a:t>
            </a:r>
            <a:endParaRPr lang="ru-RU" dirty="0"/>
          </a:p>
        </p:txBody>
      </p:sp>
    </p:spTree>
    <p:extLst>
      <p:ext uri="{BB962C8B-B14F-4D97-AF65-F5344CB8AC3E}">
        <p14:creationId xmlns:p14="http://schemas.microsoft.com/office/powerpoint/2010/main" val="271890966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457200"/>
          </a:xfrm>
        </p:spPr>
        <p:txBody>
          <a:bodyPr>
            <a:normAutofit fontScale="90000"/>
          </a:bodyPr>
          <a:lstStyle/>
          <a:p>
            <a:r>
              <a:rPr lang="en-US" sz="2500" dirty="0" smtClean="0"/>
              <a:t> </a:t>
            </a:r>
            <a:r>
              <a:rPr lang="en-US" sz="2500" b="1" dirty="0"/>
              <a:t>SOCIAL </a:t>
            </a:r>
            <a:r>
              <a:rPr lang="en-US" sz="2500" b="1" dirty="0" smtClean="0"/>
              <a:t>INFRASTRUCTURE</a:t>
            </a:r>
            <a:endParaRPr lang="ru-RU" sz="2500" b="1" dirty="0"/>
          </a:p>
        </p:txBody>
      </p:sp>
      <p:sp>
        <p:nvSpPr>
          <p:cNvPr id="3" name="Объект 2"/>
          <p:cNvSpPr>
            <a:spLocks noGrp="1"/>
          </p:cNvSpPr>
          <p:nvPr>
            <p:ph idx="1"/>
          </p:nvPr>
        </p:nvSpPr>
        <p:spPr>
          <a:xfrm>
            <a:off x="0" y="1226571"/>
            <a:ext cx="9144000" cy="957943"/>
          </a:xfrm>
        </p:spPr>
        <p:txBody>
          <a:bodyPr>
            <a:normAutofit lnSpcReduction="10000"/>
          </a:bodyPr>
          <a:lstStyle/>
          <a:p>
            <a:pPr marL="0" indent="0" algn="just">
              <a:buNone/>
            </a:pPr>
            <a:r>
              <a:rPr lang="en-US" sz="2000" dirty="0" smtClean="0"/>
              <a:t>Some of the social infrastructures  enlisted  above like adequate health care facilities, youth empowerment scheme, research and educational facilities </a:t>
            </a:r>
            <a:r>
              <a:rPr lang="en-US" sz="2000" dirty="0" err="1" smtClean="0"/>
              <a:t>etc</a:t>
            </a:r>
            <a:r>
              <a:rPr lang="en-US" sz="2000" dirty="0" smtClean="0"/>
              <a:t> should be given high priority during infrastructure planning since they directly affect livelihood. </a:t>
            </a:r>
          </a:p>
          <a:p>
            <a:pPr marL="0" indent="0" algn="just">
              <a:buNone/>
            </a:pPr>
            <a:endParaRPr lang="en-US" sz="2000" dirty="0" smtClean="0"/>
          </a:p>
        </p:txBody>
      </p:sp>
      <p:sp>
        <p:nvSpPr>
          <p:cNvPr id="4" name="TextBox 3"/>
          <p:cNvSpPr txBox="1"/>
          <p:nvPr/>
        </p:nvSpPr>
        <p:spPr>
          <a:xfrm>
            <a:off x="2971800" y="3810000"/>
            <a:ext cx="184731" cy="369332"/>
          </a:xfrm>
          <a:prstGeom prst="rect">
            <a:avLst/>
          </a:prstGeom>
          <a:noFill/>
        </p:spPr>
        <p:txBody>
          <a:bodyPr wrap="none" rtlCol="0">
            <a:spAutoFit/>
          </a:bodyPr>
          <a:lstStyle/>
          <a:p>
            <a:endParaRPr lang="ru-RU" dirty="0"/>
          </a:p>
        </p:txBody>
      </p:sp>
      <p:sp>
        <p:nvSpPr>
          <p:cNvPr id="6" name="Прямоугольник 5"/>
          <p:cNvSpPr/>
          <p:nvPr/>
        </p:nvSpPr>
        <p:spPr>
          <a:xfrm>
            <a:off x="0" y="2362200"/>
            <a:ext cx="8998857"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We will approach the educational system with a research driven educational system by equipping our institutions and scouting for passionate research scientist especially in areas of energy and communication technologies. This will lead to innovative breakthrough in these areas.</a:t>
            </a:r>
          </a:p>
          <a:p>
            <a:pPr algn="just"/>
            <a:endParaRPr lang="ru-RU" sz="2000" dirty="0">
              <a:solidFill>
                <a:schemeClr val="tx1"/>
              </a:solidFill>
            </a:endParaRPr>
          </a:p>
        </p:txBody>
      </p:sp>
      <p:sp>
        <p:nvSpPr>
          <p:cNvPr id="7" name="Прямоугольник 6"/>
          <p:cNvSpPr/>
          <p:nvPr/>
        </p:nvSpPr>
        <p:spPr>
          <a:xfrm>
            <a:off x="0" y="3886200"/>
            <a:ext cx="8534399"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In the sphere of health care/welfare facilities, it should be distributed in such a way that it will </a:t>
            </a:r>
            <a:r>
              <a:rPr lang="en-US" sz="2000" dirty="0" err="1">
                <a:solidFill>
                  <a:schemeClr val="tx1"/>
                </a:solidFill>
              </a:rPr>
              <a:t>favour</a:t>
            </a:r>
            <a:r>
              <a:rPr lang="en-US" sz="2000" dirty="0">
                <a:solidFill>
                  <a:schemeClr val="tx1"/>
                </a:solidFill>
              </a:rPr>
              <a:t> the rural areas as opposed to the norms of having our teaching hospitals and federal medical centers in the urban areas.  By so doing, employment opportunities will be created in such areas and hence source of livelihood for the occupants. </a:t>
            </a:r>
          </a:p>
          <a:p>
            <a:pPr algn="just"/>
            <a:endParaRPr lang="ru-RU" sz="2000" dirty="0">
              <a:solidFill>
                <a:schemeClr val="tx1"/>
              </a:solidFill>
            </a:endParaRPr>
          </a:p>
        </p:txBody>
      </p:sp>
      <p:grpSp>
        <p:nvGrpSpPr>
          <p:cNvPr id="9" name="Группа 8"/>
          <p:cNvGrpSpPr/>
          <p:nvPr/>
        </p:nvGrpSpPr>
        <p:grpSpPr>
          <a:xfrm>
            <a:off x="6553200" y="0"/>
            <a:ext cx="1204452" cy="1292942"/>
            <a:chOff x="3431678" y="143"/>
            <a:chExt cx="1366242" cy="1366242"/>
          </a:xfrm>
          <a:solidFill>
            <a:srgbClr val="7030A0"/>
          </a:solidFill>
        </p:grpSpPr>
        <p:sp>
          <p:nvSpPr>
            <p:cNvPr id="10" name="Овал 9"/>
            <p:cNvSpPr/>
            <p:nvPr/>
          </p:nvSpPr>
          <p:spPr>
            <a:xfrm>
              <a:off x="3431678" y="143"/>
              <a:ext cx="1366242" cy="136624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Овал 4"/>
            <p:cNvSpPr/>
            <p:nvPr/>
          </p:nvSpPr>
          <p:spPr>
            <a:xfrm>
              <a:off x="3631760" y="200225"/>
              <a:ext cx="966078" cy="96607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r>
                <a:rPr lang="en-US" sz="5800" kern="1200" dirty="0" smtClean="0"/>
                <a:t>S</a:t>
              </a:r>
              <a:endParaRPr lang="ru-RU" sz="5800" kern="1200" dirty="0"/>
            </a:p>
          </p:txBody>
        </p:sp>
      </p:grpSp>
    </p:spTree>
    <p:extLst>
      <p:ext uri="{BB962C8B-B14F-4D97-AF65-F5344CB8AC3E}">
        <p14:creationId xmlns:p14="http://schemas.microsoft.com/office/powerpoint/2010/main" val="23420644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80">
                                          <p:stCondLst>
                                            <p:cond delay="0"/>
                                          </p:stCondLst>
                                        </p:cTn>
                                        <p:tgtEl>
                                          <p:spTgt spid="9"/>
                                        </p:tgtEl>
                                      </p:cBhvr>
                                    </p:animEffect>
                                    <p:anim calcmode="lin" valueType="num">
                                      <p:cBhvr>
                                        <p:cTn id="26"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1" dur="26">
                                          <p:stCondLst>
                                            <p:cond delay="650"/>
                                          </p:stCondLst>
                                        </p:cTn>
                                        <p:tgtEl>
                                          <p:spTgt spid="9"/>
                                        </p:tgtEl>
                                      </p:cBhvr>
                                      <p:to x="100000" y="60000"/>
                                    </p:animScale>
                                    <p:animScale>
                                      <p:cBhvr>
                                        <p:cTn id="32" dur="166" decel="50000">
                                          <p:stCondLst>
                                            <p:cond delay="676"/>
                                          </p:stCondLst>
                                        </p:cTn>
                                        <p:tgtEl>
                                          <p:spTgt spid="9"/>
                                        </p:tgtEl>
                                      </p:cBhvr>
                                      <p:to x="100000" y="100000"/>
                                    </p:animScale>
                                    <p:animScale>
                                      <p:cBhvr>
                                        <p:cTn id="33" dur="26">
                                          <p:stCondLst>
                                            <p:cond delay="1312"/>
                                          </p:stCondLst>
                                        </p:cTn>
                                        <p:tgtEl>
                                          <p:spTgt spid="9"/>
                                        </p:tgtEl>
                                      </p:cBhvr>
                                      <p:to x="100000" y="80000"/>
                                    </p:animScale>
                                    <p:animScale>
                                      <p:cBhvr>
                                        <p:cTn id="34" dur="166" decel="50000">
                                          <p:stCondLst>
                                            <p:cond delay="1338"/>
                                          </p:stCondLst>
                                        </p:cTn>
                                        <p:tgtEl>
                                          <p:spTgt spid="9"/>
                                        </p:tgtEl>
                                      </p:cBhvr>
                                      <p:to x="100000" y="100000"/>
                                    </p:animScale>
                                    <p:animScale>
                                      <p:cBhvr>
                                        <p:cTn id="35" dur="26">
                                          <p:stCondLst>
                                            <p:cond delay="1642"/>
                                          </p:stCondLst>
                                        </p:cTn>
                                        <p:tgtEl>
                                          <p:spTgt spid="9"/>
                                        </p:tgtEl>
                                      </p:cBhvr>
                                      <p:to x="100000" y="90000"/>
                                    </p:animScale>
                                    <p:animScale>
                                      <p:cBhvr>
                                        <p:cTn id="36" dur="166" decel="50000">
                                          <p:stCondLst>
                                            <p:cond delay="1668"/>
                                          </p:stCondLst>
                                        </p:cTn>
                                        <p:tgtEl>
                                          <p:spTgt spid="9"/>
                                        </p:tgtEl>
                                      </p:cBhvr>
                                      <p:to x="100000" y="100000"/>
                                    </p:animScale>
                                    <p:animScale>
                                      <p:cBhvr>
                                        <p:cTn id="37" dur="26">
                                          <p:stCondLst>
                                            <p:cond delay="1808"/>
                                          </p:stCondLst>
                                        </p:cTn>
                                        <p:tgtEl>
                                          <p:spTgt spid="9"/>
                                        </p:tgtEl>
                                      </p:cBhvr>
                                      <p:to x="100000" y="95000"/>
                                    </p:animScale>
                                    <p:animScale>
                                      <p:cBhvr>
                                        <p:cTn id="38"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200"/>
            <a:ext cx="9144000" cy="533400"/>
          </a:xfrm>
        </p:spPr>
        <p:txBody>
          <a:bodyPr>
            <a:normAutofit/>
          </a:bodyPr>
          <a:lstStyle/>
          <a:p>
            <a:r>
              <a:rPr lang="en-US" sz="2800" dirty="0" smtClean="0"/>
              <a:t>TECHNOLOGICAL INFRASTRUCTURE</a:t>
            </a:r>
            <a:endParaRPr lang="ru-RU" sz="2800" dirty="0"/>
          </a:p>
        </p:txBody>
      </p:sp>
      <p:sp>
        <p:nvSpPr>
          <p:cNvPr id="3" name="Объект 2"/>
          <p:cNvSpPr>
            <a:spLocks noGrp="1"/>
          </p:cNvSpPr>
          <p:nvPr>
            <p:ph idx="1"/>
          </p:nvPr>
        </p:nvSpPr>
        <p:spPr>
          <a:xfrm>
            <a:off x="-76200" y="914400"/>
            <a:ext cx="9144000" cy="4038600"/>
          </a:xfrm>
        </p:spPr>
        <p:txBody>
          <a:bodyPr>
            <a:noAutofit/>
          </a:bodyPr>
          <a:lstStyle/>
          <a:p>
            <a:pPr algn="just"/>
            <a:r>
              <a:rPr lang="en-US" sz="2000" dirty="0"/>
              <a:t>During infrastructure planning, technological infrastructures such as internet facilities, communication satellite, active postal services, transport facilities, and renewable energy support </a:t>
            </a:r>
            <a:r>
              <a:rPr lang="en-US" sz="2000" dirty="0" err="1"/>
              <a:t>programmes</a:t>
            </a:r>
            <a:r>
              <a:rPr lang="en-US" sz="2000" dirty="0"/>
              <a:t> should be given maximum attention because they are the core hard infrastructures that affect all aspects of human lives. In planning technological infrastructure, we should consider state of art technologies that have being tested and proven to be more economical and robust as well as environmental friendly. For instance, in the internet infrastructure, we should migrate to broad band internet rather than G.S.M as this will be faster and more economical. Such technology will also form a base for ISP (internet service providers) related businesses. As in the case in most developed nations, availability of internet leads to better research, more online based businesses, better awareness. Since knowledge they say is power, awareness means power to the people</a:t>
            </a:r>
            <a:r>
              <a:rPr lang="en-US" sz="2000" dirty="0" smtClean="0"/>
              <a:t>.</a:t>
            </a:r>
            <a:endParaRPr lang="en-US" sz="2000" dirty="0"/>
          </a:p>
        </p:txBody>
      </p:sp>
      <p:sp>
        <p:nvSpPr>
          <p:cNvPr id="4" name="Прямоугольник 3"/>
          <p:cNvSpPr/>
          <p:nvPr/>
        </p:nvSpPr>
        <p:spPr>
          <a:xfrm>
            <a:off x="76200" y="5181600"/>
            <a:ext cx="8915400" cy="1752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solidFill>
                  <a:schemeClr val="tx1"/>
                </a:solidFill>
              </a:rPr>
              <a:t>In planning transport infrastructure, consideration should be made for demand point and production point to both raw materials and finished goods. Hence, road networks should be planned to connect the various production points to their respective demand points. This also gives good road network to the rural areas where agricultural product which serves as raw materials for so many processing industries are based.</a:t>
            </a:r>
          </a:p>
          <a:p>
            <a:pPr algn="just"/>
            <a:endParaRPr lang="ru-RU" sz="2000" dirty="0">
              <a:solidFill>
                <a:schemeClr val="tx1"/>
              </a:solidFill>
            </a:endParaRPr>
          </a:p>
        </p:txBody>
      </p:sp>
      <p:grpSp>
        <p:nvGrpSpPr>
          <p:cNvPr id="5" name="Группа 4"/>
          <p:cNvGrpSpPr/>
          <p:nvPr/>
        </p:nvGrpSpPr>
        <p:grpSpPr>
          <a:xfrm>
            <a:off x="7315200" y="0"/>
            <a:ext cx="1219200" cy="1055396"/>
            <a:chOff x="3390490" y="1712"/>
            <a:chExt cx="1448618" cy="1448618"/>
          </a:xfrm>
          <a:solidFill>
            <a:schemeClr val="accent5">
              <a:lumMod val="60000"/>
              <a:lumOff val="40000"/>
            </a:schemeClr>
          </a:solidFill>
        </p:grpSpPr>
        <p:sp>
          <p:nvSpPr>
            <p:cNvPr id="6" name="Овал 5"/>
            <p:cNvSpPr/>
            <p:nvPr/>
          </p:nvSpPr>
          <p:spPr>
            <a:xfrm>
              <a:off x="3390490" y="1712"/>
              <a:ext cx="1448618" cy="1448618"/>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Овал 4"/>
            <p:cNvSpPr/>
            <p:nvPr/>
          </p:nvSpPr>
          <p:spPr>
            <a:xfrm>
              <a:off x="3602635" y="213857"/>
              <a:ext cx="1024328" cy="10243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US" sz="6200" kern="1200" dirty="0" smtClean="0"/>
                <a:t>T</a:t>
              </a:r>
              <a:endParaRPr lang="ru-RU" sz="6200" kern="1200" dirty="0"/>
            </a:p>
          </p:txBody>
        </p:sp>
      </p:grpSp>
    </p:spTree>
    <p:extLst>
      <p:ext uri="{BB962C8B-B14F-4D97-AF65-F5344CB8AC3E}">
        <p14:creationId xmlns:p14="http://schemas.microsoft.com/office/powerpoint/2010/main" val="13892855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80">
                                          <p:stCondLst>
                                            <p:cond delay="0"/>
                                          </p:stCondLst>
                                        </p:cTn>
                                        <p:tgtEl>
                                          <p:spTgt spid="5"/>
                                        </p:tgtEl>
                                      </p:cBhvr>
                                    </p:animEffect>
                                    <p:anim calcmode="lin" valueType="num">
                                      <p:cBhvr>
                                        <p:cTn id="2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5" dur="26">
                                          <p:stCondLst>
                                            <p:cond delay="650"/>
                                          </p:stCondLst>
                                        </p:cTn>
                                        <p:tgtEl>
                                          <p:spTgt spid="5"/>
                                        </p:tgtEl>
                                      </p:cBhvr>
                                      <p:to x="100000" y="60000"/>
                                    </p:animScale>
                                    <p:animScale>
                                      <p:cBhvr>
                                        <p:cTn id="26" dur="166" decel="50000">
                                          <p:stCondLst>
                                            <p:cond delay="676"/>
                                          </p:stCondLst>
                                        </p:cTn>
                                        <p:tgtEl>
                                          <p:spTgt spid="5"/>
                                        </p:tgtEl>
                                      </p:cBhvr>
                                      <p:to x="100000" y="100000"/>
                                    </p:animScale>
                                    <p:animScale>
                                      <p:cBhvr>
                                        <p:cTn id="27" dur="26">
                                          <p:stCondLst>
                                            <p:cond delay="1312"/>
                                          </p:stCondLst>
                                        </p:cTn>
                                        <p:tgtEl>
                                          <p:spTgt spid="5"/>
                                        </p:tgtEl>
                                      </p:cBhvr>
                                      <p:to x="100000" y="80000"/>
                                    </p:animScale>
                                    <p:animScale>
                                      <p:cBhvr>
                                        <p:cTn id="28" dur="166" decel="50000">
                                          <p:stCondLst>
                                            <p:cond delay="1338"/>
                                          </p:stCondLst>
                                        </p:cTn>
                                        <p:tgtEl>
                                          <p:spTgt spid="5"/>
                                        </p:tgtEl>
                                      </p:cBhvr>
                                      <p:to x="100000" y="100000"/>
                                    </p:animScale>
                                    <p:animScale>
                                      <p:cBhvr>
                                        <p:cTn id="29" dur="26">
                                          <p:stCondLst>
                                            <p:cond delay="1642"/>
                                          </p:stCondLst>
                                        </p:cTn>
                                        <p:tgtEl>
                                          <p:spTgt spid="5"/>
                                        </p:tgtEl>
                                      </p:cBhvr>
                                      <p:to x="100000" y="90000"/>
                                    </p:animScale>
                                    <p:animScale>
                                      <p:cBhvr>
                                        <p:cTn id="30" dur="166" decel="50000">
                                          <p:stCondLst>
                                            <p:cond delay="1668"/>
                                          </p:stCondLst>
                                        </p:cTn>
                                        <p:tgtEl>
                                          <p:spTgt spid="5"/>
                                        </p:tgtEl>
                                      </p:cBhvr>
                                      <p:to x="100000" y="100000"/>
                                    </p:animScale>
                                    <p:animScale>
                                      <p:cBhvr>
                                        <p:cTn id="31" dur="26">
                                          <p:stCondLst>
                                            <p:cond delay="1808"/>
                                          </p:stCondLst>
                                        </p:cTn>
                                        <p:tgtEl>
                                          <p:spTgt spid="5"/>
                                        </p:tgtEl>
                                      </p:cBhvr>
                                      <p:to x="100000" y="95000"/>
                                    </p:animScale>
                                    <p:animScale>
                                      <p:cBhvr>
                                        <p:cTn id="32"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28653"/>
            <a:ext cx="9067800" cy="7786747"/>
          </a:xfrm>
          <a:prstGeom prst="rect">
            <a:avLst/>
          </a:prstGeom>
        </p:spPr>
        <p:txBody>
          <a:bodyPr wrap="square">
            <a:spAutoFit/>
          </a:bodyPr>
          <a:lstStyle/>
          <a:p>
            <a:pPr algn="just"/>
            <a:r>
              <a:rPr lang="en-US" sz="2000" dirty="0" smtClean="0"/>
              <a:t>Effective </a:t>
            </a:r>
            <a:r>
              <a:rPr lang="en-US" sz="2000" dirty="0"/>
              <a:t>and time oriented mass transit scheme will encourage using mass transport rather than private vehicles and this will reduce traffic congestion and gas emissions, thereby improving general standard of living. A practical example can be seen in Lagos where many now prefer public transport which has a dedicated lane to their private vehicle in other to avoid the heavy traffic the city is known for.</a:t>
            </a:r>
          </a:p>
          <a:p>
            <a:pPr algn="just"/>
            <a:r>
              <a:rPr lang="en-US" sz="2000" dirty="0"/>
              <a:t>Planning for functional rail system will ease the movement of materials like cements, rods, and reduce the amount of heavy trucks on the road hence reduces the road maintenance cost and improving transportation in the general sense. These functional rail systems will encourage people to invest in rail transportation thus creating jobs for sustaining livelihood. </a:t>
            </a:r>
            <a:endParaRPr lang="en-US" sz="2000" dirty="0" smtClean="0"/>
          </a:p>
          <a:p>
            <a:pPr algn="just"/>
            <a:endParaRPr lang="en-US" sz="2000" dirty="0"/>
          </a:p>
          <a:p>
            <a:pPr algn="just"/>
            <a:endParaRPr lang="en-US" sz="2000" dirty="0" smtClean="0"/>
          </a:p>
          <a:p>
            <a:pPr algn="just"/>
            <a:endParaRPr lang="en-US" sz="2000" dirty="0"/>
          </a:p>
          <a:p>
            <a:pPr algn="just"/>
            <a:endParaRPr lang="en-US" sz="2000" dirty="0" smtClean="0"/>
          </a:p>
          <a:p>
            <a:pPr algn="just"/>
            <a:endParaRPr lang="en-US" sz="2000" dirty="0"/>
          </a:p>
          <a:p>
            <a:pPr algn="just"/>
            <a:endParaRPr lang="en-US" sz="2000" dirty="0" smtClean="0"/>
          </a:p>
          <a:p>
            <a:pPr algn="just"/>
            <a:endParaRPr lang="en-US" sz="2000" dirty="0" smtClean="0"/>
          </a:p>
          <a:p>
            <a:pPr algn="just"/>
            <a:endParaRPr lang="en-US" sz="2000" dirty="0" smtClean="0"/>
          </a:p>
          <a:p>
            <a:pPr algn="just"/>
            <a:endParaRPr lang="en-US" sz="2000" dirty="0"/>
          </a:p>
          <a:p>
            <a:pPr algn="just"/>
            <a:endParaRPr lang="en-US" sz="2000" dirty="0" smtClean="0"/>
          </a:p>
          <a:p>
            <a:pPr algn="just"/>
            <a:endParaRPr lang="en-US" sz="2000" dirty="0"/>
          </a:p>
          <a:p>
            <a:pPr algn="just"/>
            <a:endParaRPr lang="en-US" sz="2000" dirty="0" smtClean="0"/>
          </a:p>
          <a:p>
            <a:pPr algn="just"/>
            <a:endParaRPr lang="en-US" sz="2000" dirty="0"/>
          </a:p>
          <a:p>
            <a:pPr algn="just"/>
            <a:endParaRPr lang="en-US" sz="2000" dirty="0" smtClean="0"/>
          </a:p>
          <a:p>
            <a:pPr algn="just"/>
            <a:endParaRPr lang="en-US" sz="2000" dirty="0"/>
          </a:p>
        </p:txBody>
      </p:sp>
      <p:grpSp>
        <p:nvGrpSpPr>
          <p:cNvPr id="7" name="Группа 6"/>
          <p:cNvGrpSpPr/>
          <p:nvPr/>
        </p:nvGrpSpPr>
        <p:grpSpPr>
          <a:xfrm>
            <a:off x="7162800" y="0"/>
            <a:ext cx="1219200" cy="1236473"/>
            <a:chOff x="3390490" y="1712"/>
            <a:chExt cx="1448618" cy="1448618"/>
          </a:xfrm>
          <a:solidFill>
            <a:schemeClr val="accent5">
              <a:lumMod val="60000"/>
              <a:lumOff val="40000"/>
            </a:schemeClr>
          </a:solidFill>
        </p:grpSpPr>
        <p:sp>
          <p:nvSpPr>
            <p:cNvPr id="8" name="Овал 7"/>
            <p:cNvSpPr/>
            <p:nvPr/>
          </p:nvSpPr>
          <p:spPr>
            <a:xfrm>
              <a:off x="3390490" y="1712"/>
              <a:ext cx="1448618" cy="1448618"/>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Овал 4"/>
            <p:cNvSpPr/>
            <p:nvPr/>
          </p:nvSpPr>
          <p:spPr>
            <a:xfrm>
              <a:off x="3602635" y="213857"/>
              <a:ext cx="1024328" cy="10243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US" sz="6200" kern="1200" dirty="0" smtClean="0"/>
                <a:t>T</a:t>
              </a:r>
              <a:endParaRPr lang="ru-RU" sz="6200" kern="1200" dirty="0"/>
            </a:p>
          </p:txBody>
        </p:sp>
      </p:grpSp>
    </p:spTree>
    <p:extLst>
      <p:ext uri="{BB962C8B-B14F-4D97-AF65-F5344CB8AC3E}">
        <p14:creationId xmlns:p14="http://schemas.microsoft.com/office/powerpoint/2010/main" val="3928458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001" y="0"/>
            <a:ext cx="2726408"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a:xfrm>
            <a:off x="0" y="0"/>
            <a:ext cx="9144000" cy="685800"/>
          </a:xfrm>
        </p:spPr>
        <p:txBody>
          <a:bodyPr>
            <a:normAutofit fontScale="90000"/>
          </a:bodyPr>
          <a:lstStyle/>
          <a:p>
            <a:pPr algn="l"/>
            <a:r>
              <a:rPr lang="en-US" dirty="0" smtClean="0"/>
              <a:t/>
            </a:r>
            <a:br>
              <a:rPr lang="en-US" dirty="0" smtClean="0"/>
            </a:br>
            <a:r>
              <a:rPr lang="en-US" sz="2800" dirty="0"/>
              <a:t/>
            </a:r>
            <a:br>
              <a:rPr lang="en-US" sz="2800" dirty="0"/>
            </a:br>
            <a:endParaRPr lang="ru-RU" sz="2800" dirty="0"/>
          </a:p>
        </p:txBody>
      </p:sp>
      <p:sp>
        <p:nvSpPr>
          <p:cNvPr id="3" name="Объект 2"/>
          <p:cNvSpPr>
            <a:spLocks noGrp="1"/>
          </p:cNvSpPr>
          <p:nvPr>
            <p:ph idx="1"/>
          </p:nvPr>
        </p:nvSpPr>
        <p:spPr>
          <a:xfrm>
            <a:off x="0" y="3124200"/>
            <a:ext cx="8991600" cy="3733800"/>
          </a:xfrm>
        </p:spPr>
        <p:txBody>
          <a:bodyPr>
            <a:normAutofit fontScale="85000" lnSpcReduction="20000"/>
          </a:bodyPr>
          <a:lstStyle/>
          <a:p>
            <a:endParaRPr lang="en-US" sz="2100" dirty="0" smtClean="0"/>
          </a:p>
          <a:p>
            <a:pPr marL="0" indent="0">
              <a:buNone/>
            </a:pPr>
            <a:endParaRPr lang="en-US" sz="2100" dirty="0" smtClean="0"/>
          </a:p>
          <a:p>
            <a:r>
              <a:rPr lang="en-US" sz="2100" dirty="0" smtClean="0"/>
              <a:t>Our </a:t>
            </a:r>
            <a:r>
              <a:rPr lang="en-US" sz="2100" dirty="0"/>
              <a:t>keyword for energy will be </a:t>
            </a:r>
            <a:r>
              <a:rPr lang="en-US" sz="2100" b="1" dirty="0"/>
              <a:t>GLOCAL, </a:t>
            </a:r>
            <a:r>
              <a:rPr lang="en-US" sz="2100" dirty="0"/>
              <a:t>this is the combination of two words (global and local), we want to think global but act local in our energy planning, what this means is that we implement the global state of art technologies using our locally available resources in the provision of renewable energy for our communities. </a:t>
            </a:r>
          </a:p>
          <a:p>
            <a:endParaRPr lang="en-US" sz="2100" dirty="0" smtClean="0"/>
          </a:p>
          <a:p>
            <a:r>
              <a:rPr lang="en-US" sz="2400" dirty="0"/>
              <a:t>We can have a 10 year plan on renewable energy. The first step of this plan will be selecting a group of bright indigenous engineers who will be sent to developed nations for research based training in different areas of renewable energy like solar, wind and biomass to acquire the state of art technology in those areas and then return home for stage two of the program which is using our locally available resource to implement this technologies this we think we go a long way in solving energy challenges. </a:t>
            </a:r>
          </a:p>
          <a:p>
            <a:endParaRPr lang="en-US" sz="2100" dirty="0"/>
          </a:p>
          <a:p>
            <a:endParaRPr lang="en-US" sz="2100" dirty="0" smtClean="0"/>
          </a:p>
          <a:p>
            <a:endParaRPr lang="en-US" sz="2100" dirty="0"/>
          </a:p>
          <a:p>
            <a:endParaRPr lang="en-US" sz="2100" dirty="0" smtClean="0"/>
          </a:p>
          <a:p>
            <a:endParaRPr lang="ru-RU" dirty="0"/>
          </a:p>
        </p:txBody>
      </p:sp>
      <p:graphicFrame>
        <p:nvGraphicFramePr>
          <p:cNvPr id="4" name="Схема 3"/>
          <p:cNvGraphicFramePr/>
          <p:nvPr>
            <p:extLst>
              <p:ext uri="{D42A27DB-BD31-4B8C-83A1-F6EECF244321}">
                <p14:modId xmlns:p14="http://schemas.microsoft.com/office/powerpoint/2010/main" val="563137857"/>
              </p:ext>
            </p:extLst>
          </p:nvPr>
        </p:nvGraphicFramePr>
        <p:xfrm>
          <a:off x="1600200" y="-762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Прямоугольник 5"/>
          <p:cNvSpPr/>
          <p:nvPr/>
        </p:nvSpPr>
        <p:spPr>
          <a:xfrm>
            <a:off x="3634149" y="968514"/>
            <a:ext cx="2004651" cy="707886"/>
          </a:xfrm>
          <a:prstGeom prst="rect">
            <a:avLst/>
          </a:prstGeom>
          <a:noFill/>
          <a:ln>
            <a:noFill/>
          </a:ln>
        </p:spPr>
        <p:txBody>
          <a:bodyPr wrap="none" lIns="91440" tIns="45720" rIns="91440" bIns="45720">
            <a:spAutoFit/>
          </a:bodyPr>
          <a:lstStyle/>
          <a:p>
            <a:pPr algn="ctr"/>
            <a:r>
              <a:rPr lang="en-US" sz="40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GLOCAL:</a:t>
            </a:r>
            <a:endParaRPr lang="ru-RU" sz="40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grpSp>
        <p:nvGrpSpPr>
          <p:cNvPr id="7" name="Группа 6"/>
          <p:cNvGrpSpPr/>
          <p:nvPr/>
        </p:nvGrpSpPr>
        <p:grpSpPr>
          <a:xfrm>
            <a:off x="7315200" y="381000"/>
            <a:ext cx="1219200" cy="1236473"/>
            <a:chOff x="3390490" y="1712"/>
            <a:chExt cx="1448618" cy="1448618"/>
          </a:xfrm>
          <a:solidFill>
            <a:schemeClr val="accent5">
              <a:lumMod val="60000"/>
              <a:lumOff val="40000"/>
            </a:schemeClr>
          </a:solidFill>
        </p:grpSpPr>
        <p:sp>
          <p:nvSpPr>
            <p:cNvPr id="8" name="Овал 7"/>
            <p:cNvSpPr/>
            <p:nvPr/>
          </p:nvSpPr>
          <p:spPr>
            <a:xfrm>
              <a:off x="3390490" y="1712"/>
              <a:ext cx="1448618" cy="1448618"/>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Овал 4"/>
            <p:cNvSpPr/>
            <p:nvPr/>
          </p:nvSpPr>
          <p:spPr>
            <a:xfrm>
              <a:off x="3602635" y="213857"/>
              <a:ext cx="1024328" cy="10243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US" sz="6200" kern="1200" dirty="0" smtClean="0"/>
                <a:t>T</a:t>
              </a:r>
              <a:endParaRPr lang="ru-RU" sz="6200" kern="1200" dirty="0"/>
            </a:p>
          </p:txBody>
        </p:sp>
      </p:grpSp>
    </p:spTree>
    <p:extLst>
      <p:ext uri="{BB962C8B-B14F-4D97-AF65-F5344CB8AC3E}">
        <p14:creationId xmlns:p14="http://schemas.microsoft.com/office/powerpoint/2010/main" val="1560073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80">
                                          <p:stCondLst>
                                            <p:cond delay="0"/>
                                          </p:stCondLst>
                                        </p:cTn>
                                        <p:tgtEl>
                                          <p:spTgt spid="7"/>
                                        </p:tgtEl>
                                      </p:cBhvr>
                                    </p:animEffect>
                                    <p:anim calcmode="lin" valueType="num">
                                      <p:cBhvr>
                                        <p:cTn id="2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3" dur="26">
                                          <p:stCondLst>
                                            <p:cond delay="650"/>
                                          </p:stCondLst>
                                        </p:cTn>
                                        <p:tgtEl>
                                          <p:spTgt spid="7"/>
                                        </p:tgtEl>
                                      </p:cBhvr>
                                      <p:to x="100000" y="60000"/>
                                    </p:animScale>
                                    <p:animScale>
                                      <p:cBhvr>
                                        <p:cTn id="34" dur="166" decel="50000">
                                          <p:stCondLst>
                                            <p:cond delay="676"/>
                                          </p:stCondLst>
                                        </p:cTn>
                                        <p:tgtEl>
                                          <p:spTgt spid="7"/>
                                        </p:tgtEl>
                                      </p:cBhvr>
                                      <p:to x="100000" y="100000"/>
                                    </p:animScale>
                                    <p:animScale>
                                      <p:cBhvr>
                                        <p:cTn id="35" dur="26">
                                          <p:stCondLst>
                                            <p:cond delay="1312"/>
                                          </p:stCondLst>
                                        </p:cTn>
                                        <p:tgtEl>
                                          <p:spTgt spid="7"/>
                                        </p:tgtEl>
                                      </p:cBhvr>
                                      <p:to x="100000" y="80000"/>
                                    </p:animScale>
                                    <p:animScale>
                                      <p:cBhvr>
                                        <p:cTn id="36" dur="166" decel="50000">
                                          <p:stCondLst>
                                            <p:cond delay="1338"/>
                                          </p:stCondLst>
                                        </p:cTn>
                                        <p:tgtEl>
                                          <p:spTgt spid="7"/>
                                        </p:tgtEl>
                                      </p:cBhvr>
                                      <p:to x="100000" y="100000"/>
                                    </p:animScale>
                                    <p:animScale>
                                      <p:cBhvr>
                                        <p:cTn id="37" dur="26">
                                          <p:stCondLst>
                                            <p:cond delay="1642"/>
                                          </p:stCondLst>
                                        </p:cTn>
                                        <p:tgtEl>
                                          <p:spTgt spid="7"/>
                                        </p:tgtEl>
                                      </p:cBhvr>
                                      <p:to x="100000" y="90000"/>
                                    </p:animScale>
                                    <p:animScale>
                                      <p:cBhvr>
                                        <p:cTn id="38" dur="166" decel="50000">
                                          <p:stCondLst>
                                            <p:cond delay="1668"/>
                                          </p:stCondLst>
                                        </p:cTn>
                                        <p:tgtEl>
                                          <p:spTgt spid="7"/>
                                        </p:tgtEl>
                                      </p:cBhvr>
                                      <p:to x="100000" y="100000"/>
                                    </p:animScale>
                                    <p:animScale>
                                      <p:cBhvr>
                                        <p:cTn id="39" dur="26">
                                          <p:stCondLst>
                                            <p:cond delay="1808"/>
                                          </p:stCondLst>
                                        </p:cTn>
                                        <p:tgtEl>
                                          <p:spTgt spid="7"/>
                                        </p:tgtEl>
                                      </p:cBhvr>
                                      <p:to x="100000" y="95000"/>
                                    </p:animScale>
                                    <p:animScale>
                                      <p:cBhvr>
                                        <p:cTn id="40" dur="166" decel="50000">
                                          <p:stCondLst>
                                            <p:cond delay="1834"/>
                                          </p:stCondLst>
                                        </p:cTn>
                                        <p:tgtEl>
                                          <p:spTgt spid="7"/>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nodeType="clickEffect">
                                  <p:stCondLst>
                                    <p:cond delay="0"/>
                                  </p:stCondLst>
                                  <p:childTnLst>
                                    <p:set>
                                      <p:cBhvr>
                                        <p:cTn id="44" dur="1" fill="hold">
                                          <p:stCondLst>
                                            <p:cond delay="0"/>
                                          </p:stCondLst>
                                        </p:cTn>
                                        <p:tgtEl>
                                          <p:spTgt spid="1026"/>
                                        </p:tgtEl>
                                        <p:attrNameLst>
                                          <p:attrName>style.visibility</p:attrName>
                                        </p:attrNameLst>
                                      </p:cBhvr>
                                      <p:to>
                                        <p:strVal val="visible"/>
                                      </p:to>
                                    </p:set>
                                    <p:animEffect transition="in" filter="wheel(1)">
                                      <p:cBhvr>
                                        <p:cTn id="45"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38200"/>
          </a:xfrm>
        </p:spPr>
        <p:txBody>
          <a:bodyPr>
            <a:noAutofit/>
          </a:bodyPr>
          <a:lstStyle/>
          <a:p>
            <a:r>
              <a:rPr lang="en-US" sz="2500" dirty="0" smtClean="0"/>
              <a:t/>
            </a:r>
            <a:br>
              <a:rPr lang="en-US" sz="2500" dirty="0" smtClean="0"/>
            </a:br>
            <a:r>
              <a:rPr lang="en-US" sz="2500" dirty="0" smtClean="0"/>
              <a:t> ECONOMIC INFRASTRUCTURE </a:t>
            </a:r>
            <a:endParaRPr lang="ru-RU" sz="2500" dirty="0"/>
          </a:p>
        </p:txBody>
      </p:sp>
      <p:sp>
        <p:nvSpPr>
          <p:cNvPr id="3" name="Объект 2"/>
          <p:cNvSpPr>
            <a:spLocks noGrp="1"/>
          </p:cNvSpPr>
          <p:nvPr>
            <p:ph idx="1"/>
          </p:nvPr>
        </p:nvSpPr>
        <p:spPr>
          <a:xfrm>
            <a:off x="76200" y="1447800"/>
            <a:ext cx="9067800" cy="5943600"/>
          </a:xfrm>
        </p:spPr>
        <p:txBody>
          <a:bodyPr>
            <a:normAutofit/>
          </a:bodyPr>
          <a:lstStyle/>
          <a:p>
            <a:pPr algn="just"/>
            <a:r>
              <a:rPr lang="en-US" sz="2000" dirty="0"/>
              <a:t>The economy of our case study (Nigeria) is highly dependent on oil and gas and as a result, 100% accuracy is required for planning the infrastructure of this sector. In other to maximize its output, plan should be made to reduce gas flaring and wasting of crude by-product this can be achieved by establishing functional gas management facilities to enable use of these </a:t>
            </a:r>
            <a:r>
              <a:rPr lang="en-US" sz="2000" dirty="0" smtClean="0"/>
              <a:t>gases </a:t>
            </a:r>
            <a:r>
              <a:rPr lang="en-US" sz="2000" dirty="0"/>
              <a:t>both in power productions and other areas.  Crude by-product processing plant should not be left out in the planning. The benefits of these management facilities include job creation, economic growth, income generation and so on.</a:t>
            </a:r>
          </a:p>
          <a:p>
            <a:pPr algn="just"/>
            <a:r>
              <a:rPr lang="en-US" sz="2000" dirty="0"/>
              <a:t>However, our planning should encourage economic diversity hence; mechanized agriculture should be giving a chance through provision of realistic </a:t>
            </a:r>
            <a:r>
              <a:rPr lang="en-US" sz="2000" dirty="0" err="1"/>
              <a:t>agric</a:t>
            </a:r>
            <a:r>
              <a:rPr lang="en-US" sz="2000" dirty="0"/>
              <a:t>-loan, subsidizing of agricultural raw materials and equipment, providing training facilities for mechanized agriculture. This will not only provide entrepreneurship opportunity and employment opportunities but will also contribute immensely towards the achievement of millennium goal of availability of food for all. </a:t>
            </a:r>
          </a:p>
          <a:p>
            <a:pPr algn="just"/>
            <a:endParaRPr lang="ru-RU" sz="1800" dirty="0"/>
          </a:p>
        </p:txBody>
      </p:sp>
      <p:grpSp>
        <p:nvGrpSpPr>
          <p:cNvPr id="4" name="Группа 3"/>
          <p:cNvGrpSpPr/>
          <p:nvPr/>
        </p:nvGrpSpPr>
        <p:grpSpPr>
          <a:xfrm>
            <a:off x="7162800" y="152400"/>
            <a:ext cx="1219200" cy="1235887"/>
            <a:chOff x="2038" y="619472"/>
            <a:chExt cx="3287017" cy="3287017"/>
          </a:xfrm>
          <a:solidFill>
            <a:schemeClr val="accent6"/>
          </a:solidFill>
        </p:grpSpPr>
        <p:sp>
          <p:nvSpPr>
            <p:cNvPr id="5" name="Овал 4"/>
            <p:cNvSpPr/>
            <p:nvPr/>
          </p:nvSpPr>
          <p:spPr>
            <a:xfrm>
              <a:off x="2038" y="619472"/>
              <a:ext cx="3287017" cy="3287017"/>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Овал 4"/>
            <p:cNvSpPr/>
            <p:nvPr/>
          </p:nvSpPr>
          <p:spPr>
            <a:xfrm>
              <a:off x="483410" y="1100844"/>
              <a:ext cx="2324273" cy="232427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E</a:t>
              </a:r>
              <a:endParaRPr lang="ru-RU" sz="6500" kern="1200" dirty="0"/>
            </a:p>
          </p:txBody>
        </p:sp>
      </p:grpSp>
    </p:spTree>
    <p:extLst>
      <p:ext uri="{BB962C8B-B14F-4D97-AF65-F5344CB8AC3E}">
        <p14:creationId xmlns:p14="http://schemas.microsoft.com/office/powerpoint/2010/main" val="12520664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09600"/>
          </a:xfrm>
        </p:spPr>
        <p:txBody>
          <a:bodyPr>
            <a:normAutofit fontScale="90000"/>
          </a:bodyPr>
          <a:lstStyle/>
          <a:p>
            <a:r>
              <a:rPr lang="en-US" sz="2800" dirty="0" smtClean="0"/>
              <a:t/>
            </a:r>
            <a:br>
              <a:rPr lang="en-US" sz="2800" dirty="0" smtClean="0"/>
            </a:br>
            <a:r>
              <a:rPr lang="en-US" sz="2800" dirty="0" smtClean="0"/>
              <a:t> </a:t>
            </a:r>
            <a:r>
              <a:rPr lang="en-US" sz="2800" dirty="0"/>
              <a:t>ENVIRONMENTAL </a:t>
            </a:r>
            <a:r>
              <a:rPr lang="en-US" sz="2800" dirty="0" smtClean="0"/>
              <a:t>INFRASTRUCTURE </a:t>
            </a:r>
            <a:r>
              <a:rPr lang="en-US" dirty="0"/>
              <a:t/>
            </a:r>
            <a:br>
              <a:rPr lang="en-US" dirty="0"/>
            </a:br>
            <a:endParaRPr lang="ru-RU" dirty="0"/>
          </a:p>
        </p:txBody>
      </p:sp>
      <p:sp>
        <p:nvSpPr>
          <p:cNvPr id="3" name="Объект 2"/>
          <p:cNvSpPr>
            <a:spLocks noGrp="1"/>
          </p:cNvSpPr>
          <p:nvPr>
            <p:ph idx="1"/>
          </p:nvPr>
        </p:nvSpPr>
        <p:spPr>
          <a:xfrm>
            <a:off x="76200" y="1295400"/>
            <a:ext cx="9067800" cy="6400800"/>
          </a:xfrm>
        </p:spPr>
        <p:txBody>
          <a:bodyPr>
            <a:normAutofit/>
          </a:bodyPr>
          <a:lstStyle/>
          <a:p>
            <a:pPr marL="0" indent="0" algn="just">
              <a:buNone/>
            </a:pPr>
            <a:r>
              <a:rPr lang="en-US" sz="1800" dirty="0"/>
              <a:t>Lack of proper drainage systems is posing a lot of hazards especially during raining season on our roads. Improper sewage management is also one of the major health challenges we are facing in our environment. Solid waste management and recycling facilities are not in best condition at the moment.</a:t>
            </a:r>
          </a:p>
          <a:p>
            <a:pPr marL="0" indent="0" algn="just">
              <a:buNone/>
            </a:pPr>
            <a:r>
              <a:rPr lang="en-US" sz="1800" dirty="0"/>
              <a:t>These challenges should be considered during infrastructure planning, proper drainage system should be implemented however; our main focus here will be on solid waste management and recycling, we propose a plan where solid waste collection, sorting and recycling facilities should be put in place. Refurbishing centers should be encouraged to take of electronics waste these will promote indigenous knowledge of this electronics, will provide jobs at both semi skill and skilled </a:t>
            </a:r>
            <a:r>
              <a:rPr lang="en-US" sz="1800" dirty="0" err="1"/>
              <a:t>labour</a:t>
            </a:r>
            <a:r>
              <a:rPr lang="en-US" sz="1800" dirty="0"/>
              <a:t> level, it will also make this electronics and other recyclable product affordable thereby reducing cost of living and promoting standard of living. But for the environmental implications, our energy planning would have considered nuclear plant which serves as a large source of energy. However, for sustainable livelihood we consider human safety first and until we are sure of a proper means of disposing nuclear waste, we will continue to look at that as a research area only.</a:t>
            </a:r>
          </a:p>
          <a:p>
            <a:pPr marL="0" indent="0" algn="just">
              <a:buNone/>
            </a:pPr>
            <a:r>
              <a:rPr lang="en-US" sz="1800" dirty="0"/>
              <a:t>Beautification of environment with facilities like natural parks for relaxation should be part of our plan. forestation should be encouraged to curb global warming as well as promote ecological cycle</a:t>
            </a:r>
          </a:p>
          <a:p>
            <a:pPr algn="just"/>
            <a:endParaRPr lang="ru-RU" sz="1800" dirty="0"/>
          </a:p>
        </p:txBody>
      </p:sp>
      <p:grpSp>
        <p:nvGrpSpPr>
          <p:cNvPr id="4" name="Группа 3"/>
          <p:cNvGrpSpPr/>
          <p:nvPr/>
        </p:nvGrpSpPr>
        <p:grpSpPr>
          <a:xfrm>
            <a:off x="7320943" y="76200"/>
            <a:ext cx="1213457" cy="1276623"/>
            <a:chOff x="3131306" y="1390"/>
            <a:chExt cx="1966986" cy="1966986"/>
          </a:xfrm>
          <a:solidFill>
            <a:schemeClr val="accent2"/>
          </a:solidFill>
        </p:grpSpPr>
        <p:sp>
          <p:nvSpPr>
            <p:cNvPr id="5" name="Овал 4"/>
            <p:cNvSpPr/>
            <p:nvPr/>
          </p:nvSpPr>
          <p:spPr>
            <a:xfrm>
              <a:off x="3131306" y="1390"/>
              <a:ext cx="1966986" cy="1966986"/>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Овал 4"/>
            <p:cNvSpPr/>
            <p:nvPr/>
          </p:nvSpPr>
          <p:spPr>
            <a:xfrm>
              <a:off x="3419364" y="289448"/>
              <a:ext cx="1390870" cy="139087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E</a:t>
              </a:r>
              <a:endParaRPr lang="ru-RU" sz="6500" kern="1200" dirty="0"/>
            </a:p>
          </p:txBody>
        </p:sp>
      </p:grpSp>
    </p:spTree>
    <p:extLst>
      <p:ext uri="{BB962C8B-B14F-4D97-AF65-F5344CB8AC3E}">
        <p14:creationId xmlns:p14="http://schemas.microsoft.com/office/powerpoint/2010/main" val="598859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
          </a:xfrm>
        </p:spPr>
        <p:txBody>
          <a:bodyPr>
            <a:normAutofit fontScale="90000"/>
          </a:bodyPr>
          <a:lstStyle/>
          <a:p>
            <a:r>
              <a:rPr lang="en-US" sz="2800" dirty="0" smtClean="0"/>
              <a:t/>
            </a:r>
            <a:br>
              <a:rPr lang="en-US" sz="2800" dirty="0" smtClean="0"/>
            </a:br>
            <a:r>
              <a:rPr lang="en-US" sz="2800" dirty="0" smtClean="0"/>
              <a:t> </a:t>
            </a:r>
            <a:r>
              <a:rPr lang="en-US" sz="2800" dirty="0"/>
              <a:t>POLITICAL </a:t>
            </a:r>
            <a:r>
              <a:rPr lang="en-US" sz="2800" dirty="0" smtClean="0"/>
              <a:t> </a:t>
            </a:r>
            <a:r>
              <a:rPr lang="en-US" sz="2800" dirty="0"/>
              <a:t>INFRASTRUCTURE </a:t>
            </a:r>
            <a:r>
              <a:rPr lang="en-US" dirty="0"/>
              <a:t/>
            </a:r>
            <a:br>
              <a:rPr lang="en-US" dirty="0"/>
            </a:br>
            <a:endParaRPr lang="ru-RU" dirty="0"/>
          </a:p>
        </p:txBody>
      </p:sp>
      <p:sp>
        <p:nvSpPr>
          <p:cNvPr id="3" name="Объект 2"/>
          <p:cNvSpPr>
            <a:spLocks noGrp="1"/>
          </p:cNvSpPr>
          <p:nvPr>
            <p:ph idx="1"/>
          </p:nvPr>
        </p:nvSpPr>
        <p:spPr>
          <a:xfrm>
            <a:off x="0" y="1371600"/>
            <a:ext cx="9144000" cy="6172200"/>
          </a:xfrm>
        </p:spPr>
        <p:txBody>
          <a:bodyPr>
            <a:normAutofit/>
          </a:bodyPr>
          <a:lstStyle/>
          <a:p>
            <a:pPr marL="0" indent="0" algn="just">
              <a:buNone/>
            </a:pPr>
            <a:r>
              <a:rPr lang="en-US" sz="2000" dirty="0"/>
              <a:t>The major political challenge we have is government policies and regulations. In planning infrastructure, government policies should be made to encourage investors and the implementation of already existing government policies should be done without compromise. This can be achieved by minimizing human factors in the implementation. An example of this is implementing an automated environmental pollution control system like the “Nature </a:t>
            </a:r>
            <a:r>
              <a:rPr lang="en-US" sz="2000" dirty="0" err="1"/>
              <a:t>Technogenic</a:t>
            </a:r>
            <a:r>
              <a:rPr lang="en-US" sz="2000" dirty="0"/>
              <a:t>” technology which is a technology for regulating industrial gas discharge automatically. One of the important policies that should be modified implemented is the local content policies. We propose a policy where every expatriate will engage in the country will have an indigenous engineer attached to him and such expatriate will be under obligation to transfer the technical knowhow to the attached indigenous engineer within a stipulated time depending on the complexity of the skill, this will increase the volume of indigenous knowhow and reduce our expenses on foreign expatriates thereby promoting local content.</a:t>
            </a:r>
          </a:p>
          <a:p>
            <a:pPr marL="0" indent="0" algn="just">
              <a:buNone/>
            </a:pPr>
            <a:r>
              <a:rPr lang="en-US" sz="2000" dirty="0"/>
              <a:t>Government policies should encourage employment of indigenous engineers through tax by levying higher tax on the expatriate and low tax on the indigenous engineers.</a:t>
            </a:r>
          </a:p>
          <a:p>
            <a:pPr algn="just"/>
            <a:endParaRPr lang="ru-RU" sz="2000" dirty="0"/>
          </a:p>
        </p:txBody>
      </p:sp>
      <p:grpSp>
        <p:nvGrpSpPr>
          <p:cNvPr id="4" name="Группа 3"/>
          <p:cNvGrpSpPr/>
          <p:nvPr/>
        </p:nvGrpSpPr>
        <p:grpSpPr>
          <a:xfrm>
            <a:off x="7338864" y="152400"/>
            <a:ext cx="1347936" cy="1200423"/>
            <a:chOff x="1852463" y="645"/>
            <a:chExt cx="4524672" cy="4524672"/>
          </a:xfrm>
          <a:solidFill>
            <a:srgbClr val="00B0F0"/>
          </a:solidFill>
        </p:grpSpPr>
        <p:sp>
          <p:nvSpPr>
            <p:cNvPr id="5" name="Овал 4"/>
            <p:cNvSpPr/>
            <p:nvPr/>
          </p:nvSpPr>
          <p:spPr>
            <a:xfrm>
              <a:off x="1852463" y="645"/>
              <a:ext cx="4524672" cy="452467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Овал 4"/>
            <p:cNvSpPr/>
            <p:nvPr/>
          </p:nvSpPr>
          <p:spPr>
            <a:xfrm>
              <a:off x="2515086" y="663268"/>
              <a:ext cx="3199426" cy="319942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P</a:t>
              </a:r>
              <a:endParaRPr lang="ru-RU" sz="6500" kern="1200" dirty="0"/>
            </a:p>
          </p:txBody>
        </p:sp>
      </p:grpSp>
    </p:spTree>
    <p:extLst>
      <p:ext uri="{BB962C8B-B14F-4D97-AF65-F5344CB8AC3E}">
        <p14:creationId xmlns:p14="http://schemas.microsoft.com/office/powerpoint/2010/main" val="146125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435">
                                          <p:stCondLst>
                                            <p:cond delay="0"/>
                                          </p:stCondLst>
                                        </p:cTn>
                                        <p:tgtEl>
                                          <p:spTgt spid="4"/>
                                        </p:tgtEl>
                                      </p:cBhvr>
                                    </p:animEffect>
                                    <p:anim calcmode="lin" valueType="num">
                                      <p:cBhvr>
                                        <p:cTn id="8" dur="1367"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4"/>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4"/>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4"/>
                                        </p:tgtEl>
                                        <p:attrNameLst>
                                          <p:attrName>ppt_y</p:attrName>
                                        </p:attrNameLst>
                                      </p:cBhvr>
                                      <p:tavLst>
                                        <p:tav tm="0" fmla="#ppt_y-sin(pi*$)/81">
                                          <p:val>
                                            <p:fltVal val="0"/>
                                          </p:val>
                                        </p:tav>
                                        <p:tav tm="100000">
                                          <p:val>
                                            <p:fltVal val="1"/>
                                          </p:val>
                                        </p:tav>
                                      </p:tavLst>
                                    </p:anim>
                                    <p:animScale>
                                      <p:cBhvr>
                                        <p:cTn id="13" dur="20">
                                          <p:stCondLst>
                                            <p:cond delay="487"/>
                                          </p:stCondLst>
                                        </p:cTn>
                                        <p:tgtEl>
                                          <p:spTgt spid="4"/>
                                        </p:tgtEl>
                                      </p:cBhvr>
                                      <p:to x="100000" y="60000"/>
                                    </p:animScale>
                                    <p:animScale>
                                      <p:cBhvr>
                                        <p:cTn id="14" dur="124" decel="50000">
                                          <p:stCondLst>
                                            <p:cond delay="507"/>
                                          </p:stCondLst>
                                        </p:cTn>
                                        <p:tgtEl>
                                          <p:spTgt spid="4"/>
                                        </p:tgtEl>
                                      </p:cBhvr>
                                      <p:to x="100000" y="100000"/>
                                    </p:animScale>
                                    <p:animScale>
                                      <p:cBhvr>
                                        <p:cTn id="15" dur="20">
                                          <p:stCondLst>
                                            <p:cond delay="984"/>
                                          </p:stCondLst>
                                        </p:cTn>
                                        <p:tgtEl>
                                          <p:spTgt spid="4"/>
                                        </p:tgtEl>
                                      </p:cBhvr>
                                      <p:to x="100000" y="80000"/>
                                    </p:animScale>
                                    <p:animScale>
                                      <p:cBhvr>
                                        <p:cTn id="16" dur="124" decel="50000">
                                          <p:stCondLst>
                                            <p:cond delay="1004"/>
                                          </p:stCondLst>
                                        </p:cTn>
                                        <p:tgtEl>
                                          <p:spTgt spid="4"/>
                                        </p:tgtEl>
                                      </p:cBhvr>
                                      <p:to x="100000" y="100000"/>
                                    </p:animScale>
                                    <p:animScale>
                                      <p:cBhvr>
                                        <p:cTn id="17" dur="20">
                                          <p:stCondLst>
                                            <p:cond delay="1231"/>
                                          </p:stCondLst>
                                        </p:cTn>
                                        <p:tgtEl>
                                          <p:spTgt spid="4"/>
                                        </p:tgtEl>
                                      </p:cBhvr>
                                      <p:to x="100000" y="90000"/>
                                    </p:animScale>
                                    <p:animScale>
                                      <p:cBhvr>
                                        <p:cTn id="18" dur="124" decel="50000">
                                          <p:stCondLst>
                                            <p:cond delay="1251"/>
                                          </p:stCondLst>
                                        </p:cTn>
                                        <p:tgtEl>
                                          <p:spTgt spid="4"/>
                                        </p:tgtEl>
                                      </p:cBhvr>
                                      <p:to x="100000" y="100000"/>
                                    </p:animScale>
                                    <p:animScale>
                                      <p:cBhvr>
                                        <p:cTn id="19" dur="20">
                                          <p:stCondLst>
                                            <p:cond delay="1356"/>
                                          </p:stCondLst>
                                        </p:cTn>
                                        <p:tgtEl>
                                          <p:spTgt spid="4"/>
                                        </p:tgtEl>
                                      </p:cBhvr>
                                      <p:to x="100000" y="95000"/>
                                    </p:animScale>
                                    <p:animScale>
                                      <p:cBhvr>
                                        <p:cTn id="20" dur="124" decel="50000">
                                          <p:stCondLst>
                                            <p:cond delay="1376"/>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38200"/>
          </a:xfrm>
        </p:spPr>
        <p:txBody>
          <a:bodyPr>
            <a:normAutofit fontScale="90000"/>
          </a:bodyPr>
          <a:lstStyle/>
          <a:p>
            <a:r>
              <a:rPr lang="en-US" sz="2800" b="1" dirty="0" smtClean="0"/>
              <a:t/>
            </a:r>
            <a:br>
              <a:rPr lang="en-US" sz="2800" b="1" dirty="0" smtClean="0"/>
            </a:br>
            <a:r>
              <a:rPr lang="en-US" sz="2800" b="1" dirty="0" smtClean="0"/>
              <a:t>Weights </a:t>
            </a:r>
            <a:r>
              <a:rPr lang="en-US" sz="2800" b="1" dirty="0"/>
              <a:t>Of Infrastructure Categories As  Assets Of Sustainable Livelihood</a:t>
            </a:r>
            <a:r>
              <a:rPr lang="en-US" dirty="0"/>
              <a:t/>
            </a:r>
            <a:br>
              <a:rPr lang="en-US" dirty="0"/>
            </a:b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3912011886"/>
              </p:ext>
            </p:extLst>
          </p:nvPr>
        </p:nvGraphicFramePr>
        <p:xfrm>
          <a:off x="762000" y="762000"/>
          <a:ext cx="7543800" cy="4267200"/>
        </p:xfrm>
        <a:graphic>
          <a:graphicData uri="http://schemas.openxmlformats.org/drawingml/2006/table">
            <a:tbl>
              <a:tblPr firstRow="1" firstCol="1" bandRow="1">
                <a:tableStyleId>{5C22544A-7EE6-4342-B048-85BDC9FD1C3A}</a:tableStyleId>
              </a:tblPr>
              <a:tblGrid>
                <a:gridCol w="606592"/>
                <a:gridCol w="4422608"/>
                <a:gridCol w="2514600"/>
              </a:tblGrid>
              <a:tr h="711200">
                <a:tc>
                  <a:txBody>
                    <a:bodyPr/>
                    <a:lstStyle/>
                    <a:p>
                      <a:pPr marL="0" marR="0" algn="just">
                        <a:lnSpc>
                          <a:spcPct val="115000"/>
                        </a:lnSpc>
                        <a:spcBef>
                          <a:spcPts val="0"/>
                        </a:spcBef>
                        <a:spcAft>
                          <a:spcPts val="0"/>
                        </a:spcAft>
                      </a:pPr>
                      <a:r>
                        <a:rPr lang="en-US" sz="1200" dirty="0">
                          <a:effectLst/>
                        </a:rPr>
                        <a:t>S/No.</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Approach</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Weight/Importance</a:t>
                      </a:r>
                      <a:endParaRPr lang="en-US" sz="1100">
                        <a:effectLst/>
                        <a:latin typeface="Calibri"/>
                        <a:ea typeface="Calibri"/>
                        <a:cs typeface="Times New Roman"/>
                      </a:endParaRPr>
                    </a:p>
                  </a:txBody>
                  <a:tcPr marL="68580" marR="68580" marT="0" marB="0"/>
                </a:tc>
              </a:tr>
              <a:tr h="711200">
                <a:tc>
                  <a:txBody>
                    <a:bodyPr/>
                    <a:lstStyle/>
                    <a:p>
                      <a:pPr marL="0" marR="0" algn="just">
                        <a:lnSpc>
                          <a:spcPct val="115000"/>
                        </a:lnSpc>
                        <a:spcBef>
                          <a:spcPts val="0"/>
                        </a:spcBef>
                        <a:spcAft>
                          <a:spcPts val="0"/>
                        </a:spcAft>
                      </a:pPr>
                      <a:r>
                        <a:rPr lang="en-US" sz="1200">
                          <a:effectLst/>
                        </a:rPr>
                        <a:t>1</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Social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 points</a:t>
                      </a:r>
                      <a:endParaRPr lang="en-US" sz="1100">
                        <a:effectLst/>
                        <a:latin typeface="Calibri"/>
                        <a:ea typeface="Calibri"/>
                        <a:cs typeface="Times New Roman"/>
                      </a:endParaRPr>
                    </a:p>
                  </a:txBody>
                  <a:tcPr marL="68580" marR="68580" marT="0" marB="0"/>
                </a:tc>
              </a:tr>
              <a:tr h="711200">
                <a:tc>
                  <a:txBody>
                    <a:bodyPr/>
                    <a:lstStyle/>
                    <a:p>
                      <a:pPr marL="0" marR="0" algn="just">
                        <a:lnSpc>
                          <a:spcPct val="115000"/>
                        </a:lnSpc>
                        <a:spcBef>
                          <a:spcPts val="0"/>
                        </a:spcBef>
                        <a:spcAft>
                          <a:spcPts val="0"/>
                        </a:spcAft>
                      </a:pPr>
                      <a:r>
                        <a:rPr lang="en-US" sz="1200">
                          <a:effectLst/>
                        </a:rPr>
                        <a:t>2</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Technological</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7 points</a:t>
                      </a:r>
                      <a:endParaRPr lang="en-US" sz="1100">
                        <a:effectLst/>
                        <a:latin typeface="Calibri"/>
                        <a:ea typeface="Calibri"/>
                        <a:cs typeface="Times New Roman"/>
                      </a:endParaRPr>
                    </a:p>
                  </a:txBody>
                  <a:tcPr marL="68580" marR="68580" marT="0" marB="0"/>
                </a:tc>
              </a:tr>
              <a:tr h="711200">
                <a:tc>
                  <a:txBody>
                    <a:bodyPr/>
                    <a:lstStyle/>
                    <a:p>
                      <a:pPr marL="0" marR="0" algn="just">
                        <a:lnSpc>
                          <a:spcPct val="115000"/>
                        </a:lnSpc>
                        <a:spcBef>
                          <a:spcPts val="0"/>
                        </a:spcBef>
                        <a:spcAft>
                          <a:spcPts val="0"/>
                        </a:spcAft>
                      </a:pPr>
                      <a:r>
                        <a:rPr lang="en-US" sz="1200">
                          <a:effectLst/>
                        </a:rPr>
                        <a:t>3</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Economy</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6 points</a:t>
                      </a:r>
                      <a:endParaRPr lang="en-US" sz="1100">
                        <a:effectLst/>
                        <a:latin typeface="Calibri"/>
                        <a:ea typeface="Calibri"/>
                        <a:cs typeface="Times New Roman"/>
                      </a:endParaRPr>
                    </a:p>
                  </a:txBody>
                  <a:tcPr marL="68580" marR="68580" marT="0" marB="0"/>
                </a:tc>
              </a:tr>
              <a:tr h="711200">
                <a:tc>
                  <a:txBody>
                    <a:bodyPr/>
                    <a:lstStyle/>
                    <a:p>
                      <a:pPr marL="0" marR="0" algn="just">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Environment</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8 points</a:t>
                      </a:r>
                      <a:endParaRPr lang="en-US" sz="1100">
                        <a:effectLst/>
                        <a:latin typeface="Calibri"/>
                        <a:ea typeface="Calibri"/>
                        <a:cs typeface="Times New Roman"/>
                      </a:endParaRPr>
                    </a:p>
                  </a:txBody>
                  <a:tcPr marL="68580" marR="68580" marT="0" marB="0"/>
                </a:tc>
              </a:tr>
              <a:tr h="711200">
                <a:tc>
                  <a:txBody>
                    <a:bodyPr/>
                    <a:lstStyle/>
                    <a:p>
                      <a:pPr marL="0" marR="0" algn="just">
                        <a:lnSpc>
                          <a:spcPct val="115000"/>
                        </a:lnSpc>
                        <a:spcBef>
                          <a:spcPts val="0"/>
                        </a:spcBef>
                        <a:spcAft>
                          <a:spcPts val="0"/>
                        </a:spcAft>
                      </a:pPr>
                      <a:r>
                        <a:rPr lang="en-US" sz="1200">
                          <a:effectLst/>
                        </a:rPr>
                        <a:t>5</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Political</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4 points</a:t>
                      </a:r>
                      <a:endParaRPr lang="en-US" sz="1100" dirty="0">
                        <a:effectLst/>
                        <a:latin typeface="Calibri"/>
                        <a:ea typeface="Calibri"/>
                        <a:cs typeface="Times New Roman"/>
                      </a:endParaRPr>
                    </a:p>
                  </a:txBody>
                  <a:tcPr marL="68580" marR="68580" marT="0" marB="0"/>
                </a:tc>
              </a:tr>
            </a:tbl>
          </a:graphicData>
        </a:graphic>
      </p:graphicFrame>
      <p:sp>
        <p:nvSpPr>
          <p:cNvPr id="6" name="Прямоугольник 5"/>
          <p:cNvSpPr/>
          <p:nvPr/>
        </p:nvSpPr>
        <p:spPr>
          <a:xfrm>
            <a:off x="152400" y="5103674"/>
            <a:ext cx="8686800" cy="1754326"/>
          </a:xfrm>
          <a:prstGeom prst="rect">
            <a:avLst/>
          </a:prstGeom>
        </p:spPr>
        <p:txBody>
          <a:bodyPr wrap="square">
            <a:spAutoFit/>
          </a:bodyPr>
          <a:lstStyle/>
          <a:p>
            <a:r>
              <a:rPr lang="en-US" dirty="0"/>
              <a:t>Here, we allocated weights to different categories of infrastructure we hope to plan based on their contributions to sustainable livelihood. We choose weight points of 10 and 1 as maximum and minimum values respectively. We allocated the maximum point to social infrastructure because it is livelihood itself as it contains the basic needs of man, thus its total availability will result to a sustainable livelihood. Hence, social infrastructure was used as the control.</a:t>
            </a:r>
          </a:p>
        </p:txBody>
      </p:sp>
    </p:spTree>
    <p:extLst>
      <p:ext uri="{BB962C8B-B14F-4D97-AF65-F5344CB8AC3E}">
        <p14:creationId xmlns:p14="http://schemas.microsoft.com/office/powerpoint/2010/main" val="1752152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a:graphicFrameLocks/>
          </p:cNvGraphicFramePr>
          <p:nvPr>
            <p:extLst>
              <p:ext uri="{D42A27DB-BD31-4B8C-83A1-F6EECF244321}">
                <p14:modId xmlns:p14="http://schemas.microsoft.com/office/powerpoint/2010/main" val="3611952373"/>
              </p:ext>
            </p:extLst>
          </p:nvPr>
        </p:nvGraphicFramePr>
        <p:xfrm>
          <a:off x="442453" y="76200"/>
          <a:ext cx="8472948" cy="4114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75575848"/>
              </p:ext>
            </p:extLst>
          </p:nvPr>
        </p:nvGraphicFramePr>
        <p:xfrm>
          <a:off x="34413" y="4941072"/>
          <a:ext cx="9109587" cy="1797968"/>
        </p:xfrm>
        <a:graphic>
          <a:graphicData uri="http://schemas.openxmlformats.org/drawingml/2006/table">
            <a:tbl>
              <a:tblPr firstRow="1" firstCol="1" bandRow="1">
                <a:tableStyleId>{5C22544A-7EE6-4342-B048-85BDC9FD1C3A}</a:tableStyleId>
              </a:tblPr>
              <a:tblGrid>
                <a:gridCol w="1139651"/>
                <a:gridCol w="792428"/>
                <a:gridCol w="759132"/>
                <a:gridCol w="674467"/>
                <a:gridCol w="722031"/>
                <a:gridCol w="753423"/>
                <a:gridCol w="750571"/>
                <a:gridCol w="750571"/>
                <a:gridCol w="718227"/>
                <a:gridCol w="664954"/>
                <a:gridCol w="702055"/>
                <a:gridCol w="682077"/>
              </a:tblGrid>
              <a:tr h="193592">
                <a:tc>
                  <a:txBody>
                    <a:bodyPr/>
                    <a:lstStyle/>
                    <a:p>
                      <a:pPr marL="0" marR="0" algn="just">
                        <a:lnSpc>
                          <a:spcPct val="115000"/>
                        </a:lnSpc>
                        <a:spcBef>
                          <a:spcPts val="0"/>
                        </a:spcBef>
                        <a:spcAft>
                          <a:spcPts val="0"/>
                        </a:spcAft>
                      </a:pPr>
                      <a:r>
                        <a:rPr lang="en-US" sz="1200" dirty="0">
                          <a:effectLst/>
                        </a:rPr>
                        <a:t>S(Social)</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r>
              <a:tr h="350250">
                <a:tc>
                  <a:txBody>
                    <a:bodyPr/>
                    <a:lstStyle/>
                    <a:p>
                      <a:pPr marL="0" marR="0" algn="just">
                        <a:lnSpc>
                          <a:spcPct val="115000"/>
                        </a:lnSpc>
                        <a:spcBef>
                          <a:spcPts val="0"/>
                        </a:spcBef>
                        <a:spcAft>
                          <a:spcPts val="0"/>
                        </a:spcAft>
                      </a:pPr>
                      <a:r>
                        <a:rPr lang="en-US" sz="1100" dirty="0">
                          <a:effectLst/>
                        </a:rPr>
                        <a:t>T(Technological</a:t>
                      </a:r>
                      <a:r>
                        <a:rPr lang="en-US" sz="1200" dirty="0">
                          <a:effectLst/>
                        </a:rPr>
                        <a:t>)</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r>
              <a:tr h="338422">
                <a:tc>
                  <a:txBody>
                    <a:bodyPr/>
                    <a:lstStyle/>
                    <a:p>
                      <a:pPr marL="0" marR="0" algn="just">
                        <a:lnSpc>
                          <a:spcPct val="115000"/>
                        </a:lnSpc>
                        <a:spcBef>
                          <a:spcPts val="0"/>
                        </a:spcBef>
                        <a:spcAft>
                          <a:spcPts val="0"/>
                        </a:spcAft>
                      </a:pPr>
                      <a:r>
                        <a:rPr lang="en-US" sz="1200">
                          <a:effectLst/>
                        </a:rPr>
                        <a:t>E(Economy)</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r>
              <a:tr h="350250">
                <a:tc>
                  <a:txBody>
                    <a:bodyPr/>
                    <a:lstStyle/>
                    <a:p>
                      <a:pPr marL="0" marR="0" algn="just">
                        <a:lnSpc>
                          <a:spcPct val="115000"/>
                        </a:lnSpc>
                        <a:spcBef>
                          <a:spcPts val="0"/>
                        </a:spcBef>
                        <a:spcAft>
                          <a:spcPts val="0"/>
                        </a:spcAft>
                      </a:pPr>
                      <a:r>
                        <a:rPr lang="en-US" sz="1200">
                          <a:effectLst/>
                        </a:rPr>
                        <a:t>E(Environment)</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8</a:t>
                      </a:r>
                      <a:endParaRPr lang="en-US" sz="1100" dirty="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8</a:t>
                      </a:r>
                      <a:endParaRPr lang="en-US" sz="1100" dirty="0">
                        <a:effectLst/>
                        <a:latin typeface="Calibri"/>
                        <a:ea typeface="Calibri"/>
                        <a:cs typeface="Times New Roman"/>
                      </a:endParaRPr>
                    </a:p>
                  </a:txBody>
                  <a:tcPr marL="68580" marR="68580" marT="0" marB="0"/>
                </a:tc>
              </a:tr>
              <a:tr h="338422">
                <a:tc>
                  <a:txBody>
                    <a:bodyPr/>
                    <a:lstStyle/>
                    <a:p>
                      <a:pPr marL="0" marR="0" algn="just">
                        <a:lnSpc>
                          <a:spcPct val="115000"/>
                        </a:lnSpc>
                        <a:spcBef>
                          <a:spcPts val="0"/>
                        </a:spcBef>
                        <a:spcAft>
                          <a:spcPts val="0"/>
                        </a:spcAft>
                      </a:pPr>
                      <a:r>
                        <a:rPr lang="en-US" sz="1200">
                          <a:effectLst/>
                        </a:rPr>
                        <a:t>P(Political)</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r>
              <a:tr h="193592">
                <a:tc>
                  <a:txBody>
                    <a:bodyPr/>
                    <a:lstStyle/>
                    <a:p>
                      <a:pPr marL="0" marR="0" algn="just">
                        <a:lnSpc>
                          <a:spcPct val="115000"/>
                        </a:lnSpc>
                        <a:spcBef>
                          <a:spcPts val="0"/>
                        </a:spcBef>
                        <a:spcAft>
                          <a:spcPts val="0"/>
                        </a:spcAft>
                      </a:pPr>
                      <a:r>
                        <a:rPr lang="en-US" sz="1200">
                          <a:effectLst/>
                        </a:rPr>
                        <a:t>TOTAL</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35</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25</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28</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29</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27</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pPr>
                      <a:r>
                        <a:rPr lang="en-US" sz="1200" dirty="0">
                          <a:effectLst/>
                        </a:rPr>
                        <a:t>31</a:t>
                      </a:r>
                      <a:endParaRPr lang="en-US" sz="1100" dirty="0">
                        <a:effectLst/>
                        <a:latin typeface="Calibri"/>
                        <a:ea typeface="Calibri"/>
                        <a:cs typeface="Times New Roman"/>
                      </a:endParaRPr>
                    </a:p>
                  </a:txBody>
                  <a:tcPr marL="68580" marR="68580" marT="0" marB="0"/>
                </a:tc>
              </a:tr>
            </a:tbl>
          </a:graphicData>
        </a:graphic>
      </p:graphicFrame>
      <p:sp>
        <p:nvSpPr>
          <p:cNvPr id="4" name="Прямоугольник 3"/>
          <p:cNvSpPr/>
          <p:nvPr/>
        </p:nvSpPr>
        <p:spPr>
          <a:xfrm>
            <a:off x="658760" y="4572000"/>
            <a:ext cx="6885039" cy="369332"/>
          </a:xfrm>
          <a:prstGeom prst="rect">
            <a:avLst/>
          </a:prstGeom>
        </p:spPr>
        <p:txBody>
          <a:bodyPr wrap="square">
            <a:spAutoFit/>
          </a:bodyPr>
          <a:lstStyle/>
          <a:p>
            <a:r>
              <a:rPr lang="en-US" b="1" dirty="0"/>
              <a:t>SCENARIO 1 : COMBINATION OF FOUR ASSETS IN PLANNING</a:t>
            </a:r>
          </a:p>
        </p:txBody>
      </p:sp>
    </p:spTree>
    <p:extLst>
      <p:ext uri="{BB962C8B-B14F-4D97-AF65-F5344CB8AC3E}">
        <p14:creationId xmlns:p14="http://schemas.microsoft.com/office/powerpoint/2010/main" val="3233048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
                                          </p:val>
                                        </p:tav>
                                        <p:tav tm="100000">
                                          <p:val>
                                            <p:strVal val="#ppt_w"/>
                                          </p:val>
                                        </p:tav>
                                      </p:tavLst>
                                    </p:anim>
                                    <p:anim calcmode="lin" valueType="num">
                                      <p:cBhvr>
                                        <p:cTn id="24" dur="1000" fill="hold"/>
                                        <p:tgtEl>
                                          <p:spTgt spid="2"/>
                                        </p:tgtEl>
                                        <p:attrNameLst>
                                          <p:attrName>ppt_h</p:attrName>
                                        </p:attrNameLst>
                                      </p:cBhvr>
                                      <p:tavLst>
                                        <p:tav tm="0">
                                          <p:val>
                                            <p:fltVal val="0"/>
                                          </p:val>
                                        </p:tav>
                                        <p:tav tm="100000">
                                          <p:val>
                                            <p:strVal val="#ppt_h"/>
                                          </p:val>
                                        </p:tav>
                                      </p:tavLst>
                                    </p:anim>
                                    <p:anim calcmode="lin" valueType="num">
                                      <p:cBhvr>
                                        <p:cTn id="25" dur="1000" fill="hold"/>
                                        <p:tgtEl>
                                          <p:spTgt spid="2"/>
                                        </p:tgtEl>
                                        <p:attrNameLst>
                                          <p:attrName>style.rotation</p:attrName>
                                        </p:attrNameLst>
                                      </p:cBhvr>
                                      <p:tavLst>
                                        <p:tav tm="0">
                                          <p:val>
                                            <p:fltVal val="90"/>
                                          </p:val>
                                        </p:tav>
                                        <p:tav tm="100000">
                                          <p:val>
                                            <p:fltVal val="0"/>
                                          </p:val>
                                        </p:tav>
                                      </p:tavLst>
                                    </p:anim>
                                    <p:animEffect transition="in" filter="fade">
                                      <p:cBhvr>
                                        <p:cTn id="2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a:graphicFrameLocks/>
          </p:cNvGraphicFramePr>
          <p:nvPr>
            <p:extLst>
              <p:ext uri="{D42A27DB-BD31-4B8C-83A1-F6EECF244321}">
                <p14:modId xmlns:p14="http://schemas.microsoft.com/office/powerpoint/2010/main" val="3417557260"/>
              </p:ext>
            </p:extLst>
          </p:nvPr>
        </p:nvGraphicFramePr>
        <p:xfrm>
          <a:off x="457200" y="152400"/>
          <a:ext cx="8305800" cy="4267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2637677919"/>
              </p:ext>
            </p:extLst>
          </p:nvPr>
        </p:nvGraphicFramePr>
        <p:xfrm>
          <a:off x="0" y="5118715"/>
          <a:ext cx="9067806" cy="1682496"/>
        </p:xfrm>
        <a:graphic>
          <a:graphicData uri="http://schemas.openxmlformats.org/drawingml/2006/table">
            <a:tbl>
              <a:tblPr firstRow="1" firstCol="1" bandRow="1">
                <a:tableStyleId>{5C22544A-7EE6-4342-B048-85BDC9FD1C3A}</a:tableStyleId>
              </a:tblPr>
              <a:tblGrid>
                <a:gridCol w="1133475"/>
                <a:gridCol w="337014"/>
                <a:gridCol w="328932"/>
                <a:gridCol w="411847"/>
                <a:gridCol w="328932"/>
                <a:gridCol w="410936"/>
                <a:gridCol w="328021"/>
                <a:gridCol w="410936"/>
                <a:gridCol w="328021"/>
                <a:gridCol w="410936"/>
                <a:gridCol w="328021"/>
                <a:gridCol w="410936"/>
                <a:gridCol w="328021"/>
                <a:gridCol w="410936"/>
                <a:gridCol w="328021"/>
                <a:gridCol w="304331"/>
                <a:gridCol w="328021"/>
                <a:gridCol w="410936"/>
                <a:gridCol w="328021"/>
                <a:gridCol w="410936"/>
                <a:gridCol w="328021"/>
                <a:gridCol w="722555"/>
              </a:tblGrid>
              <a:tr h="0">
                <a:tc>
                  <a:txBody>
                    <a:bodyPr/>
                    <a:lstStyle/>
                    <a:p>
                      <a:pPr marL="0" marR="0" algn="ctr">
                        <a:lnSpc>
                          <a:spcPct val="115000"/>
                        </a:lnSpc>
                        <a:spcBef>
                          <a:spcPts val="0"/>
                        </a:spcBef>
                        <a:spcAft>
                          <a:spcPts val="0"/>
                        </a:spcAft>
                      </a:pPr>
                      <a:r>
                        <a:rPr lang="en-US" sz="1200" dirty="0" smtClean="0">
                          <a:effectLst/>
                        </a:rPr>
                        <a:t>S (Social) </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S</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200" dirty="0" smtClean="0">
                          <a:effectLst/>
                        </a:rPr>
                        <a:t>T (Technological)</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200" dirty="0" smtClean="0">
                          <a:effectLst/>
                        </a:rPr>
                        <a:t>E (Economy)</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6</a:t>
                      </a:r>
                      <a:endParaRPr lang="en-US" sz="110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200" dirty="0" smtClean="0">
                          <a:effectLst/>
                        </a:rPr>
                        <a:t>E (Environment)</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E</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8</a:t>
                      </a:r>
                      <a:endParaRPr lang="en-US" sz="110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200" dirty="0" smtClean="0">
                          <a:effectLst/>
                        </a:rPr>
                        <a:t>P (Political)</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P</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4</a:t>
                      </a:r>
                      <a:endParaRPr lang="en-US" sz="110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1200">
                          <a:effectLst/>
                        </a:rPr>
                        <a:t>TOTAL</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35</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25</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19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21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a:effectLst/>
                        </a:rPr>
                        <a:t> </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200" dirty="0">
                          <a:effectLst/>
                        </a:rPr>
                        <a:t>18</a:t>
                      </a:r>
                      <a:endParaRPr lang="en-US" sz="1100" dirty="0">
                        <a:effectLst/>
                        <a:latin typeface="Calibri"/>
                        <a:ea typeface="Calibri"/>
                        <a:cs typeface="Times New Roman"/>
                      </a:endParaRPr>
                    </a:p>
                  </a:txBody>
                  <a:tcPr marL="68580" marR="68580" marT="0" marB="0"/>
                </a:tc>
              </a:tr>
            </a:tbl>
          </a:graphicData>
        </a:graphic>
      </p:graphicFrame>
      <p:sp>
        <p:nvSpPr>
          <p:cNvPr id="4" name="Прямоугольник 3"/>
          <p:cNvSpPr/>
          <p:nvPr/>
        </p:nvSpPr>
        <p:spPr>
          <a:xfrm>
            <a:off x="887361" y="4696428"/>
            <a:ext cx="7162800" cy="369332"/>
          </a:xfrm>
          <a:prstGeom prst="rect">
            <a:avLst/>
          </a:prstGeom>
        </p:spPr>
        <p:txBody>
          <a:bodyPr wrap="square">
            <a:spAutoFit/>
          </a:bodyPr>
          <a:lstStyle/>
          <a:p>
            <a:r>
              <a:rPr lang="en-US" b="1" dirty="0"/>
              <a:t>SCENARIO 2: COMBINATION OF THREE ASSETS IN PLANNING</a:t>
            </a:r>
            <a:endParaRPr lang="ru-RU" b="1" dirty="0"/>
          </a:p>
        </p:txBody>
      </p:sp>
    </p:spTree>
    <p:extLst>
      <p:ext uri="{BB962C8B-B14F-4D97-AF65-F5344CB8AC3E}">
        <p14:creationId xmlns:p14="http://schemas.microsoft.com/office/powerpoint/2010/main" val="405896472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ircle(in)">
                                      <p:cBhvr>
                                        <p:cTn id="1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36286"/>
            <a:ext cx="8229600" cy="609600"/>
          </a:xfrm>
        </p:spPr>
        <p:txBody>
          <a:bodyPr>
            <a:normAutofit fontScale="90000"/>
          </a:bodyPr>
          <a:lstStyle/>
          <a:p>
            <a:r>
              <a:rPr lang="en-US" b="1" dirty="0"/>
              <a:t>ABSTRACT</a:t>
            </a:r>
            <a:endParaRPr lang="ru-RU" dirty="0"/>
          </a:p>
        </p:txBody>
      </p:sp>
      <p:sp>
        <p:nvSpPr>
          <p:cNvPr id="3" name="Объект 2"/>
          <p:cNvSpPr>
            <a:spLocks noGrp="1"/>
          </p:cNvSpPr>
          <p:nvPr>
            <p:ph idx="1"/>
          </p:nvPr>
        </p:nvSpPr>
        <p:spPr>
          <a:xfrm>
            <a:off x="457200" y="609600"/>
            <a:ext cx="8229600" cy="6172200"/>
          </a:xfrm>
        </p:spPr>
        <p:txBody>
          <a:bodyPr>
            <a:noAutofit/>
          </a:bodyPr>
          <a:lstStyle/>
          <a:p>
            <a:pPr marL="0" indent="0" algn="just">
              <a:buNone/>
            </a:pPr>
            <a:r>
              <a:rPr lang="en-US" sz="2000" dirty="0" smtClean="0"/>
              <a:t>Infrastructure </a:t>
            </a:r>
            <a:r>
              <a:rPr lang="en-US" sz="2000" dirty="0"/>
              <a:t>development and economic growth are mutually reinforcing, as infrastructure development plays a vital </a:t>
            </a:r>
            <a:r>
              <a:rPr lang="en-US" sz="2000" dirty="0" smtClean="0"/>
              <a:t>role </a:t>
            </a:r>
            <a:r>
              <a:rPr lang="en-US" sz="2000" dirty="0"/>
              <a:t>in wealth creation. Infrastructure is at the core of good governance and in turn impacts the standard of living of the people. </a:t>
            </a:r>
            <a:endParaRPr lang="en-US" sz="2000" dirty="0" smtClean="0"/>
          </a:p>
          <a:p>
            <a:pPr marL="0" indent="0" algn="just">
              <a:buNone/>
            </a:pPr>
            <a:endParaRPr lang="en-US" sz="2000" dirty="0" smtClean="0"/>
          </a:p>
          <a:p>
            <a:pPr marL="0" indent="0" algn="just">
              <a:buNone/>
            </a:pPr>
            <a:r>
              <a:rPr lang="en-US" sz="2000" dirty="0" smtClean="0"/>
              <a:t>The </a:t>
            </a:r>
            <a:r>
              <a:rPr lang="en-US" sz="2000" dirty="0"/>
              <a:t>condition of infrastructure planning in Nigeria is in a deplorable state and hence good and sustainable </a:t>
            </a:r>
            <a:r>
              <a:rPr lang="en-US" sz="2000" dirty="0" smtClean="0"/>
              <a:t>infrastructure planning </a:t>
            </a:r>
            <a:r>
              <a:rPr lang="en-US" sz="2000" dirty="0"/>
              <a:t>is needed in Nigeria not only to serve as a catalyst for economic </a:t>
            </a:r>
            <a:r>
              <a:rPr lang="en-US" sz="2000" dirty="0" smtClean="0"/>
              <a:t>growth.</a:t>
            </a:r>
          </a:p>
          <a:p>
            <a:pPr marL="0" indent="0" algn="just">
              <a:buNone/>
            </a:pPr>
            <a:r>
              <a:rPr lang="en-US" sz="2000" dirty="0" smtClean="0"/>
              <a:t> </a:t>
            </a:r>
          </a:p>
          <a:p>
            <a:pPr marL="0" indent="0" algn="just">
              <a:buNone/>
            </a:pPr>
            <a:r>
              <a:rPr lang="en-US" sz="2000" dirty="0" smtClean="0"/>
              <a:t>In </a:t>
            </a:r>
            <a:r>
              <a:rPr lang="en-US" sz="2000" dirty="0"/>
              <a:t>this project scenario infrastructure planning for sustainable livelihood, the current situation of infrastructure in Nigeria was </a:t>
            </a:r>
            <a:r>
              <a:rPr lang="en-US" sz="2000" dirty="0" err="1"/>
              <a:t>analysed</a:t>
            </a:r>
            <a:r>
              <a:rPr lang="en-US" sz="2000" dirty="0"/>
              <a:t> and ways of tackling the challenges identified were </a:t>
            </a:r>
            <a:r>
              <a:rPr lang="en-US" sz="2000" dirty="0" smtClean="0"/>
              <a:t>projected. Different </a:t>
            </a:r>
            <a:r>
              <a:rPr lang="en-US" sz="2000" dirty="0"/>
              <a:t>plausible </a:t>
            </a:r>
            <a:r>
              <a:rPr lang="en-US" sz="2000" dirty="0" smtClean="0"/>
              <a:t>approaches were </a:t>
            </a:r>
            <a:r>
              <a:rPr lang="en-US" sz="2000" dirty="0" err="1" smtClean="0"/>
              <a:t>analysed</a:t>
            </a:r>
            <a:r>
              <a:rPr lang="en-US" sz="2000" dirty="0" smtClean="0"/>
              <a:t> using  social, technology, economy, environment and political  (STEEP) categories of infrastructure as the object for creating planning scenarios.</a:t>
            </a:r>
          </a:p>
          <a:p>
            <a:pPr marL="0" indent="0" algn="just">
              <a:buNone/>
            </a:pPr>
            <a:r>
              <a:rPr lang="en-US" sz="2000" dirty="0" smtClean="0"/>
              <a:t>Finally, two different scenarios, 1 and 2 were used applying C</a:t>
            </a:r>
            <a:r>
              <a:rPr lang="en-US" sz="2000" baseline="30000" dirty="0" smtClean="0"/>
              <a:t>5</a:t>
            </a:r>
            <a:r>
              <a:rPr lang="en-US" sz="2000" baseline="-25000" dirty="0" smtClean="0"/>
              <a:t>4</a:t>
            </a:r>
            <a:r>
              <a:rPr lang="en-US" sz="2000" baseline="30000" dirty="0" smtClean="0"/>
              <a:t> </a:t>
            </a:r>
            <a:r>
              <a:rPr lang="en-US" sz="2000" dirty="0" smtClean="0"/>
              <a:t>and C</a:t>
            </a:r>
            <a:r>
              <a:rPr lang="en-US" sz="2000" baseline="30000" dirty="0" smtClean="0"/>
              <a:t>5</a:t>
            </a:r>
            <a:r>
              <a:rPr lang="en-US" sz="2000" baseline="-25000" dirty="0" smtClean="0"/>
              <a:t>3 </a:t>
            </a:r>
            <a:r>
              <a:rPr lang="en-US" sz="2000" dirty="0" smtClean="0"/>
              <a:t>  respectively for the purpose of selecting the best assets combination to  plan infrastructure for sustainable livelihood.</a:t>
            </a:r>
          </a:p>
          <a:p>
            <a:pPr algn="just"/>
            <a:endParaRPr lang="ru-RU" sz="2000" dirty="0"/>
          </a:p>
        </p:txBody>
      </p:sp>
    </p:spTree>
    <p:extLst>
      <p:ext uri="{BB962C8B-B14F-4D97-AF65-F5344CB8AC3E}">
        <p14:creationId xmlns:p14="http://schemas.microsoft.com/office/powerpoint/2010/main" val="193429121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CONCLUSION	</a:t>
            </a:r>
            <a:endParaRPr lang="ru-RU" dirty="0"/>
          </a:p>
        </p:txBody>
      </p:sp>
      <p:sp>
        <p:nvSpPr>
          <p:cNvPr id="3" name="Объект 2"/>
          <p:cNvSpPr>
            <a:spLocks noGrp="1"/>
          </p:cNvSpPr>
          <p:nvPr>
            <p:ph idx="1"/>
          </p:nvPr>
        </p:nvSpPr>
        <p:spPr/>
        <p:txBody>
          <a:bodyPr>
            <a:normAutofit fontScale="77500" lnSpcReduction="20000"/>
          </a:bodyPr>
          <a:lstStyle/>
          <a:p>
            <a:pPr marL="0" indent="0" algn="just">
              <a:buNone/>
            </a:pPr>
            <a:r>
              <a:rPr lang="en-US" dirty="0" smtClean="0"/>
              <a:t>This project was able to identify the major connection of infrastructure and livelihood, how a well planned infrastructure can help job creation  and general well being of the people and their environment thereby creating livelihood and making it sustainable .  </a:t>
            </a:r>
          </a:p>
          <a:p>
            <a:pPr marL="0" indent="0" algn="just">
              <a:buNone/>
            </a:pPr>
            <a:endParaRPr lang="en-US" dirty="0" smtClean="0"/>
          </a:p>
          <a:p>
            <a:pPr marL="0" indent="0" algn="just">
              <a:buNone/>
            </a:pPr>
            <a:r>
              <a:rPr lang="en-US" dirty="0" smtClean="0"/>
              <a:t>It </a:t>
            </a:r>
            <a:r>
              <a:rPr lang="en-US" dirty="0" smtClean="0"/>
              <a:t>proposes infrastructure planning method for sustainable livelihood. </a:t>
            </a:r>
            <a:r>
              <a:rPr lang="en-US" dirty="0" smtClean="0"/>
              <a:t>Based on the results obtained, we recommend the best combination from scenario 1 for infrastructure planning in Nigeria and other developing countries. However, when this assets are not within reach, best result of scenario 2 </a:t>
            </a:r>
            <a:r>
              <a:rPr lang="en-US" dirty="0" err="1" smtClean="0"/>
              <a:t>atleast</a:t>
            </a:r>
            <a:r>
              <a:rPr lang="en-US" dirty="0" smtClean="0"/>
              <a:t> should  be implemented.</a:t>
            </a:r>
            <a:endParaRPr lang="ru-RU" dirty="0"/>
          </a:p>
        </p:txBody>
      </p:sp>
    </p:spTree>
    <p:extLst>
      <p:ext uri="{BB962C8B-B14F-4D97-AF65-F5344CB8AC3E}">
        <p14:creationId xmlns:p14="http://schemas.microsoft.com/office/powerpoint/2010/main" val="277523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16" name="Объект 15"/>
          <p:cNvGraphicFramePr>
            <a:graphicFrameLocks noGrp="1"/>
          </p:cNvGraphicFramePr>
          <p:nvPr>
            <p:ph idx="1"/>
            <p:extLst>
              <p:ext uri="{D42A27DB-BD31-4B8C-83A1-F6EECF244321}">
                <p14:modId xmlns:p14="http://schemas.microsoft.com/office/powerpoint/2010/main" val="319481853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8" name="Группа 17"/>
          <p:cNvGrpSpPr/>
          <p:nvPr/>
        </p:nvGrpSpPr>
        <p:grpSpPr>
          <a:xfrm>
            <a:off x="533400" y="1219200"/>
            <a:ext cx="8540885" cy="5029200"/>
            <a:chOff x="720827" y="609600"/>
            <a:chExt cx="7737373" cy="5338689"/>
          </a:xfrm>
        </p:grpSpPr>
        <p:sp>
          <p:nvSpPr>
            <p:cNvPr id="4" name="Скругленный прямоугольник 3"/>
            <p:cNvSpPr/>
            <p:nvPr/>
          </p:nvSpPr>
          <p:spPr>
            <a:xfrm>
              <a:off x="2204743" y="1175825"/>
              <a:ext cx="1943100" cy="609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chemeClr val="tx1"/>
                  </a:solidFill>
                </a:rPr>
                <a:t>CREATE JOBS</a:t>
              </a:r>
              <a:endParaRPr lang="ru-RU" sz="2400" dirty="0">
                <a:solidFill>
                  <a:schemeClr val="tx1"/>
                </a:solidFill>
              </a:endParaRPr>
            </a:p>
          </p:txBody>
        </p:sp>
        <p:sp>
          <p:nvSpPr>
            <p:cNvPr id="5" name="Штриховая стрелка вправо 4"/>
            <p:cNvSpPr/>
            <p:nvPr/>
          </p:nvSpPr>
          <p:spPr>
            <a:xfrm>
              <a:off x="4590207" y="3135923"/>
              <a:ext cx="762000" cy="304800"/>
            </a:xfrm>
            <a:prstGeom prst="strip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6" name="Облако 5"/>
            <p:cNvSpPr/>
            <p:nvPr/>
          </p:nvSpPr>
          <p:spPr>
            <a:xfrm>
              <a:off x="5478982" y="609600"/>
              <a:ext cx="2699368" cy="18288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smtClean="0"/>
                <a:t>CRUSH </a:t>
              </a:r>
              <a:r>
                <a:rPr lang="en-US" sz="2800" dirty="0" smtClean="0"/>
                <a:t>POVERTY</a:t>
              </a:r>
              <a:endParaRPr lang="ru-RU" sz="2800" dirty="0"/>
            </a:p>
          </p:txBody>
        </p:sp>
        <p:sp>
          <p:nvSpPr>
            <p:cNvPr id="9" name="Облако 8"/>
            <p:cNvSpPr/>
            <p:nvPr/>
          </p:nvSpPr>
          <p:spPr>
            <a:xfrm>
              <a:off x="5352206" y="3235569"/>
              <a:ext cx="3105994" cy="23622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smtClean="0"/>
                <a:t>CREATE SUSTAINABLE LIVELIHOOD</a:t>
              </a:r>
              <a:endParaRPr lang="ru-RU" sz="2800" dirty="0"/>
            </a:p>
          </p:txBody>
        </p:sp>
        <p:sp>
          <p:nvSpPr>
            <p:cNvPr id="13" name="Скругленный прямоугольник 12"/>
            <p:cNvSpPr/>
            <p:nvPr/>
          </p:nvSpPr>
          <p:spPr>
            <a:xfrm>
              <a:off x="1480168" y="4531555"/>
              <a:ext cx="3048000" cy="688731"/>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chemeClr val="tx1"/>
                  </a:solidFill>
                </a:rPr>
                <a:t>PROMOTE HEALTHY LIFESTYLE</a:t>
              </a:r>
              <a:endParaRPr lang="ru-RU" sz="2400" dirty="0">
                <a:solidFill>
                  <a:schemeClr val="tx1"/>
                </a:solidFill>
              </a:endParaRPr>
            </a:p>
          </p:txBody>
        </p:sp>
        <p:sp>
          <p:nvSpPr>
            <p:cNvPr id="14" name="Скругленный прямоугольник 13"/>
            <p:cNvSpPr/>
            <p:nvPr/>
          </p:nvSpPr>
          <p:spPr>
            <a:xfrm>
              <a:off x="1975805" y="1903828"/>
              <a:ext cx="2362200" cy="7620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chemeClr val="tx1"/>
                  </a:solidFill>
                </a:rPr>
                <a:t>MINIMIZE COST OF LIVING</a:t>
              </a:r>
              <a:endParaRPr lang="ru-RU" sz="2400" dirty="0">
                <a:solidFill>
                  <a:schemeClr val="tx1"/>
                </a:solidFill>
              </a:endParaRPr>
            </a:p>
          </p:txBody>
        </p:sp>
        <p:sp>
          <p:nvSpPr>
            <p:cNvPr id="15" name="Скругленный прямоугольник 14"/>
            <p:cNvSpPr/>
            <p:nvPr/>
          </p:nvSpPr>
          <p:spPr>
            <a:xfrm>
              <a:off x="1544450" y="2793609"/>
              <a:ext cx="3048000" cy="74734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chemeClr val="tx1"/>
                  </a:solidFill>
                </a:rPr>
                <a:t>IMPROVE SOCIAL SECURITY</a:t>
              </a:r>
              <a:endParaRPr lang="ru-RU" sz="2400" dirty="0">
                <a:solidFill>
                  <a:schemeClr val="tx1"/>
                </a:solidFill>
              </a:endParaRPr>
            </a:p>
          </p:txBody>
        </p:sp>
        <p:sp>
          <p:nvSpPr>
            <p:cNvPr id="17" name="Скругленный прямоугольник 16"/>
            <p:cNvSpPr/>
            <p:nvPr/>
          </p:nvSpPr>
          <p:spPr>
            <a:xfrm>
              <a:off x="1480168" y="3710940"/>
              <a:ext cx="3048000" cy="70045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chemeClr val="tx1"/>
                  </a:solidFill>
                </a:rPr>
                <a:t>IMPROVE STANDARD OF LIVING</a:t>
              </a:r>
              <a:endParaRPr lang="ru-RU" sz="2400" dirty="0">
                <a:solidFill>
                  <a:schemeClr val="tx1"/>
                </a:solidFill>
              </a:endParaRPr>
            </a:p>
          </p:txBody>
        </p:sp>
        <p:sp>
          <p:nvSpPr>
            <p:cNvPr id="19" name="Скругленный прямоугольник 18"/>
            <p:cNvSpPr/>
            <p:nvPr/>
          </p:nvSpPr>
          <p:spPr>
            <a:xfrm>
              <a:off x="1624105" y="5338689"/>
              <a:ext cx="2789054" cy="6096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dirty="0" smtClean="0">
                  <a:solidFill>
                    <a:schemeClr val="tx1"/>
                  </a:solidFill>
                </a:rPr>
                <a:t>INCREASE INCOME</a:t>
              </a:r>
              <a:endParaRPr lang="ru-RU" sz="2400" dirty="0">
                <a:solidFill>
                  <a:schemeClr val="tx1"/>
                </a:solidFill>
              </a:endParaRPr>
            </a:p>
          </p:txBody>
        </p:sp>
        <p:sp>
          <p:nvSpPr>
            <p:cNvPr id="20" name="Штриховая стрелка вправо 19"/>
            <p:cNvSpPr/>
            <p:nvPr/>
          </p:nvSpPr>
          <p:spPr>
            <a:xfrm rot="5400000">
              <a:off x="6424201" y="2727864"/>
              <a:ext cx="865547" cy="286624"/>
            </a:xfrm>
            <a:prstGeom prst="strip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50" name="Штриховая стрелка вправо 49"/>
            <p:cNvSpPr/>
            <p:nvPr/>
          </p:nvSpPr>
          <p:spPr>
            <a:xfrm>
              <a:off x="720827" y="3297702"/>
              <a:ext cx="762000" cy="304800"/>
            </a:xfrm>
            <a:prstGeom prst="strip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grpSp>
      <p:sp>
        <p:nvSpPr>
          <p:cNvPr id="10" name="Прямоугольник 9"/>
          <p:cNvSpPr/>
          <p:nvPr/>
        </p:nvSpPr>
        <p:spPr>
          <a:xfrm>
            <a:off x="5639256" y="1219200"/>
            <a:ext cx="3428544" cy="5105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кругленный прямоугольник 20"/>
          <p:cNvSpPr/>
          <p:nvPr/>
        </p:nvSpPr>
        <p:spPr>
          <a:xfrm>
            <a:off x="1367590" y="1752600"/>
            <a:ext cx="3433010" cy="4648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Скругленный прямоугольник 47"/>
          <p:cNvSpPr/>
          <p:nvPr/>
        </p:nvSpPr>
        <p:spPr>
          <a:xfrm rot="16200000">
            <a:off x="-1028699" y="3848100"/>
            <a:ext cx="3276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PLAN INFRASTRUCTURE TO</a:t>
            </a:r>
            <a:endParaRPr lang="ru-RU" dirty="0"/>
          </a:p>
        </p:txBody>
      </p:sp>
    </p:spTree>
    <p:extLst>
      <p:ext uri="{BB962C8B-B14F-4D97-AF65-F5344CB8AC3E}">
        <p14:creationId xmlns:p14="http://schemas.microsoft.com/office/powerpoint/2010/main" val="298140655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Definition of Key Words:</a:t>
            </a:r>
            <a:endParaRPr lang="ru-RU" dirty="0"/>
          </a:p>
        </p:txBody>
      </p:sp>
      <p:sp>
        <p:nvSpPr>
          <p:cNvPr id="4" name="Прямоугольник 3"/>
          <p:cNvSpPr/>
          <p:nvPr/>
        </p:nvSpPr>
        <p:spPr>
          <a:xfrm>
            <a:off x="533400" y="2438400"/>
            <a:ext cx="7848600" cy="923330"/>
          </a:xfrm>
          <a:prstGeom prst="rect">
            <a:avLst/>
          </a:prstGeom>
        </p:spPr>
        <p:txBody>
          <a:bodyPr wrap="square">
            <a:spAutoFit/>
          </a:bodyPr>
          <a:lstStyle/>
          <a:p>
            <a:pPr marL="285750" indent="-285750">
              <a:buFont typeface="Wingdings" pitchFamily="2" charset="2"/>
              <a:buChar char="Ø"/>
            </a:pPr>
            <a:r>
              <a:rPr lang="en-US" b="1" i="1" dirty="0"/>
              <a:t>A livelihood </a:t>
            </a:r>
            <a:r>
              <a:rPr lang="en-US" dirty="0"/>
              <a:t>comprises the capabilities, assets (including both material and social </a:t>
            </a:r>
            <a:r>
              <a:rPr lang="en-US" dirty="0" smtClean="0"/>
              <a:t>resources) and </a:t>
            </a:r>
            <a:r>
              <a:rPr lang="en-US" dirty="0"/>
              <a:t>activities required for a means of </a:t>
            </a:r>
            <a:r>
              <a:rPr lang="en-US" dirty="0" smtClean="0"/>
              <a:t>living.</a:t>
            </a:r>
            <a:r>
              <a:rPr lang="en-US" dirty="0"/>
              <a:t> </a:t>
            </a:r>
            <a:r>
              <a:rPr lang="en-US" dirty="0" smtClean="0"/>
              <a:t> </a:t>
            </a:r>
            <a:r>
              <a:rPr lang="en-US" dirty="0"/>
              <a:t>[</a:t>
            </a:r>
            <a:r>
              <a:rPr lang="en-US" dirty="0" smtClean="0"/>
              <a:t>Robert </a:t>
            </a:r>
            <a:r>
              <a:rPr lang="en-US" dirty="0"/>
              <a:t>Chambers and Gordon </a:t>
            </a:r>
            <a:r>
              <a:rPr lang="en-US" dirty="0" smtClean="0"/>
              <a:t>Conway 1992]</a:t>
            </a:r>
            <a:endParaRPr lang="ru-RU" dirty="0"/>
          </a:p>
        </p:txBody>
      </p:sp>
      <p:sp>
        <p:nvSpPr>
          <p:cNvPr id="5" name="Прямоугольник 4"/>
          <p:cNvSpPr/>
          <p:nvPr/>
        </p:nvSpPr>
        <p:spPr>
          <a:xfrm>
            <a:off x="478094" y="3359272"/>
            <a:ext cx="8534400" cy="923330"/>
          </a:xfrm>
          <a:prstGeom prst="rect">
            <a:avLst/>
          </a:prstGeom>
        </p:spPr>
        <p:txBody>
          <a:bodyPr wrap="square">
            <a:spAutoFit/>
          </a:bodyPr>
          <a:lstStyle/>
          <a:p>
            <a:pPr marL="285750" indent="-285750">
              <a:buFont typeface="Wingdings" pitchFamily="2" charset="2"/>
              <a:buChar char="Ø"/>
            </a:pPr>
            <a:r>
              <a:rPr lang="en-US" b="1" dirty="0"/>
              <a:t>A livelihood is sustainable</a:t>
            </a:r>
            <a:r>
              <a:rPr lang="en-US" dirty="0"/>
              <a:t> when it can </a:t>
            </a:r>
            <a:r>
              <a:rPr lang="en-US" dirty="0" smtClean="0"/>
              <a:t>cope with </a:t>
            </a:r>
            <a:r>
              <a:rPr lang="en-US" dirty="0"/>
              <a:t>and recover from stresses and shocks, maintain or enhance its capabilities and </a:t>
            </a:r>
            <a:r>
              <a:rPr lang="en-US" dirty="0" smtClean="0"/>
              <a:t>assets, while </a:t>
            </a:r>
            <a:r>
              <a:rPr lang="en-US" dirty="0"/>
              <a:t>not undermining the natural resource base.</a:t>
            </a:r>
            <a:endParaRPr lang="ru-RU" dirty="0"/>
          </a:p>
        </p:txBody>
      </p:sp>
      <p:sp>
        <p:nvSpPr>
          <p:cNvPr id="6" name="Прямоугольник 5"/>
          <p:cNvSpPr/>
          <p:nvPr/>
        </p:nvSpPr>
        <p:spPr>
          <a:xfrm>
            <a:off x="533400" y="1532728"/>
            <a:ext cx="7315200" cy="646331"/>
          </a:xfrm>
          <a:prstGeom prst="rect">
            <a:avLst/>
          </a:prstGeom>
        </p:spPr>
        <p:txBody>
          <a:bodyPr wrap="square">
            <a:spAutoFit/>
          </a:bodyPr>
          <a:lstStyle/>
          <a:p>
            <a:pPr marL="285750" indent="-285750">
              <a:buFont typeface="Wingdings" pitchFamily="2" charset="2"/>
              <a:buChar char="Ø"/>
            </a:pPr>
            <a:r>
              <a:rPr lang="en-US" b="1" dirty="0"/>
              <a:t>Infrastructure</a:t>
            </a:r>
            <a:r>
              <a:rPr lang="en-US" dirty="0"/>
              <a:t> is the basic physical and </a:t>
            </a:r>
            <a:r>
              <a:rPr lang="en-US" dirty="0" smtClean="0"/>
              <a:t>organizational structure </a:t>
            </a:r>
            <a:r>
              <a:rPr lang="en-US" dirty="0"/>
              <a:t>needed for the operation of a </a:t>
            </a:r>
            <a:r>
              <a:rPr lang="en-US" dirty="0" smtClean="0"/>
              <a:t>society</a:t>
            </a:r>
            <a:r>
              <a:rPr lang="en-US" dirty="0"/>
              <a:t>.</a:t>
            </a:r>
            <a:endParaRPr lang="ru-RU" dirty="0"/>
          </a:p>
        </p:txBody>
      </p:sp>
      <p:sp>
        <p:nvSpPr>
          <p:cNvPr id="7" name="Прямоугольник 6"/>
          <p:cNvSpPr/>
          <p:nvPr/>
        </p:nvSpPr>
        <p:spPr>
          <a:xfrm>
            <a:off x="533400" y="4419600"/>
            <a:ext cx="7848600" cy="1200329"/>
          </a:xfrm>
          <a:prstGeom prst="rect">
            <a:avLst/>
          </a:prstGeom>
        </p:spPr>
        <p:txBody>
          <a:bodyPr wrap="square">
            <a:spAutoFit/>
          </a:bodyPr>
          <a:lstStyle/>
          <a:p>
            <a:pPr marL="285750" indent="-285750">
              <a:buFont typeface="Wingdings" pitchFamily="2" charset="2"/>
              <a:buChar char="Ø"/>
            </a:pPr>
            <a:r>
              <a:rPr lang="en-GB" b="1" dirty="0">
                <a:latin typeface="Times New Roman" pitchFamily="18" charset="0"/>
                <a:cs typeface="Times New Roman" pitchFamily="18" charset="0"/>
              </a:rPr>
              <a:t>Scenario </a:t>
            </a:r>
            <a:r>
              <a:rPr lang="en-GB" b="1" dirty="0" smtClean="0">
                <a:latin typeface="Times New Roman" pitchFamily="18" charset="0"/>
                <a:cs typeface="Times New Roman" pitchFamily="18" charset="0"/>
              </a:rPr>
              <a:t>planning</a:t>
            </a:r>
            <a:r>
              <a:rPr lang="en-GB" dirty="0" smtClean="0">
                <a:latin typeface="Times New Roman" pitchFamily="18" charset="0"/>
                <a:cs typeface="Times New Roman" pitchFamily="18" charset="0"/>
              </a:rPr>
              <a:t> or</a:t>
            </a:r>
            <a:r>
              <a:rPr lang="en-GB" dirty="0">
                <a:latin typeface="Times New Roman" pitchFamily="18" charset="0"/>
                <a:cs typeface="Times New Roman" pitchFamily="18" charset="0"/>
              </a:rPr>
              <a:t> scenario analysis is a </a:t>
            </a:r>
            <a:r>
              <a:rPr lang="en-GB" dirty="0" smtClean="0">
                <a:latin typeface="Times New Roman" pitchFamily="18" charset="0"/>
                <a:cs typeface="Times New Roman" pitchFamily="18" charset="0"/>
              </a:rPr>
              <a:t>strategic planning</a:t>
            </a:r>
            <a:r>
              <a:rPr lang="en-GB" dirty="0">
                <a:latin typeface="Times New Roman" pitchFamily="18" charset="0"/>
                <a:cs typeface="Times New Roman" pitchFamily="18" charset="0"/>
              </a:rPr>
              <a:t> method that some organizations use to make flexible long-term </a:t>
            </a:r>
            <a:r>
              <a:rPr lang="en-GB" dirty="0" smtClean="0">
                <a:latin typeface="Times New Roman" pitchFamily="18" charset="0"/>
                <a:cs typeface="Times New Roman" pitchFamily="18" charset="0"/>
              </a:rPr>
              <a:t>plans.it involves combining history with possibilities to create various imaginary situations that fit our expectation or at least drives towards them. </a:t>
            </a:r>
            <a:endParaRPr lang="ru-RU" dirty="0"/>
          </a:p>
        </p:txBody>
      </p:sp>
    </p:spTree>
    <p:extLst>
      <p:ext uri="{BB962C8B-B14F-4D97-AF65-F5344CB8AC3E}">
        <p14:creationId xmlns:p14="http://schemas.microsoft.com/office/powerpoint/2010/main" val="10242947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97" name="Группа 996"/>
          <p:cNvGrpSpPr/>
          <p:nvPr/>
        </p:nvGrpSpPr>
        <p:grpSpPr>
          <a:xfrm>
            <a:off x="5756814" y="2286000"/>
            <a:ext cx="339186" cy="1180848"/>
            <a:chOff x="982673" y="3750918"/>
            <a:chExt cx="339186" cy="1180848"/>
          </a:xfrm>
        </p:grpSpPr>
        <p:grpSp>
          <p:nvGrpSpPr>
            <p:cNvPr id="998" name="Group 2"/>
            <p:cNvGrpSpPr>
              <a:grpSpLocks/>
            </p:cNvGrpSpPr>
            <p:nvPr/>
          </p:nvGrpSpPr>
          <p:grpSpPr bwMode="auto">
            <a:xfrm>
              <a:off x="982673" y="3751231"/>
              <a:ext cx="147372" cy="1180535"/>
              <a:chOff x="2685" y="1485"/>
              <a:chExt cx="600" cy="2013"/>
            </a:xfrm>
          </p:grpSpPr>
          <p:sp>
            <p:nvSpPr>
              <p:cNvPr id="1004"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05"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06"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07"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999" name="Group 2"/>
            <p:cNvGrpSpPr>
              <a:grpSpLocks/>
            </p:cNvGrpSpPr>
            <p:nvPr/>
          </p:nvGrpSpPr>
          <p:grpSpPr bwMode="auto">
            <a:xfrm>
              <a:off x="1174487" y="3750918"/>
              <a:ext cx="147372" cy="1180535"/>
              <a:chOff x="2685" y="1485"/>
              <a:chExt cx="600" cy="2013"/>
            </a:xfrm>
          </p:grpSpPr>
          <p:sp>
            <p:nvSpPr>
              <p:cNvPr id="1000"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01"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02"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03"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1008" name="Группа 1007"/>
          <p:cNvGrpSpPr/>
          <p:nvPr/>
        </p:nvGrpSpPr>
        <p:grpSpPr>
          <a:xfrm>
            <a:off x="6705600" y="2362200"/>
            <a:ext cx="339186" cy="1180848"/>
            <a:chOff x="982673" y="3750918"/>
            <a:chExt cx="339186" cy="1180848"/>
          </a:xfrm>
        </p:grpSpPr>
        <p:grpSp>
          <p:nvGrpSpPr>
            <p:cNvPr id="1009" name="Group 2"/>
            <p:cNvGrpSpPr>
              <a:grpSpLocks/>
            </p:cNvGrpSpPr>
            <p:nvPr/>
          </p:nvGrpSpPr>
          <p:grpSpPr bwMode="auto">
            <a:xfrm>
              <a:off x="982673" y="3751231"/>
              <a:ext cx="147372" cy="1180535"/>
              <a:chOff x="2685" y="1485"/>
              <a:chExt cx="600" cy="2013"/>
            </a:xfrm>
          </p:grpSpPr>
          <p:sp>
            <p:nvSpPr>
              <p:cNvPr id="1015"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16"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17"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18"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1010" name="Group 2"/>
            <p:cNvGrpSpPr>
              <a:grpSpLocks/>
            </p:cNvGrpSpPr>
            <p:nvPr/>
          </p:nvGrpSpPr>
          <p:grpSpPr bwMode="auto">
            <a:xfrm>
              <a:off x="1174487" y="3750918"/>
              <a:ext cx="147372" cy="1180535"/>
              <a:chOff x="2685" y="1485"/>
              <a:chExt cx="600" cy="2013"/>
            </a:xfrm>
          </p:grpSpPr>
          <p:sp>
            <p:nvSpPr>
              <p:cNvPr id="1011"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12"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13"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14"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1030" name="Группа 1029"/>
          <p:cNvGrpSpPr/>
          <p:nvPr/>
        </p:nvGrpSpPr>
        <p:grpSpPr>
          <a:xfrm>
            <a:off x="4267200" y="2400552"/>
            <a:ext cx="339186" cy="1180848"/>
            <a:chOff x="982673" y="3750918"/>
            <a:chExt cx="339186" cy="1180848"/>
          </a:xfrm>
        </p:grpSpPr>
        <p:grpSp>
          <p:nvGrpSpPr>
            <p:cNvPr id="1031" name="Group 2"/>
            <p:cNvGrpSpPr>
              <a:grpSpLocks/>
            </p:cNvGrpSpPr>
            <p:nvPr/>
          </p:nvGrpSpPr>
          <p:grpSpPr bwMode="auto">
            <a:xfrm>
              <a:off x="982673" y="3751231"/>
              <a:ext cx="147372" cy="1180535"/>
              <a:chOff x="2685" y="1485"/>
              <a:chExt cx="600" cy="2013"/>
            </a:xfrm>
          </p:grpSpPr>
          <p:sp>
            <p:nvSpPr>
              <p:cNvPr id="1037"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38"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39"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40"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1032" name="Group 2"/>
            <p:cNvGrpSpPr>
              <a:grpSpLocks/>
            </p:cNvGrpSpPr>
            <p:nvPr/>
          </p:nvGrpSpPr>
          <p:grpSpPr bwMode="auto">
            <a:xfrm>
              <a:off x="1174487" y="3750918"/>
              <a:ext cx="147372" cy="1180535"/>
              <a:chOff x="2685" y="1485"/>
              <a:chExt cx="600" cy="2013"/>
            </a:xfrm>
          </p:grpSpPr>
          <p:sp>
            <p:nvSpPr>
              <p:cNvPr id="1033"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34"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35"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1036"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1217" name="Группа 1216"/>
          <p:cNvGrpSpPr/>
          <p:nvPr/>
        </p:nvGrpSpPr>
        <p:grpSpPr>
          <a:xfrm>
            <a:off x="2667000" y="5447774"/>
            <a:ext cx="426050" cy="1410226"/>
            <a:chOff x="10103" y="4831229"/>
            <a:chExt cx="426050" cy="1410226"/>
          </a:xfrm>
        </p:grpSpPr>
        <p:grpSp>
          <p:nvGrpSpPr>
            <p:cNvPr id="1218" name="Group 37"/>
            <p:cNvGrpSpPr>
              <a:grpSpLocks/>
            </p:cNvGrpSpPr>
            <p:nvPr/>
          </p:nvGrpSpPr>
          <p:grpSpPr bwMode="auto">
            <a:xfrm>
              <a:off x="10103" y="4831229"/>
              <a:ext cx="231381" cy="1390455"/>
              <a:chOff x="2685" y="1485"/>
              <a:chExt cx="600" cy="2013"/>
            </a:xfrm>
          </p:grpSpPr>
          <p:sp>
            <p:nvSpPr>
              <p:cNvPr id="1224"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25"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26"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27"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1219" name="Group 37"/>
            <p:cNvGrpSpPr>
              <a:grpSpLocks/>
            </p:cNvGrpSpPr>
            <p:nvPr/>
          </p:nvGrpSpPr>
          <p:grpSpPr bwMode="auto">
            <a:xfrm>
              <a:off x="204772" y="4851000"/>
              <a:ext cx="231381" cy="1390455"/>
              <a:chOff x="2685" y="1485"/>
              <a:chExt cx="600" cy="2013"/>
            </a:xfrm>
          </p:grpSpPr>
          <p:sp>
            <p:nvSpPr>
              <p:cNvPr id="1220"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21"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22"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23"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1250" name="Группа 1249"/>
          <p:cNvGrpSpPr/>
          <p:nvPr/>
        </p:nvGrpSpPr>
        <p:grpSpPr>
          <a:xfrm>
            <a:off x="0" y="5371574"/>
            <a:ext cx="426050" cy="1410226"/>
            <a:chOff x="10103" y="4831229"/>
            <a:chExt cx="426050" cy="1410226"/>
          </a:xfrm>
        </p:grpSpPr>
        <p:grpSp>
          <p:nvGrpSpPr>
            <p:cNvPr id="1251" name="Group 37"/>
            <p:cNvGrpSpPr>
              <a:grpSpLocks/>
            </p:cNvGrpSpPr>
            <p:nvPr/>
          </p:nvGrpSpPr>
          <p:grpSpPr bwMode="auto">
            <a:xfrm>
              <a:off x="10103" y="4831229"/>
              <a:ext cx="231381" cy="1390455"/>
              <a:chOff x="2685" y="1485"/>
              <a:chExt cx="600" cy="2013"/>
            </a:xfrm>
          </p:grpSpPr>
          <p:sp>
            <p:nvSpPr>
              <p:cNvPr id="1257"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58"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59"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60"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1252" name="Group 37"/>
            <p:cNvGrpSpPr>
              <a:grpSpLocks/>
            </p:cNvGrpSpPr>
            <p:nvPr/>
          </p:nvGrpSpPr>
          <p:grpSpPr bwMode="auto">
            <a:xfrm>
              <a:off x="204772" y="4851000"/>
              <a:ext cx="231381" cy="1390455"/>
              <a:chOff x="2685" y="1485"/>
              <a:chExt cx="600" cy="2013"/>
            </a:xfrm>
          </p:grpSpPr>
          <p:sp>
            <p:nvSpPr>
              <p:cNvPr id="1253"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54"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55"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56"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1261" name="Группа 1260"/>
          <p:cNvGrpSpPr/>
          <p:nvPr/>
        </p:nvGrpSpPr>
        <p:grpSpPr>
          <a:xfrm>
            <a:off x="990600" y="5334000"/>
            <a:ext cx="426050" cy="1410226"/>
            <a:chOff x="10103" y="4831229"/>
            <a:chExt cx="426050" cy="1410226"/>
          </a:xfrm>
        </p:grpSpPr>
        <p:grpSp>
          <p:nvGrpSpPr>
            <p:cNvPr id="1262" name="Group 37"/>
            <p:cNvGrpSpPr>
              <a:grpSpLocks/>
            </p:cNvGrpSpPr>
            <p:nvPr/>
          </p:nvGrpSpPr>
          <p:grpSpPr bwMode="auto">
            <a:xfrm>
              <a:off x="10103" y="4831229"/>
              <a:ext cx="231381" cy="1390455"/>
              <a:chOff x="2685" y="1485"/>
              <a:chExt cx="600" cy="2013"/>
            </a:xfrm>
          </p:grpSpPr>
          <p:sp>
            <p:nvSpPr>
              <p:cNvPr id="1268"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69"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70"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71"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1263" name="Group 37"/>
            <p:cNvGrpSpPr>
              <a:grpSpLocks/>
            </p:cNvGrpSpPr>
            <p:nvPr/>
          </p:nvGrpSpPr>
          <p:grpSpPr bwMode="auto">
            <a:xfrm>
              <a:off x="204772" y="4851000"/>
              <a:ext cx="231381" cy="1390455"/>
              <a:chOff x="2685" y="1485"/>
              <a:chExt cx="600" cy="2013"/>
            </a:xfrm>
          </p:grpSpPr>
          <p:sp>
            <p:nvSpPr>
              <p:cNvPr id="1264"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65"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66"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1267"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729" name="Группа 728"/>
          <p:cNvGrpSpPr/>
          <p:nvPr/>
        </p:nvGrpSpPr>
        <p:grpSpPr>
          <a:xfrm>
            <a:off x="4298350" y="5447774"/>
            <a:ext cx="426050" cy="1410226"/>
            <a:chOff x="10103" y="4831229"/>
            <a:chExt cx="426050" cy="1410226"/>
          </a:xfrm>
        </p:grpSpPr>
        <p:grpSp>
          <p:nvGrpSpPr>
            <p:cNvPr id="730" name="Group 37"/>
            <p:cNvGrpSpPr>
              <a:grpSpLocks/>
            </p:cNvGrpSpPr>
            <p:nvPr/>
          </p:nvGrpSpPr>
          <p:grpSpPr bwMode="auto">
            <a:xfrm>
              <a:off x="10103" y="4831229"/>
              <a:ext cx="231381" cy="1390455"/>
              <a:chOff x="2685" y="1485"/>
              <a:chExt cx="600" cy="2013"/>
            </a:xfrm>
          </p:grpSpPr>
          <p:sp>
            <p:nvSpPr>
              <p:cNvPr id="736"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37"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38"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79"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731" name="Group 37"/>
            <p:cNvGrpSpPr>
              <a:grpSpLocks/>
            </p:cNvGrpSpPr>
            <p:nvPr/>
          </p:nvGrpSpPr>
          <p:grpSpPr bwMode="auto">
            <a:xfrm>
              <a:off x="204772" y="4851000"/>
              <a:ext cx="231381" cy="1390455"/>
              <a:chOff x="2685" y="1485"/>
              <a:chExt cx="600" cy="2013"/>
            </a:xfrm>
          </p:grpSpPr>
          <p:sp>
            <p:nvSpPr>
              <p:cNvPr id="732"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33"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34"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35"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780" name="Группа 779"/>
          <p:cNvGrpSpPr/>
          <p:nvPr/>
        </p:nvGrpSpPr>
        <p:grpSpPr>
          <a:xfrm>
            <a:off x="7117750" y="5523974"/>
            <a:ext cx="426050" cy="1410226"/>
            <a:chOff x="10103" y="4831229"/>
            <a:chExt cx="426050" cy="1410226"/>
          </a:xfrm>
        </p:grpSpPr>
        <p:grpSp>
          <p:nvGrpSpPr>
            <p:cNvPr id="781" name="Group 37"/>
            <p:cNvGrpSpPr>
              <a:grpSpLocks/>
            </p:cNvGrpSpPr>
            <p:nvPr/>
          </p:nvGrpSpPr>
          <p:grpSpPr bwMode="auto">
            <a:xfrm>
              <a:off x="10103" y="4831229"/>
              <a:ext cx="231381" cy="1390455"/>
              <a:chOff x="2685" y="1485"/>
              <a:chExt cx="600" cy="2013"/>
            </a:xfrm>
          </p:grpSpPr>
          <p:sp>
            <p:nvSpPr>
              <p:cNvPr id="787"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88"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99"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00"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782" name="Group 37"/>
            <p:cNvGrpSpPr>
              <a:grpSpLocks/>
            </p:cNvGrpSpPr>
            <p:nvPr/>
          </p:nvGrpSpPr>
          <p:grpSpPr bwMode="auto">
            <a:xfrm>
              <a:off x="204772" y="4851000"/>
              <a:ext cx="231381" cy="1390455"/>
              <a:chOff x="2685" y="1485"/>
              <a:chExt cx="600" cy="2013"/>
            </a:xfrm>
          </p:grpSpPr>
          <p:sp>
            <p:nvSpPr>
              <p:cNvPr id="783"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84"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85"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786"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grpSp>
        <p:nvGrpSpPr>
          <p:cNvPr id="801" name="Группа 800"/>
          <p:cNvGrpSpPr/>
          <p:nvPr/>
        </p:nvGrpSpPr>
        <p:grpSpPr>
          <a:xfrm>
            <a:off x="5638800" y="5410200"/>
            <a:ext cx="426050" cy="1410226"/>
            <a:chOff x="10103" y="4831229"/>
            <a:chExt cx="426050" cy="1410226"/>
          </a:xfrm>
        </p:grpSpPr>
        <p:grpSp>
          <p:nvGrpSpPr>
            <p:cNvPr id="802" name="Group 37"/>
            <p:cNvGrpSpPr>
              <a:grpSpLocks/>
            </p:cNvGrpSpPr>
            <p:nvPr/>
          </p:nvGrpSpPr>
          <p:grpSpPr bwMode="auto">
            <a:xfrm>
              <a:off x="10103" y="4831229"/>
              <a:ext cx="231381" cy="1390455"/>
              <a:chOff x="2685" y="1485"/>
              <a:chExt cx="600" cy="2013"/>
            </a:xfrm>
          </p:grpSpPr>
          <p:sp>
            <p:nvSpPr>
              <p:cNvPr id="808"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09"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10"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11"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803" name="Group 37"/>
            <p:cNvGrpSpPr>
              <a:grpSpLocks/>
            </p:cNvGrpSpPr>
            <p:nvPr/>
          </p:nvGrpSpPr>
          <p:grpSpPr bwMode="auto">
            <a:xfrm>
              <a:off x="204772" y="4851000"/>
              <a:ext cx="231381" cy="1390455"/>
              <a:chOff x="2685" y="1485"/>
              <a:chExt cx="600" cy="2013"/>
            </a:xfrm>
          </p:grpSpPr>
          <p:sp>
            <p:nvSpPr>
              <p:cNvPr id="804" name="Oval 38"/>
              <p:cNvSpPr>
                <a:spLocks noChangeArrowheads="1"/>
              </p:cNvSpPr>
              <p:nvPr/>
            </p:nvSpPr>
            <p:spPr bwMode="auto">
              <a:xfrm>
                <a:off x="2745" y="1485"/>
                <a:ext cx="510" cy="345"/>
              </a:xfrm>
              <a:prstGeom prst="ellipse">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05" name="AutoShape 39"/>
              <p:cNvSpPr>
                <a:spLocks noChangeArrowheads="1"/>
              </p:cNvSpPr>
              <p:nvPr/>
            </p:nvSpPr>
            <p:spPr bwMode="auto">
              <a:xfrm>
                <a:off x="2685" y="1920"/>
                <a:ext cx="600" cy="1050"/>
              </a:xfrm>
              <a:prstGeom prst="roundRect">
                <a:avLst>
                  <a:gd name="adj" fmla="val 16667"/>
                </a:avLst>
              </a:prstGeom>
              <a:gradFill rotWithShape="0">
                <a:gsLst>
                  <a:gs pos="0">
                    <a:srgbClr val="C0504D"/>
                  </a:gs>
                  <a:gs pos="100000">
                    <a:srgbClr val="622423"/>
                  </a:gs>
                </a:gsLst>
                <a:lin ang="2700000" scaled="1"/>
              </a:gradFill>
              <a:ln w="12700">
                <a:solidFill>
                  <a:srgbClr val="F2F2F2"/>
                </a:solidFill>
                <a:round/>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06" name="AutoShape 40"/>
              <p:cNvSpPr>
                <a:spLocks noChangeArrowheads="1"/>
              </p:cNvSpPr>
              <p:nvPr/>
            </p:nvSpPr>
            <p:spPr bwMode="auto">
              <a:xfrm rot="5254273">
                <a:off x="2583"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sp>
            <p:nvSpPr>
              <p:cNvPr id="807" name="AutoShape 41"/>
              <p:cNvSpPr>
                <a:spLocks noChangeArrowheads="1"/>
              </p:cNvSpPr>
              <p:nvPr/>
            </p:nvSpPr>
            <p:spPr bwMode="auto">
              <a:xfrm rot="5254273">
                <a:off x="2868" y="3162"/>
                <a:ext cx="528" cy="143"/>
              </a:xfrm>
              <a:prstGeom prst="flowChartTerminator">
                <a:avLst/>
              </a:prstGeom>
              <a:gradFill rotWithShape="0">
                <a:gsLst>
                  <a:gs pos="0">
                    <a:srgbClr val="C0504D"/>
                  </a:gs>
                  <a:gs pos="100000">
                    <a:srgbClr val="622423"/>
                  </a:gs>
                </a:gsLst>
                <a:lin ang="2700000" scaled="1"/>
              </a:gradFill>
              <a:ln w="12700">
                <a:solidFill>
                  <a:srgbClr val="F2F2F2"/>
                </a:solidFill>
                <a:miter lim="800000"/>
                <a:headEnd/>
                <a:tailEnd/>
              </a:ln>
              <a:effectLst>
                <a:outerShdw sy="50000" kx="-2453608" rotWithShape="0">
                  <a:srgbClr val="E5B8B7">
                    <a:alpha val="50000"/>
                  </a:srgbClr>
                </a:outerShdw>
              </a:effectLst>
            </p:spPr>
            <p:txBody>
              <a:bodyPr vert="horz" wrap="square" lIns="91440" tIns="45720" rIns="91440" bIns="45720" numCol="1" anchor="t" anchorCtr="0" compatLnSpc="1">
                <a:prstTxWarp prst="textNoShape">
                  <a:avLst/>
                </a:prstTxWarp>
              </a:bodyPr>
              <a:lstStyle/>
              <a:p>
                <a:endParaRPr lang="ru-RU"/>
              </a:p>
            </p:txBody>
          </p:sp>
        </p:grpSp>
      </p:grpSp>
      <p:cxnSp>
        <p:nvCxnSpPr>
          <p:cNvPr id="6" name="Прямая соединительная линия 5"/>
          <p:cNvCxnSpPr/>
          <p:nvPr/>
        </p:nvCxnSpPr>
        <p:spPr>
          <a:xfrm flipV="1">
            <a:off x="0" y="3662516"/>
            <a:ext cx="9144000" cy="76200"/>
          </a:xfrm>
          <a:prstGeom prst="line">
            <a:avLst/>
          </a:prstGeom>
          <a:ln/>
        </p:spPr>
        <p:style>
          <a:lnRef idx="3">
            <a:schemeClr val="dk1"/>
          </a:lnRef>
          <a:fillRef idx="0">
            <a:schemeClr val="dk1"/>
          </a:fillRef>
          <a:effectRef idx="2">
            <a:schemeClr val="dk1"/>
          </a:effectRef>
          <a:fontRef idx="minor">
            <a:schemeClr val="tx1"/>
          </a:fontRef>
        </p:style>
      </p:cxnSp>
      <p:sp>
        <p:nvSpPr>
          <p:cNvPr id="7" name="Стрелка вверх 6"/>
          <p:cNvSpPr/>
          <p:nvPr/>
        </p:nvSpPr>
        <p:spPr>
          <a:xfrm>
            <a:off x="4170120" y="3270540"/>
            <a:ext cx="401880" cy="1138084"/>
          </a:xfrm>
          <a:prstGeom prst="up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ru-RU"/>
          </a:p>
        </p:txBody>
      </p:sp>
      <p:grpSp>
        <p:nvGrpSpPr>
          <p:cNvPr id="8" name="Группа 7"/>
          <p:cNvGrpSpPr/>
          <p:nvPr/>
        </p:nvGrpSpPr>
        <p:grpSpPr>
          <a:xfrm>
            <a:off x="0" y="1371600"/>
            <a:ext cx="2057400" cy="1981200"/>
            <a:chOff x="0" y="1371600"/>
            <a:chExt cx="2057400" cy="1981200"/>
          </a:xfrm>
        </p:grpSpPr>
        <p:grpSp>
          <p:nvGrpSpPr>
            <p:cNvPr id="964" name="Группа 963"/>
            <p:cNvGrpSpPr/>
            <p:nvPr/>
          </p:nvGrpSpPr>
          <p:grpSpPr>
            <a:xfrm>
              <a:off x="152400" y="2171952"/>
              <a:ext cx="339186" cy="1180848"/>
              <a:chOff x="982673" y="3750918"/>
              <a:chExt cx="339186" cy="1180848"/>
            </a:xfrm>
          </p:grpSpPr>
          <p:grpSp>
            <p:nvGrpSpPr>
              <p:cNvPr id="965" name="Group 2"/>
              <p:cNvGrpSpPr>
                <a:grpSpLocks/>
              </p:cNvGrpSpPr>
              <p:nvPr/>
            </p:nvGrpSpPr>
            <p:grpSpPr bwMode="auto">
              <a:xfrm>
                <a:off x="982673" y="3751231"/>
                <a:ext cx="147372" cy="1180535"/>
                <a:chOff x="2685" y="1485"/>
                <a:chExt cx="600" cy="2013"/>
              </a:xfrm>
            </p:grpSpPr>
            <p:sp>
              <p:nvSpPr>
                <p:cNvPr id="971"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72"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73"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74"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966" name="Group 2"/>
              <p:cNvGrpSpPr>
                <a:grpSpLocks/>
              </p:cNvGrpSpPr>
              <p:nvPr/>
            </p:nvGrpSpPr>
            <p:grpSpPr bwMode="auto">
              <a:xfrm>
                <a:off x="1174487" y="3750918"/>
                <a:ext cx="147372" cy="1180535"/>
                <a:chOff x="2685" y="1485"/>
                <a:chExt cx="600" cy="2013"/>
              </a:xfrm>
            </p:grpSpPr>
            <p:sp>
              <p:nvSpPr>
                <p:cNvPr id="967"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68"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69"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70"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sp>
          <p:nvSpPr>
            <p:cNvPr id="812" name="Oval Callout 11"/>
            <p:cNvSpPr/>
            <p:nvPr/>
          </p:nvSpPr>
          <p:spPr>
            <a:xfrm>
              <a:off x="0" y="1371600"/>
              <a:ext cx="2057400" cy="533400"/>
            </a:xfrm>
            <a:prstGeom prst="wedgeEllipseCallout">
              <a:avLst>
                <a:gd name="adj1" fmla="val -33865"/>
                <a:gd name="adj2" fmla="val 142205"/>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Employment </a:t>
              </a:r>
              <a:endParaRPr lang="en-US" dirty="0"/>
            </a:p>
          </p:txBody>
        </p:sp>
      </p:grpSp>
      <p:grpSp>
        <p:nvGrpSpPr>
          <p:cNvPr id="9" name="Группа 8"/>
          <p:cNvGrpSpPr/>
          <p:nvPr/>
        </p:nvGrpSpPr>
        <p:grpSpPr>
          <a:xfrm>
            <a:off x="990600" y="1676400"/>
            <a:ext cx="2635850" cy="1752600"/>
            <a:chOff x="1478950" y="1676400"/>
            <a:chExt cx="2635850" cy="1752600"/>
          </a:xfrm>
        </p:grpSpPr>
        <p:grpSp>
          <p:nvGrpSpPr>
            <p:cNvPr id="975" name="Группа 974"/>
            <p:cNvGrpSpPr/>
            <p:nvPr/>
          </p:nvGrpSpPr>
          <p:grpSpPr>
            <a:xfrm>
              <a:off x="1905000" y="2248152"/>
              <a:ext cx="339186" cy="1180848"/>
              <a:chOff x="982673" y="3750918"/>
              <a:chExt cx="339186" cy="1180848"/>
            </a:xfrm>
          </p:grpSpPr>
          <p:grpSp>
            <p:nvGrpSpPr>
              <p:cNvPr id="976" name="Group 2"/>
              <p:cNvGrpSpPr>
                <a:grpSpLocks/>
              </p:cNvGrpSpPr>
              <p:nvPr/>
            </p:nvGrpSpPr>
            <p:grpSpPr bwMode="auto">
              <a:xfrm>
                <a:off x="982673" y="3751231"/>
                <a:ext cx="147372" cy="1180535"/>
                <a:chOff x="2685" y="1485"/>
                <a:chExt cx="600" cy="2013"/>
              </a:xfrm>
            </p:grpSpPr>
            <p:sp>
              <p:nvSpPr>
                <p:cNvPr id="982"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83"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84"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85"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977" name="Group 2"/>
              <p:cNvGrpSpPr>
                <a:grpSpLocks/>
              </p:cNvGrpSpPr>
              <p:nvPr/>
            </p:nvGrpSpPr>
            <p:grpSpPr bwMode="auto">
              <a:xfrm>
                <a:off x="1174487" y="3750918"/>
                <a:ext cx="147372" cy="1180535"/>
                <a:chOff x="2685" y="1485"/>
                <a:chExt cx="600" cy="2013"/>
              </a:xfrm>
            </p:grpSpPr>
            <p:sp>
              <p:nvSpPr>
                <p:cNvPr id="978"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79"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80"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81"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sp>
          <p:nvSpPr>
            <p:cNvPr id="813" name="Oval Callout 7"/>
            <p:cNvSpPr/>
            <p:nvPr/>
          </p:nvSpPr>
          <p:spPr>
            <a:xfrm>
              <a:off x="1478950" y="1676400"/>
              <a:ext cx="2635850" cy="533400"/>
            </a:xfrm>
            <a:prstGeom prst="wedgeEllipseCallout">
              <a:avLst>
                <a:gd name="adj1" fmla="val -26806"/>
                <a:gd name="adj2" fmla="val 100007"/>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entrepreneurship</a:t>
              </a:r>
              <a:endParaRPr lang="en-US" dirty="0"/>
            </a:p>
          </p:txBody>
        </p:sp>
      </p:grpSp>
      <p:grpSp>
        <p:nvGrpSpPr>
          <p:cNvPr id="10" name="Группа 9"/>
          <p:cNvGrpSpPr/>
          <p:nvPr/>
        </p:nvGrpSpPr>
        <p:grpSpPr>
          <a:xfrm>
            <a:off x="2971800" y="1752600"/>
            <a:ext cx="3352800" cy="1828800"/>
            <a:chOff x="3505200" y="1676400"/>
            <a:chExt cx="3352800" cy="1828800"/>
          </a:xfrm>
        </p:grpSpPr>
        <p:grpSp>
          <p:nvGrpSpPr>
            <p:cNvPr id="986" name="Группа 985"/>
            <p:cNvGrpSpPr/>
            <p:nvPr/>
          </p:nvGrpSpPr>
          <p:grpSpPr>
            <a:xfrm>
              <a:off x="3505200" y="2324352"/>
              <a:ext cx="339186" cy="1180848"/>
              <a:chOff x="982673" y="3750918"/>
              <a:chExt cx="339186" cy="1180848"/>
            </a:xfrm>
          </p:grpSpPr>
          <p:grpSp>
            <p:nvGrpSpPr>
              <p:cNvPr id="987" name="Group 2"/>
              <p:cNvGrpSpPr>
                <a:grpSpLocks/>
              </p:cNvGrpSpPr>
              <p:nvPr/>
            </p:nvGrpSpPr>
            <p:grpSpPr bwMode="auto">
              <a:xfrm>
                <a:off x="982673" y="3751231"/>
                <a:ext cx="147372" cy="1180535"/>
                <a:chOff x="2685" y="1485"/>
                <a:chExt cx="600" cy="2013"/>
              </a:xfrm>
            </p:grpSpPr>
            <p:sp>
              <p:nvSpPr>
                <p:cNvPr id="993"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94"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95"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96"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nvGrpSpPr>
              <p:cNvPr id="988" name="Group 2"/>
              <p:cNvGrpSpPr>
                <a:grpSpLocks/>
              </p:cNvGrpSpPr>
              <p:nvPr/>
            </p:nvGrpSpPr>
            <p:grpSpPr bwMode="auto">
              <a:xfrm>
                <a:off x="1174487" y="3750918"/>
                <a:ext cx="147372" cy="1180535"/>
                <a:chOff x="2685" y="1485"/>
                <a:chExt cx="600" cy="2013"/>
              </a:xfrm>
            </p:grpSpPr>
            <p:sp>
              <p:nvSpPr>
                <p:cNvPr id="989" name="Oval 3"/>
                <p:cNvSpPr>
                  <a:spLocks noChangeArrowheads="1"/>
                </p:cNvSpPr>
                <p:nvPr/>
              </p:nvSpPr>
              <p:spPr bwMode="auto">
                <a:xfrm>
                  <a:off x="2745" y="1485"/>
                  <a:ext cx="510" cy="345"/>
                </a:xfrm>
                <a:prstGeom prst="ellipse">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90" name="AutoShape 4"/>
                <p:cNvSpPr>
                  <a:spLocks noChangeArrowheads="1"/>
                </p:cNvSpPr>
                <p:nvPr/>
              </p:nvSpPr>
              <p:spPr bwMode="auto">
                <a:xfrm>
                  <a:off x="2685" y="1920"/>
                  <a:ext cx="600" cy="1050"/>
                </a:xfrm>
                <a:prstGeom prst="roundRect">
                  <a:avLst>
                    <a:gd name="adj" fmla="val 16667"/>
                  </a:avLst>
                </a:prstGeom>
                <a:gradFill rotWithShape="0">
                  <a:gsLst>
                    <a:gs pos="0">
                      <a:srgbClr val="C2D69B"/>
                    </a:gs>
                    <a:gs pos="50000">
                      <a:srgbClr val="9BBB59"/>
                    </a:gs>
                    <a:gs pos="100000">
                      <a:srgbClr val="C2D69B"/>
                    </a:gs>
                  </a:gsLst>
                  <a:lin ang="5400000" scaled="1"/>
                </a:gradFill>
                <a:ln w="12700">
                  <a:solidFill>
                    <a:srgbClr val="9BBB59"/>
                  </a:solidFill>
                  <a:round/>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91" name="AutoShape 5"/>
                <p:cNvSpPr>
                  <a:spLocks noChangeArrowheads="1"/>
                </p:cNvSpPr>
                <p:nvPr/>
              </p:nvSpPr>
              <p:spPr bwMode="auto">
                <a:xfrm rot="5254273">
                  <a:off x="2583"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sp>
              <p:nvSpPr>
                <p:cNvPr id="992" name="AutoShape 6"/>
                <p:cNvSpPr>
                  <a:spLocks noChangeArrowheads="1"/>
                </p:cNvSpPr>
                <p:nvPr/>
              </p:nvSpPr>
              <p:spPr bwMode="auto">
                <a:xfrm rot="5254273">
                  <a:off x="2868" y="3162"/>
                  <a:ext cx="528" cy="143"/>
                </a:xfrm>
                <a:prstGeom prst="flowChartTerminator">
                  <a:avLst/>
                </a:prstGeom>
                <a:gradFill rotWithShape="0">
                  <a:gsLst>
                    <a:gs pos="0">
                      <a:srgbClr val="C2D69B"/>
                    </a:gs>
                    <a:gs pos="50000">
                      <a:srgbClr val="9BBB59"/>
                    </a:gs>
                    <a:gs pos="100000">
                      <a:srgbClr val="C2D69B"/>
                    </a:gs>
                  </a:gsLst>
                  <a:lin ang="5400000" scaled="1"/>
                </a:gradFill>
                <a:ln w="12700">
                  <a:solidFill>
                    <a:srgbClr val="9BBB59"/>
                  </a:solidFill>
                  <a:miter lim="800000"/>
                  <a:headEnd/>
                  <a:tailEnd/>
                </a:ln>
                <a:effectLst>
                  <a:outerShdw dist="28398" dir="3806097" algn="ctr" rotWithShape="0">
                    <a:srgbClr val="4E6128"/>
                  </a:outerShdw>
                </a:effectLst>
              </p:spPr>
              <p:txBody>
                <a:bodyPr vert="horz" wrap="square" lIns="91440" tIns="45720" rIns="91440" bIns="45720" numCol="1" anchor="t" anchorCtr="0" compatLnSpc="1">
                  <a:prstTxWarp prst="textNoShape">
                    <a:avLst/>
                  </a:prstTxWarp>
                </a:bodyPr>
                <a:lstStyle/>
                <a:p>
                  <a:endParaRPr lang="ru-RU"/>
                </a:p>
              </p:txBody>
            </p:sp>
          </p:grpSp>
        </p:grpSp>
        <p:sp>
          <p:nvSpPr>
            <p:cNvPr id="814" name="Oval Callout 8"/>
            <p:cNvSpPr/>
            <p:nvPr/>
          </p:nvSpPr>
          <p:spPr>
            <a:xfrm>
              <a:off x="4648200" y="1676400"/>
              <a:ext cx="2209800" cy="520515"/>
            </a:xfrm>
            <a:prstGeom prst="wedgeEllipseCallout">
              <a:avLst>
                <a:gd name="adj1" fmla="val -33865"/>
                <a:gd name="adj2" fmla="val 142205"/>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Social </a:t>
              </a:r>
              <a:r>
                <a:rPr lang="en-US" dirty="0" smtClean="0"/>
                <a:t>welfare</a:t>
              </a:r>
              <a:endParaRPr lang="en-US" dirty="0"/>
            </a:p>
          </p:txBody>
        </p:sp>
      </p:grpSp>
      <p:sp>
        <p:nvSpPr>
          <p:cNvPr id="815" name="Oval Callout 13"/>
          <p:cNvSpPr/>
          <p:nvPr/>
        </p:nvSpPr>
        <p:spPr>
          <a:xfrm>
            <a:off x="2667000" y="1058239"/>
            <a:ext cx="2565671" cy="846761"/>
          </a:xfrm>
          <a:prstGeom prst="wedgeEllipseCallout">
            <a:avLst>
              <a:gd name="adj1" fmla="val -33865"/>
              <a:gd name="adj2" fmla="val 142205"/>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Improve health standard</a:t>
            </a:r>
            <a:endParaRPr lang="en-US" dirty="0"/>
          </a:p>
        </p:txBody>
      </p:sp>
      <p:sp>
        <p:nvSpPr>
          <p:cNvPr id="816" name="Oval Callout 3"/>
          <p:cNvSpPr/>
          <p:nvPr/>
        </p:nvSpPr>
        <p:spPr>
          <a:xfrm>
            <a:off x="5334000" y="914400"/>
            <a:ext cx="2590800" cy="1066800"/>
          </a:xfrm>
          <a:prstGeom prst="wedgeEllipseCallout">
            <a:avLst>
              <a:gd name="adj1" fmla="val -28435"/>
              <a:gd name="adj2" fmla="val 107590"/>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Economic stability  </a:t>
            </a:r>
            <a:endParaRPr lang="en-US" dirty="0"/>
          </a:p>
        </p:txBody>
      </p:sp>
      <p:sp>
        <p:nvSpPr>
          <p:cNvPr id="817" name="Oval Callout 17"/>
          <p:cNvSpPr/>
          <p:nvPr/>
        </p:nvSpPr>
        <p:spPr>
          <a:xfrm>
            <a:off x="6629400" y="1649640"/>
            <a:ext cx="2493276" cy="636360"/>
          </a:xfrm>
          <a:prstGeom prst="wedgeEllipseCallout">
            <a:avLst>
              <a:gd name="adj1" fmla="val -42147"/>
              <a:gd name="adj2" fmla="val 121346"/>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Good education system</a:t>
            </a:r>
            <a:endParaRPr lang="en-US" dirty="0"/>
          </a:p>
        </p:txBody>
      </p:sp>
      <p:sp>
        <p:nvSpPr>
          <p:cNvPr id="818" name="Oval Callout 4"/>
          <p:cNvSpPr/>
          <p:nvPr/>
        </p:nvSpPr>
        <p:spPr>
          <a:xfrm>
            <a:off x="62473" y="4370439"/>
            <a:ext cx="2299727" cy="733437"/>
          </a:xfrm>
          <a:prstGeom prst="wedgeEllipseCallout">
            <a:avLst>
              <a:gd name="adj1" fmla="val -41518"/>
              <a:gd name="adj2" fmla="val 123978"/>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Unemployment </a:t>
            </a:r>
            <a:endParaRPr lang="en-US" dirty="0"/>
          </a:p>
        </p:txBody>
      </p:sp>
      <p:sp>
        <p:nvSpPr>
          <p:cNvPr id="819" name="Oval Callout 4"/>
          <p:cNvSpPr/>
          <p:nvPr/>
        </p:nvSpPr>
        <p:spPr>
          <a:xfrm>
            <a:off x="1066800" y="4797552"/>
            <a:ext cx="2423393" cy="612648"/>
          </a:xfrm>
          <a:prstGeom prst="wedgeEllipseCallout">
            <a:avLst>
              <a:gd name="adj1" fmla="val -45229"/>
              <a:gd name="adj2" fmla="val 10072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Poverty </a:t>
            </a:r>
            <a:endParaRPr lang="en-US" dirty="0"/>
          </a:p>
        </p:txBody>
      </p:sp>
      <p:sp>
        <p:nvSpPr>
          <p:cNvPr id="820" name="Oval Callout 4"/>
          <p:cNvSpPr/>
          <p:nvPr/>
        </p:nvSpPr>
        <p:spPr>
          <a:xfrm>
            <a:off x="2667000" y="4876800"/>
            <a:ext cx="2423393" cy="612648"/>
          </a:xfrm>
          <a:prstGeom prst="wedgeEllipseCallout">
            <a:avLst>
              <a:gd name="adj1" fmla="val -45229"/>
              <a:gd name="adj2" fmla="val 10072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Social disorder </a:t>
            </a:r>
            <a:r>
              <a:rPr lang="en-US" dirty="0" smtClean="0"/>
              <a:t> </a:t>
            </a:r>
            <a:endParaRPr lang="en-US" dirty="0"/>
          </a:p>
        </p:txBody>
      </p:sp>
      <p:sp>
        <p:nvSpPr>
          <p:cNvPr id="821" name="Oval Callout 4"/>
          <p:cNvSpPr/>
          <p:nvPr/>
        </p:nvSpPr>
        <p:spPr>
          <a:xfrm>
            <a:off x="3901207" y="4038600"/>
            <a:ext cx="2423393" cy="1143000"/>
          </a:xfrm>
          <a:prstGeom prst="wedgeEllipseCallout">
            <a:avLst>
              <a:gd name="adj1" fmla="val -21495"/>
              <a:gd name="adj2" fmla="val 105063"/>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Economic instability </a:t>
            </a:r>
            <a:endParaRPr lang="en-US" dirty="0"/>
          </a:p>
        </p:txBody>
      </p:sp>
      <p:sp>
        <p:nvSpPr>
          <p:cNvPr id="822" name="Oval Callout 4"/>
          <p:cNvSpPr/>
          <p:nvPr/>
        </p:nvSpPr>
        <p:spPr>
          <a:xfrm>
            <a:off x="5486400" y="4669143"/>
            <a:ext cx="2270993" cy="664857"/>
          </a:xfrm>
          <a:prstGeom prst="wedgeEllipseCallout">
            <a:avLst>
              <a:gd name="adj1" fmla="val -38535"/>
              <a:gd name="adj2" fmla="val 103773"/>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Low literacy level</a:t>
            </a:r>
            <a:endParaRPr lang="en-US" dirty="0"/>
          </a:p>
        </p:txBody>
      </p:sp>
      <p:sp>
        <p:nvSpPr>
          <p:cNvPr id="823" name="Oval Callout 4"/>
          <p:cNvSpPr/>
          <p:nvPr/>
        </p:nvSpPr>
        <p:spPr>
          <a:xfrm>
            <a:off x="6934200" y="4897743"/>
            <a:ext cx="2270993" cy="664857"/>
          </a:xfrm>
          <a:prstGeom prst="wedgeEllipseCallout">
            <a:avLst>
              <a:gd name="adj1" fmla="val -38535"/>
              <a:gd name="adj2" fmla="val 103773"/>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Low standard of living </a:t>
            </a:r>
            <a:endParaRPr lang="en-US" dirty="0"/>
          </a:p>
        </p:txBody>
      </p:sp>
      <p:sp>
        <p:nvSpPr>
          <p:cNvPr id="824" name="Скругленный прямоугольник 823"/>
          <p:cNvSpPr/>
          <p:nvPr/>
        </p:nvSpPr>
        <p:spPr>
          <a:xfrm>
            <a:off x="1676400" y="0"/>
            <a:ext cx="5486400" cy="838200"/>
          </a:xfrm>
          <a:prstGeom prst="roundRect">
            <a:avLst/>
          </a:prstGeom>
          <a:noFill/>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dirty="0">
                <a:solidFill>
                  <a:schemeClr val="tx1"/>
                </a:solidFill>
              </a:rPr>
              <a:t>SYSTEM ANALYSIS</a:t>
            </a:r>
            <a:endParaRPr lang="ru-RU" sz="2800" dirty="0">
              <a:solidFill>
                <a:schemeClr val="tx1"/>
              </a:solidFill>
            </a:endParaRPr>
          </a:p>
        </p:txBody>
      </p:sp>
    </p:spTree>
    <p:extLst>
      <p:ext uri="{BB962C8B-B14F-4D97-AF65-F5344CB8AC3E}">
        <p14:creationId xmlns:p14="http://schemas.microsoft.com/office/powerpoint/2010/main" val="27986879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17"/>
                                        </p:tgtEl>
                                        <p:attrNameLst>
                                          <p:attrName>style.visibility</p:attrName>
                                        </p:attrNameLst>
                                      </p:cBhvr>
                                      <p:to>
                                        <p:strVal val="visible"/>
                                      </p:to>
                                    </p:set>
                                    <p:anim calcmode="lin" valueType="num">
                                      <p:cBhvr additive="base">
                                        <p:cTn id="7" dur="500" fill="hold"/>
                                        <p:tgtEl>
                                          <p:spTgt spid="1217"/>
                                        </p:tgtEl>
                                        <p:attrNameLst>
                                          <p:attrName>ppt_x</p:attrName>
                                        </p:attrNameLst>
                                      </p:cBhvr>
                                      <p:tavLst>
                                        <p:tav tm="0">
                                          <p:val>
                                            <p:strVal val="#ppt_x"/>
                                          </p:val>
                                        </p:tav>
                                        <p:tav tm="100000">
                                          <p:val>
                                            <p:strVal val="#ppt_x"/>
                                          </p:val>
                                        </p:tav>
                                      </p:tavLst>
                                    </p:anim>
                                    <p:anim calcmode="lin" valueType="num">
                                      <p:cBhvr additive="base">
                                        <p:cTn id="8" dur="500" fill="hold"/>
                                        <p:tgtEl>
                                          <p:spTgt spid="12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50"/>
                                        </p:tgtEl>
                                        <p:attrNameLst>
                                          <p:attrName>style.visibility</p:attrName>
                                        </p:attrNameLst>
                                      </p:cBhvr>
                                      <p:to>
                                        <p:strVal val="visible"/>
                                      </p:to>
                                    </p:set>
                                    <p:anim calcmode="lin" valueType="num">
                                      <p:cBhvr additive="base">
                                        <p:cTn id="11" dur="500" fill="hold"/>
                                        <p:tgtEl>
                                          <p:spTgt spid="1250"/>
                                        </p:tgtEl>
                                        <p:attrNameLst>
                                          <p:attrName>ppt_x</p:attrName>
                                        </p:attrNameLst>
                                      </p:cBhvr>
                                      <p:tavLst>
                                        <p:tav tm="0">
                                          <p:val>
                                            <p:strVal val="#ppt_x"/>
                                          </p:val>
                                        </p:tav>
                                        <p:tav tm="100000">
                                          <p:val>
                                            <p:strVal val="#ppt_x"/>
                                          </p:val>
                                        </p:tav>
                                      </p:tavLst>
                                    </p:anim>
                                    <p:anim calcmode="lin" valueType="num">
                                      <p:cBhvr additive="base">
                                        <p:cTn id="12" dur="500" fill="hold"/>
                                        <p:tgtEl>
                                          <p:spTgt spid="125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61"/>
                                        </p:tgtEl>
                                        <p:attrNameLst>
                                          <p:attrName>style.visibility</p:attrName>
                                        </p:attrNameLst>
                                      </p:cBhvr>
                                      <p:to>
                                        <p:strVal val="visible"/>
                                      </p:to>
                                    </p:set>
                                    <p:anim calcmode="lin" valueType="num">
                                      <p:cBhvr additive="base">
                                        <p:cTn id="15" dur="500" fill="hold"/>
                                        <p:tgtEl>
                                          <p:spTgt spid="1261"/>
                                        </p:tgtEl>
                                        <p:attrNameLst>
                                          <p:attrName>ppt_x</p:attrName>
                                        </p:attrNameLst>
                                      </p:cBhvr>
                                      <p:tavLst>
                                        <p:tav tm="0">
                                          <p:val>
                                            <p:strVal val="#ppt_x"/>
                                          </p:val>
                                        </p:tav>
                                        <p:tav tm="100000">
                                          <p:val>
                                            <p:strVal val="#ppt_x"/>
                                          </p:val>
                                        </p:tav>
                                      </p:tavLst>
                                    </p:anim>
                                    <p:anim calcmode="lin" valueType="num">
                                      <p:cBhvr additive="base">
                                        <p:cTn id="16" dur="500" fill="hold"/>
                                        <p:tgtEl>
                                          <p:spTgt spid="1261"/>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29"/>
                                        </p:tgtEl>
                                        <p:attrNameLst>
                                          <p:attrName>style.visibility</p:attrName>
                                        </p:attrNameLst>
                                      </p:cBhvr>
                                      <p:to>
                                        <p:strVal val="visible"/>
                                      </p:to>
                                    </p:set>
                                    <p:anim calcmode="lin" valueType="num">
                                      <p:cBhvr additive="base">
                                        <p:cTn id="19" dur="500" fill="hold"/>
                                        <p:tgtEl>
                                          <p:spTgt spid="729"/>
                                        </p:tgtEl>
                                        <p:attrNameLst>
                                          <p:attrName>ppt_x</p:attrName>
                                        </p:attrNameLst>
                                      </p:cBhvr>
                                      <p:tavLst>
                                        <p:tav tm="0">
                                          <p:val>
                                            <p:strVal val="#ppt_x"/>
                                          </p:val>
                                        </p:tav>
                                        <p:tav tm="100000">
                                          <p:val>
                                            <p:strVal val="#ppt_x"/>
                                          </p:val>
                                        </p:tav>
                                      </p:tavLst>
                                    </p:anim>
                                    <p:anim calcmode="lin" valueType="num">
                                      <p:cBhvr additive="base">
                                        <p:cTn id="20" dur="500" fill="hold"/>
                                        <p:tgtEl>
                                          <p:spTgt spid="729"/>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80"/>
                                        </p:tgtEl>
                                        <p:attrNameLst>
                                          <p:attrName>style.visibility</p:attrName>
                                        </p:attrNameLst>
                                      </p:cBhvr>
                                      <p:to>
                                        <p:strVal val="visible"/>
                                      </p:to>
                                    </p:set>
                                    <p:anim calcmode="lin" valueType="num">
                                      <p:cBhvr additive="base">
                                        <p:cTn id="23" dur="500" fill="hold"/>
                                        <p:tgtEl>
                                          <p:spTgt spid="780"/>
                                        </p:tgtEl>
                                        <p:attrNameLst>
                                          <p:attrName>ppt_x</p:attrName>
                                        </p:attrNameLst>
                                      </p:cBhvr>
                                      <p:tavLst>
                                        <p:tav tm="0">
                                          <p:val>
                                            <p:strVal val="#ppt_x"/>
                                          </p:val>
                                        </p:tav>
                                        <p:tav tm="100000">
                                          <p:val>
                                            <p:strVal val="#ppt_x"/>
                                          </p:val>
                                        </p:tav>
                                      </p:tavLst>
                                    </p:anim>
                                    <p:anim calcmode="lin" valueType="num">
                                      <p:cBhvr additive="base">
                                        <p:cTn id="24" dur="500" fill="hold"/>
                                        <p:tgtEl>
                                          <p:spTgt spid="78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801"/>
                                        </p:tgtEl>
                                        <p:attrNameLst>
                                          <p:attrName>style.visibility</p:attrName>
                                        </p:attrNameLst>
                                      </p:cBhvr>
                                      <p:to>
                                        <p:strVal val="visible"/>
                                      </p:to>
                                    </p:set>
                                    <p:anim calcmode="lin" valueType="num">
                                      <p:cBhvr additive="base">
                                        <p:cTn id="27" dur="500" fill="hold"/>
                                        <p:tgtEl>
                                          <p:spTgt spid="801"/>
                                        </p:tgtEl>
                                        <p:attrNameLst>
                                          <p:attrName>ppt_x</p:attrName>
                                        </p:attrNameLst>
                                      </p:cBhvr>
                                      <p:tavLst>
                                        <p:tav tm="0">
                                          <p:val>
                                            <p:strVal val="#ppt_x"/>
                                          </p:val>
                                        </p:tav>
                                        <p:tav tm="100000">
                                          <p:val>
                                            <p:strVal val="#ppt_x"/>
                                          </p:val>
                                        </p:tav>
                                      </p:tavLst>
                                    </p:anim>
                                    <p:anim calcmode="lin" valueType="num">
                                      <p:cBhvr additive="base">
                                        <p:cTn id="28" dur="500" fill="hold"/>
                                        <p:tgtEl>
                                          <p:spTgt spid="80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18"/>
                                        </p:tgtEl>
                                        <p:attrNameLst>
                                          <p:attrName>style.visibility</p:attrName>
                                        </p:attrNameLst>
                                      </p:cBhvr>
                                      <p:to>
                                        <p:strVal val="visible"/>
                                      </p:to>
                                    </p:set>
                                    <p:anim calcmode="lin" valueType="num">
                                      <p:cBhvr additive="base">
                                        <p:cTn id="31" dur="500" fill="hold"/>
                                        <p:tgtEl>
                                          <p:spTgt spid="818"/>
                                        </p:tgtEl>
                                        <p:attrNameLst>
                                          <p:attrName>ppt_x</p:attrName>
                                        </p:attrNameLst>
                                      </p:cBhvr>
                                      <p:tavLst>
                                        <p:tav tm="0">
                                          <p:val>
                                            <p:strVal val="#ppt_x"/>
                                          </p:val>
                                        </p:tav>
                                        <p:tav tm="100000">
                                          <p:val>
                                            <p:strVal val="#ppt_x"/>
                                          </p:val>
                                        </p:tav>
                                      </p:tavLst>
                                    </p:anim>
                                    <p:anim calcmode="lin" valueType="num">
                                      <p:cBhvr additive="base">
                                        <p:cTn id="32" dur="500" fill="hold"/>
                                        <p:tgtEl>
                                          <p:spTgt spid="81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19"/>
                                        </p:tgtEl>
                                        <p:attrNameLst>
                                          <p:attrName>style.visibility</p:attrName>
                                        </p:attrNameLst>
                                      </p:cBhvr>
                                      <p:to>
                                        <p:strVal val="visible"/>
                                      </p:to>
                                    </p:set>
                                    <p:anim calcmode="lin" valueType="num">
                                      <p:cBhvr additive="base">
                                        <p:cTn id="35" dur="500" fill="hold"/>
                                        <p:tgtEl>
                                          <p:spTgt spid="819"/>
                                        </p:tgtEl>
                                        <p:attrNameLst>
                                          <p:attrName>ppt_x</p:attrName>
                                        </p:attrNameLst>
                                      </p:cBhvr>
                                      <p:tavLst>
                                        <p:tav tm="0">
                                          <p:val>
                                            <p:strVal val="#ppt_x"/>
                                          </p:val>
                                        </p:tav>
                                        <p:tav tm="100000">
                                          <p:val>
                                            <p:strVal val="#ppt_x"/>
                                          </p:val>
                                        </p:tav>
                                      </p:tavLst>
                                    </p:anim>
                                    <p:anim calcmode="lin" valueType="num">
                                      <p:cBhvr additive="base">
                                        <p:cTn id="36" dur="500" fill="hold"/>
                                        <p:tgtEl>
                                          <p:spTgt spid="81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20"/>
                                        </p:tgtEl>
                                        <p:attrNameLst>
                                          <p:attrName>style.visibility</p:attrName>
                                        </p:attrNameLst>
                                      </p:cBhvr>
                                      <p:to>
                                        <p:strVal val="visible"/>
                                      </p:to>
                                    </p:set>
                                    <p:anim calcmode="lin" valueType="num">
                                      <p:cBhvr additive="base">
                                        <p:cTn id="39" dur="500" fill="hold"/>
                                        <p:tgtEl>
                                          <p:spTgt spid="820"/>
                                        </p:tgtEl>
                                        <p:attrNameLst>
                                          <p:attrName>ppt_x</p:attrName>
                                        </p:attrNameLst>
                                      </p:cBhvr>
                                      <p:tavLst>
                                        <p:tav tm="0">
                                          <p:val>
                                            <p:strVal val="#ppt_x"/>
                                          </p:val>
                                        </p:tav>
                                        <p:tav tm="100000">
                                          <p:val>
                                            <p:strVal val="#ppt_x"/>
                                          </p:val>
                                        </p:tav>
                                      </p:tavLst>
                                    </p:anim>
                                    <p:anim calcmode="lin" valueType="num">
                                      <p:cBhvr additive="base">
                                        <p:cTn id="40" dur="500" fill="hold"/>
                                        <p:tgtEl>
                                          <p:spTgt spid="82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821"/>
                                        </p:tgtEl>
                                        <p:attrNameLst>
                                          <p:attrName>style.visibility</p:attrName>
                                        </p:attrNameLst>
                                      </p:cBhvr>
                                      <p:to>
                                        <p:strVal val="visible"/>
                                      </p:to>
                                    </p:set>
                                    <p:anim calcmode="lin" valueType="num">
                                      <p:cBhvr additive="base">
                                        <p:cTn id="43" dur="500" fill="hold"/>
                                        <p:tgtEl>
                                          <p:spTgt spid="821"/>
                                        </p:tgtEl>
                                        <p:attrNameLst>
                                          <p:attrName>ppt_x</p:attrName>
                                        </p:attrNameLst>
                                      </p:cBhvr>
                                      <p:tavLst>
                                        <p:tav tm="0">
                                          <p:val>
                                            <p:strVal val="#ppt_x"/>
                                          </p:val>
                                        </p:tav>
                                        <p:tav tm="100000">
                                          <p:val>
                                            <p:strVal val="#ppt_x"/>
                                          </p:val>
                                        </p:tav>
                                      </p:tavLst>
                                    </p:anim>
                                    <p:anim calcmode="lin" valueType="num">
                                      <p:cBhvr additive="base">
                                        <p:cTn id="44" dur="500" fill="hold"/>
                                        <p:tgtEl>
                                          <p:spTgt spid="82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822"/>
                                        </p:tgtEl>
                                        <p:attrNameLst>
                                          <p:attrName>style.visibility</p:attrName>
                                        </p:attrNameLst>
                                      </p:cBhvr>
                                      <p:to>
                                        <p:strVal val="visible"/>
                                      </p:to>
                                    </p:set>
                                    <p:anim calcmode="lin" valueType="num">
                                      <p:cBhvr additive="base">
                                        <p:cTn id="47" dur="500" fill="hold"/>
                                        <p:tgtEl>
                                          <p:spTgt spid="822"/>
                                        </p:tgtEl>
                                        <p:attrNameLst>
                                          <p:attrName>ppt_x</p:attrName>
                                        </p:attrNameLst>
                                      </p:cBhvr>
                                      <p:tavLst>
                                        <p:tav tm="0">
                                          <p:val>
                                            <p:strVal val="#ppt_x"/>
                                          </p:val>
                                        </p:tav>
                                        <p:tav tm="100000">
                                          <p:val>
                                            <p:strVal val="#ppt_x"/>
                                          </p:val>
                                        </p:tav>
                                      </p:tavLst>
                                    </p:anim>
                                    <p:anim calcmode="lin" valueType="num">
                                      <p:cBhvr additive="base">
                                        <p:cTn id="48" dur="500" fill="hold"/>
                                        <p:tgtEl>
                                          <p:spTgt spid="82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823"/>
                                        </p:tgtEl>
                                        <p:attrNameLst>
                                          <p:attrName>style.visibility</p:attrName>
                                        </p:attrNameLst>
                                      </p:cBhvr>
                                      <p:to>
                                        <p:strVal val="visible"/>
                                      </p:to>
                                    </p:set>
                                    <p:anim calcmode="lin" valueType="num">
                                      <p:cBhvr additive="base">
                                        <p:cTn id="51" dur="500" fill="hold"/>
                                        <p:tgtEl>
                                          <p:spTgt spid="823"/>
                                        </p:tgtEl>
                                        <p:attrNameLst>
                                          <p:attrName>ppt_x</p:attrName>
                                        </p:attrNameLst>
                                      </p:cBhvr>
                                      <p:tavLst>
                                        <p:tav tm="0">
                                          <p:val>
                                            <p:strVal val="#ppt_x"/>
                                          </p:val>
                                        </p:tav>
                                        <p:tav tm="100000">
                                          <p:val>
                                            <p:strVal val="#ppt_x"/>
                                          </p:val>
                                        </p:tav>
                                      </p:tavLst>
                                    </p:anim>
                                    <p:anim calcmode="lin" valueType="num">
                                      <p:cBhvr additive="base">
                                        <p:cTn id="52" dur="500" fill="hold"/>
                                        <p:tgtEl>
                                          <p:spTgt spid="823"/>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997"/>
                                        </p:tgtEl>
                                        <p:attrNameLst>
                                          <p:attrName>style.visibility</p:attrName>
                                        </p:attrNameLst>
                                      </p:cBhvr>
                                      <p:to>
                                        <p:strVal val="visible"/>
                                      </p:to>
                                    </p:set>
                                    <p:anim calcmode="lin" valueType="num">
                                      <p:cBhvr additive="base">
                                        <p:cTn id="63" dur="500" fill="hold"/>
                                        <p:tgtEl>
                                          <p:spTgt spid="997"/>
                                        </p:tgtEl>
                                        <p:attrNameLst>
                                          <p:attrName>ppt_x</p:attrName>
                                        </p:attrNameLst>
                                      </p:cBhvr>
                                      <p:tavLst>
                                        <p:tav tm="0">
                                          <p:val>
                                            <p:strVal val="#ppt_x"/>
                                          </p:val>
                                        </p:tav>
                                        <p:tav tm="100000">
                                          <p:val>
                                            <p:strVal val="#ppt_x"/>
                                          </p:val>
                                        </p:tav>
                                      </p:tavLst>
                                    </p:anim>
                                    <p:anim calcmode="lin" valueType="num">
                                      <p:cBhvr additive="base">
                                        <p:cTn id="64" dur="500" fill="hold"/>
                                        <p:tgtEl>
                                          <p:spTgt spid="997"/>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008"/>
                                        </p:tgtEl>
                                        <p:attrNameLst>
                                          <p:attrName>style.visibility</p:attrName>
                                        </p:attrNameLst>
                                      </p:cBhvr>
                                      <p:to>
                                        <p:strVal val="visible"/>
                                      </p:to>
                                    </p:set>
                                    <p:anim calcmode="lin" valueType="num">
                                      <p:cBhvr additive="base">
                                        <p:cTn id="67" dur="500" fill="hold"/>
                                        <p:tgtEl>
                                          <p:spTgt spid="1008"/>
                                        </p:tgtEl>
                                        <p:attrNameLst>
                                          <p:attrName>ppt_x</p:attrName>
                                        </p:attrNameLst>
                                      </p:cBhvr>
                                      <p:tavLst>
                                        <p:tav tm="0">
                                          <p:val>
                                            <p:strVal val="#ppt_x"/>
                                          </p:val>
                                        </p:tav>
                                        <p:tav tm="100000">
                                          <p:val>
                                            <p:strVal val="#ppt_x"/>
                                          </p:val>
                                        </p:tav>
                                      </p:tavLst>
                                    </p:anim>
                                    <p:anim calcmode="lin" valueType="num">
                                      <p:cBhvr additive="base">
                                        <p:cTn id="68" dur="500" fill="hold"/>
                                        <p:tgtEl>
                                          <p:spTgt spid="1008"/>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1030"/>
                                        </p:tgtEl>
                                        <p:attrNameLst>
                                          <p:attrName>style.visibility</p:attrName>
                                        </p:attrNameLst>
                                      </p:cBhvr>
                                      <p:to>
                                        <p:strVal val="visible"/>
                                      </p:to>
                                    </p:set>
                                    <p:anim calcmode="lin" valueType="num">
                                      <p:cBhvr additive="base">
                                        <p:cTn id="71" dur="500" fill="hold"/>
                                        <p:tgtEl>
                                          <p:spTgt spid="1030"/>
                                        </p:tgtEl>
                                        <p:attrNameLst>
                                          <p:attrName>ppt_x</p:attrName>
                                        </p:attrNameLst>
                                      </p:cBhvr>
                                      <p:tavLst>
                                        <p:tav tm="0">
                                          <p:val>
                                            <p:strVal val="#ppt_x"/>
                                          </p:val>
                                        </p:tav>
                                        <p:tav tm="100000">
                                          <p:val>
                                            <p:strVal val="#ppt_x"/>
                                          </p:val>
                                        </p:tav>
                                      </p:tavLst>
                                    </p:anim>
                                    <p:anim calcmode="lin" valueType="num">
                                      <p:cBhvr additive="base">
                                        <p:cTn id="72" dur="500" fill="hold"/>
                                        <p:tgtEl>
                                          <p:spTgt spid="1030"/>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8"/>
                                        </p:tgtEl>
                                        <p:attrNameLst>
                                          <p:attrName>style.visibility</p:attrName>
                                        </p:attrNameLst>
                                      </p:cBhvr>
                                      <p:to>
                                        <p:strVal val="visible"/>
                                      </p:to>
                                    </p:set>
                                    <p:anim calcmode="lin" valueType="num">
                                      <p:cBhvr additive="base">
                                        <p:cTn id="75" dur="500" fill="hold"/>
                                        <p:tgtEl>
                                          <p:spTgt spid="8"/>
                                        </p:tgtEl>
                                        <p:attrNameLst>
                                          <p:attrName>ppt_x</p:attrName>
                                        </p:attrNameLst>
                                      </p:cBhvr>
                                      <p:tavLst>
                                        <p:tav tm="0">
                                          <p:val>
                                            <p:strVal val="#ppt_x"/>
                                          </p:val>
                                        </p:tav>
                                        <p:tav tm="100000">
                                          <p:val>
                                            <p:strVal val="#ppt_x"/>
                                          </p:val>
                                        </p:tav>
                                      </p:tavLst>
                                    </p:anim>
                                    <p:anim calcmode="lin" valueType="num">
                                      <p:cBhvr additive="base">
                                        <p:cTn id="76" dur="500" fill="hold"/>
                                        <p:tgtEl>
                                          <p:spTgt spid="8"/>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additive="base">
                                        <p:cTn id="79" dur="500" fill="hold"/>
                                        <p:tgtEl>
                                          <p:spTgt spid="9"/>
                                        </p:tgtEl>
                                        <p:attrNameLst>
                                          <p:attrName>ppt_x</p:attrName>
                                        </p:attrNameLst>
                                      </p:cBhvr>
                                      <p:tavLst>
                                        <p:tav tm="0">
                                          <p:val>
                                            <p:strVal val="#ppt_x"/>
                                          </p:val>
                                        </p:tav>
                                        <p:tav tm="100000">
                                          <p:val>
                                            <p:strVal val="#ppt_x"/>
                                          </p:val>
                                        </p:tav>
                                      </p:tavLst>
                                    </p:anim>
                                    <p:anim calcmode="lin" valueType="num">
                                      <p:cBhvr additive="base">
                                        <p:cTn id="80" dur="500" fill="hold"/>
                                        <p:tgtEl>
                                          <p:spTgt spid="9"/>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10"/>
                                        </p:tgtEl>
                                        <p:attrNameLst>
                                          <p:attrName>style.visibility</p:attrName>
                                        </p:attrNameLst>
                                      </p:cBhvr>
                                      <p:to>
                                        <p:strVal val="visible"/>
                                      </p:to>
                                    </p:set>
                                    <p:anim calcmode="lin" valueType="num">
                                      <p:cBhvr additive="base">
                                        <p:cTn id="83" dur="500" fill="hold"/>
                                        <p:tgtEl>
                                          <p:spTgt spid="10"/>
                                        </p:tgtEl>
                                        <p:attrNameLst>
                                          <p:attrName>ppt_x</p:attrName>
                                        </p:attrNameLst>
                                      </p:cBhvr>
                                      <p:tavLst>
                                        <p:tav tm="0">
                                          <p:val>
                                            <p:strVal val="#ppt_x"/>
                                          </p:val>
                                        </p:tav>
                                        <p:tav tm="100000">
                                          <p:val>
                                            <p:strVal val="#ppt_x"/>
                                          </p:val>
                                        </p:tav>
                                      </p:tavLst>
                                    </p:anim>
                                    <p:anim calcmode="lin" valueType="num">
                                      <p:cBhvr additive="base">
                                        <p:cTn id="84" dur="500" fill="hold"/>
                                        <p:tgtEl>
                                          <p:spTgt spid="1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15"/>
                                        </p:tgtEl>
                                        <p:attrNameLst>
                                          <p:attrName>style.visibility</p:attrName>
                                        </p:attrNameLst>
                                      </p:cBhvr>
                                      <p:to>
                                        <p:strVal val="visible"/>
                                      </p:to>
                                    </p:set>
                                    <p:anim calcmode="lin" valueType="num">
                                      <p:cBhvr additive="base">
                                        <p:cTn id="87" dur="500" fill="hold"/>
                                        <p:tgtEl>
                                          <p:spTgt spid="815"/>
                                        </p:tgtEl>
                                        <p:attrNameLst>
                                          <p:attrName>ppt_x</p:attrName>
                                        </p:attrNameLst>
                                      </p:cBhvr>
                                      <p:tavLst>
                                        <p:tav tm="0">
                                          <p:val>
                                            <p:strVal val="#ppt_x"/>
                                          </p:val>
                                        </p:tav>
                                        <p:tav tm="100000">
                                          <p:val>
                                            <p:strVal val="#ppt_x"/>
                                          </p:val>
                                        </p:tav>
                                      </p:tavLst>
                                    </p:anim>
                                    <p:anim calcmode="lin" valueType="num">
                                      <p:cBhvr additive="base">
                                        <p:cTn id="88" dur="500" fill="hold"/>
                                        <p:tgtEl>
                                          <p:spTgt spid="81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816"/>
                                        </p:tgtEl>
                                        <p:attrNameLst>
                                          <p:attrName>style.visibility</p:attrName>
                                        </p:attrNameLst>
                                      </p:cBhvr>
                                      <p:to>
                                        <p:strVal val="visible"/>
                                      </p:to>
                                    </p:set>
                                    <p:anim calcmode="lin" valueType="num">
                                      <p:cBhvr additive="base">
                                        <p:cTn id="91" dur="500" fill="hold"/>
                                        <p:tgtEl>
                                          <p:spTgt spid="816"/>
                                        </p:tgtEl>
                                        <p:attrNameLst>
                                          <p:attrName>ppt_x</p:attrName>
                                        </p:attrNameLst>
                                      </p:cBhvr>
                                      <p:tavLst>
                                        <p:tav tm="0">
                                          <p:val>
                                            <p:strVal val="#ppt_x"/>
                                          </p:val>
                                        </p:tav>
                                        <p:tav tm="100000">
                                          <p:val>
                                            <p:strVal val="#ppt_x"/>
                                          </p:val>
                                        </p:tav>
                                      </p:tavLst>
                                    </p:anim>
                                    <p:anim calcmode="lin" valueType="num">
                                      <p:cBhvr additive="base">
                                        <p:cTn id="92" dur="500" fill="hold"/>
                                        <p:tgtEl>
                                          <p:spTgt spid="81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817"/>
                                        </p:tgtEl>
                                        <p:attrNameLst>
                                          <p:attrName>style.visibility</p:attrName>
                                        </p:attrNameLst>
                                      </p:cBhvr>
                                      <p:to>
                                        <p:strVal val="visible"/>
                                      </p:to>
                                    </p:set>
                                    <p:anim calcmode="lin" valueType="num">
                                      <p:cBhvr additive="base">
                                        <p:cTn id="95" dur="500" fill="hold"/>
                                        <p:tgtEl>
                                          <p:spTgt spid="817"/>
                                        </p:tgtEl>
                                        <p:attrNameLst>
                                          <p:attrName>ppt_x</p:attrName>
                                        </p:attrNameLst>
                                      </p:cBhvr>
                                      <p:tavLst>
                                        <p:tav tm="0">
                                          <p:val>
                                            <p:strVal val="#ppt_x"/>
                                          </p:val>
                                        </p:tav>
                                        <p:tav tm="100000">
                                          <p:val>
                                            <p:strVal val="#ppt_x"/>
                                          </p:val>
                                        </p:tav>
                                      </p:tavLst>
                                    </p:anim>
                                    <p:anim calcmode="lin" valueType="num">
                                      <p:cBhvr additive="base">
                                        <p:cTn id="96" dur="500" fill="hold"/>
                                        <p:tgtEl>
                                          <p:spTgt spid="8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15" grpId="0" animBg="1"/>
      <p:bldP spid="816" grpId="0" animBg="1"/>
      <p:bldP spid="817" grpId="0" animBg="1"/>
      <p:bldP spid="818" grpId="0" animBg="1"/>
      <p:bldP spid="819" grpId="0" animBg="1"/>
      <p:bldP spid="820" grpId="0" animBg="1"/>
      <p:bldP spid="821" grpId="0" animBg="1"/>
      <p:bldP spid="822" grpId="0" animBg="1"/>
      <p:bldP spid="8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419100" y="939968"/>
            <a:ext cx="8458200" cy="1015663"/>
          </a:xfrm>
          <a:prstGeom prst="rect">
            <a:avLst/>
          </a:prstGeom>
        </p:spPr>
        <p:txBody>
          <a:bodyPr wrap="square">
            <a:spAutoFit/>
          </a:bodyPr>
          <a:lstStyle/>
          <a:p>
            <a:pPr algn="just"/>
            <a:r>
              <a:rPr lang="en-US" sz="2000" dirty="0"/>
              <a:t>The current situation of infrastructure is </a:t>
            </a:r>
            <a:r>
              <a:rPr lang="en-US" sz="2000" dirty="0" err="1"/>
              <a:t>analysed</a:t>
            </a:r>
            <a:r>
              <a:rPr lang="en-US" sz="2000" dirty="0"/>
              <a:t> with the major drivers of sustainable livelihood in mind. These drivers include but are not limited to Entrepreneurship, Investment, Social security and Social responsibility.</a:t>
            </a:r>
          </a:p>
        </p:txBody>
      </p:sp>
      <p:sp>
        <p:nvSpPr>
          <p:cNvPr id="11" name="Прямоугольник 10"/>
          <p:cNvSpPr/>
          <p:nvPr/>
        </p:nvSpPr>
        <p:spPr>
          <a:xfrm>
            <a:off x="370440" y="2133600"/>
            <a:ext cx="2459519" cy="369332"/>
          </a:xfrm>
          <a:prstGeom prst="rect">
            <a:avLst/>
          </a:prstGeom>
        </p:spPr>
        <p:txBody>
          <a:bodyPr wrap="none">
            <a:spAutoFit/>
          </a:bodyPr>
          <a:lstStyle/>
          <a:p>
            <a:pPr marL="285750" indent="-285750">
              <a:buFont typeface="Arial" pitchFamily="34" charset="0"/>
              <a:buChar char="•"/>
            </a:pPr>
            <a:r>
              <a:rPr lang="en-US" b="1" dirty="0" smtClean="0"/>
              <a:t>ENTREPRENEURSHIP</a:t>
            </a:r>
            <a:endParaRPr lang="ru-RU" b="1" dirty="0"/>
          </a:p>
        </p:txBody>
      </p:sp>
      <p:sp>
        <p:nvSpPr>
          <p:cNvPr id="12" name="Прямоугольник 11"/>
          <p:cNvSpPr/>
          <p:nvPr/>
        </p:nvSpPr>
        <p:spPr>
          <a:xfrm>
            <a:off x="152400" y="2667000"/>
            <a:ext cx="8991600" cy="3170099"/>
          </a:xfrm>
          <a:prstGeom prst="rect">
            <a:avLst/>
          </a:prstGeom>
        </p:spPr>
        <p:txBody>
          <a:bodyPr wrap="square">
            <a:spAutoFit/>
          </a:bodyPr>
          <a:lstStyle/>
          <a:p>
            <a:pPr algn="just"/>
            <a:r>
              <a:rPr lang="en-US" sz="2000" dirty="0"/>
              <a:t>Some small and medium scale businesses that require constant electricity cannot be ventured into due to lack of steady power supply and the option of using self provided energy would make it less </a:t>
            </a:r>
            <a:r>
              <a:rPr lang="en-US" sz="2000" dirty="0" smtClean="0"/>
              <a:t>profitable. This </a:t>
            </a:r>
            <a:r>
              <a:rPr lang="en-US" sz="2000" dirty="0"/>
              <a:t>is also the case with businesses that require 24 hours /day and night run time due to lack of adequate security like CCTV cameras on streets and /or standing security personnel at strategic positions. </a:t>
            </a:r>
          </a:p>
          <a:p>
            <a:pPr algn="just"/>
            <a:endParaRPr lang="en-US" sz="2000" dirty="0"/>
          </a:p>
          <a:p>
            <a:pPr algn="just"/>
            <a:r>
              <a:rPr lang="en-US" sz="2000" dirty="0" smtClean="0"/>
              <a:t>Some </a:t>
            </a:r>
            <a:r>
              <a:rPr lang="en-US" sz="2000" dirty="0"/>
              <a:t>potential entrepreneurs are scared of venturing into agriculture based businesses in remote areas where they have free or cheap land due to the fact that such areas may not accessible either by road, rail or even water transport means coupled with lack of basic social amenities in such places.</a:t>
            </a:r>
          </a:p>
        </p:txBody>
      </p:sp>
    </p:spTree>
    <p:extLst>
      <p:ext uri="{BB962C8B-B14F-4D97-AF65-F5344CB8AC3E}">
        <p14:creationId xmlns:p14="http://schemas.microsoft.com/office/powerpoint/2010/main" val="1201377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3400" y="392668"/>
            <a:ext cx="1733488" cy="369332"/>
          </a:xfrm>
          <a:prstGeom prst="rect">
            <a:avLst/>
          </a:prstGeom>
        </p:spPr>
        <p:txBody>
          <a:bodyPr wrap="none">
            <a:spAutoFit/>
          </a:bodyPr>
          <a:lstStyle/>
          <a:p>
            <a:pPr marL="285750" indent="-285750">
              <a:buFont typeface="Arial" pitchFamily="34" charset="0"/>
              <a:buChar char="•"/>
            </a:pPr>
            <a:r>
              <a:rPr lang="en-US" b="1" dirty="0"/>
              <a:t>INVESTMENT</a:t>
            </a:r>
          </a:p>
        </p:txBody>
      </p:sp>
      <p:sp>
        <p:nvSpPr>
          <p:cNvPr id="4" name="Прямоугольник 3"/>
          <p:cNvSpPr/>
          <p:nvPr/>
        </p:nvSpPr>
        <p:spPr>
          <a:xfrm>
            <a:off x="233516" y="1044476"/>
            <a:ext cx="8910484" cy="2308324"/>
          </a:xfrm>
          <a:prstGeom prst="rect">
            <a:avLst/>
          </a:prstGeom>
        </p:spPr>
        <p:txBody>
          <a:bodyPr wrap="square">
            <a:spAutoFit/>
          </a:bodyPr>
          <a:lstStyle/>
          <a:p>
            <a:pPr algn="just"/>
            <a:r>
              <a:rPr lang="en-US" dirty="0"/>
              <a:t>The absence of adequate infrastructure like hard infrastructure as well as government policies to protect and encourage investors both local and foreign is acting as a big barrier to investors who would have jumped into the big market Nigerian population has to offer thereby providing employment opportunities to the teeming unemployed youths.</a:t>
            </a:r>
          </a:p>
          <a:p>
            <a:pPr algn="just"/>
            <a:r>
              <a:rPr lang="en-US" dirty="0"/>
              <a:t> </a:t>
            </a:r>
            <a:endParaRPr lang="en-US" dirty="0" smtClean="0"/>
          </a:p>
          <a:p>
            <a:pPr algn="just"/>
            <a:r>
              <a:rPr lang="en-US" dirty="0" smtClean="0"/>
              <a:t>If </a:t>
            </a:r>
            <a:r>
              <a:rPr lang="en-US" dirty="0"/>
              <a:t>these infrastructure where to be in place, the story of Nigerian economy would have been a different one. Infrastructures should be planned in such a way that it will serve as encouragement to investors.</a:t>
            </a:r>
          </a:p>
        </p:txBody>
      </p:sp>
      <p:sp>
        <p:nvSpPr>
          <p:cNvPr id="5" name="Прямоугольник 4"/>
          <p:cNvSpPr/>
          <p:nvPr/>
        </p:nvSpPr>
        <p:spPr>
          <a:xfrm>
            <a:off x="499641" y="3593068"/>
            <a:ext cx="2125710" cy="369332"/>
          </a:xfrm>
          <a:prstGeom prst="rect">
            <a:avLst/>
          </a:prstGeom>
        </p:spPr>
        <p:txBody>
          <a:bodyPr wrap="none">
            <a:spAutoFit/>
          </a:bodyPr>
          <a:lstStyle/>
          <a:p>
            <a:pPr marL="285750" indent="-285750">
              <a:buFont typeface="Arial" pitchFamily="34" charset="0"/>
              <a:buChar char="•"/>
            </a:pPr>
            <a:r>
              <a:rPr lang="en-US" b="1" dirty="0"/>
              <a:t>SOCIAL SECURITY</a:t>
            </a:r>
          </a:p>
        </p:txBody>
      </p:sp>
      <p:sp>
        <p:nvSpPr>
          <p:cNvPr id="6" name="Прямоугольник 5"/>
          <p:cNvSpPr/>
          <p:nvPr/>
        </p:nvSpPr>
        <p:spPr>
          <a:xfrm>
            <a:off x="245806" y="4140875"/>
            <a:ext cx="8529484" cy="2031325"/>
          </a:xfrm>
          <a:prstGeom prst="rect">
            <a:avLst/>
          </a:prstGeom>
        </p:spPr>
        <p:txBody>
          <a:bodyPr wrap="square">
            <a:spAutoFit/>
          </a:bodyPr>
          <a:lstStyle/>
          <a:p>
            <a:r>
              <a:rPr lang="en-US" dirty="0" smtClean="0"/>
              <a:t>By this, we refer to </a:t>
            </a:r>
            <a:r>
              <a:rPr lang="en-US" dirty="0"/>
              <a:t>action programs </a:t>
            </a:r>
            <a:r>
              <a:rPr lang="en-US" dirty="0"/>
              <a:t>/</a:t>
            </a:r>
            <a:r>
              <a:rPr lang="en-US" dirty="0" smtClean="0"/>
              <a:t>measures </a:t>
            </a:r>
            <a:r>
              <a:rPr lang="en-US" dirty="0"/>
              <a:t>put in place to ensure access to basic needs such as food, shelter and health care and welfare schemes to the entire population especially the most vulnerable</a:t>
            </a:r>
            <a:r>
              <a:rPr lang="en-US" dirty="0" smtClean="0"/>
              <a:t>.</a:t>
            </a:r>
          </a:p>
          <a:p>
            <a:endParaRPr lang="en-US" dirty="0"/>
          </a:p>
          <a:p>
            <a:r>
              <a:rPr lang="en-US" dirty="0"/>
              <a:t>Provision of social infrastructures like health care /welfare facilities, socio-cultural and youth empowerment will go a long way to creating and sustaining livelihood especially for the most vulnerable like minors and unemployed adults.</a:t>
            </a:r>
          </a:p>
        </p:txBody>
      </p:sp>
    </p:spTree>
    <p:extLst>
      <p:ext uri="{BB962C8B-B14F-4D97-AF65-F5344CB8AC3E}">
        <p14:creationId xmlns:p14="http://schemas.microsoft.com/office/powerpoint/2010/main" val="1550798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04800" y="304800"/>
            <a:ext cx="2744021" cy="369332"/>
          </a:xfrm>
          <a:prstGeom prst="rect">
            <a:avLst/>
          </a:prstGeom>
        </p:spPr>
        <p:txBody>
          <a:bodyPr wrap="none">
            <a:spAutoFit/>
          </a:bodyPr>
          <a:lstStyle/>
          <a:p>
            <a:pPr marL="285750" indent="-285750">
              <a:buFont typeface="Arial" pitchFamily="34" charset="0"/>
              <a:buChar char="•"/>
            </a:pPr>
            <a:r>
              <a:rPr lang="en-US" b="1" dirty="0"/>
              <a:t>SOCIAL RESPONSIBILITY</a:t>
            </a:r>
          </a:p>
        </p:txBody>
      </p:sp>
      <p:sp>
        <p:nvSpPr>
          <p:cNvPr id="4" name="Прямоугольник 3"/>
          <p:cNvSpPr/>
          <p:nvPr/>
        </p:nvSpPr>
        <p:spPr>
          <a:xfrm>
            <a:off x="267929" y="990600"/>
            <a:ext cx="8610600" cy="2554545"/>
          </a:xfrm>
          <a:prstGeom prst="rect">
            <a:avLst/>
          </a:prstGeom>
        </p:spPr>
        <p:txBody>
          <a:bodyPr wrap="square">
            <a:spAutoFit/>
          </a:bodyPr>
          <a:lstStyle/>
          <a:p>
            <a:pPr algn="just"/>
            <a:r>
              <a:rPr lang="en-US" sz="2000" dirty="0"/>
              <a:t>Social responsibilities are obligations citizens owe their communities in order to maintain a balance between the economy and ecosystems.</a:t>
            </a:r>
          </a:p>
          <a:p>
            <a:pPr algn="just"/>
            <a:r>
              <a:rPr lang="en-US" sz="2000" dirty="0" smtClean="0"/>
              <a:t> Lack of social Infrastructure may </a:t>
            </a:r>
            <a:r>
              <a:rPr lang="en-US" sz="2000" dirty="0"/>
              <a:t>lead to social irresponsibility for example, absence of social security can make an individual feel neglected hence he may choose to react </a:t>
            </a:r>
            <a:r>
              <a:rPr lang="en-US" sz="2000" dirty="0" smtClean="0"/>
              <a:t>through </a:t>
            </a:r>
            <a:r>
              <a:rPr lang="en-US" sz="2000" dirty="0"/>
              <a:t>social disobedience or even violence in most cases. </a:t>
            </a:r>
            <a:r>
              <a:rPr lang="en-US" sz="2000" dirty="0" smtClean="0"/>
              <a:t>Hence</a:t>
            </a:r>
            <a:r>
              <a:rPr lang="en-US" sz="2000" dirty="0"/>
              <a:t>, the availability of social infrastructure will go a long way in reducing crime and social violence. A practical example was the formation of militant groups in oil producing communities when the people felt neglected and marginalized.</a:t>
            </a:r>
          </a:p>
        </p:txBody>
      </p:sp>
    </p:spTree>
    <p:extLst>
      <p:ext uri="{BB962C8B-B14F-4D97-AF65-F5344CB8AC3E}">
        <p14:creationId xmlns:p14="http://schemas.microsoft.com/office/powerpoint/2010/main" val="30941400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28800" y="4724400"/>
            <a:ext cx="2209800" cy="1143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100" dirty="0" smtClean="0"/>
              <a:t>POLITICAL</a:t>
            </a:r>
          </a:p>
          <a:p>
            <a:pPr algn="ctr"/>
            <a:r>
              <a:rPr lang="en-US" sz="1100" dirty="0" smtClean="0"/>
              <a:t>Government policies</a:t>
            </a:r>
          </a:p>
          <a:p>
            <a:pPr algn="ctr"/>
            <a:endParaRPr lang="en-US" sz="1100" dirty="0" smtClean="0"/>
          </a:p>
          <a:p>
            <a:pPr algn="ctr"/>
            <a:endParaRPr lang="ru-RU" sz="1100" dirty="0"/>
          </a:p>
        </p:txBody>
      </p:sp>
      <p:sp>
        <p:nvSpPr>
          <p:cNvPr id="4" name="Прямоугольник с двумя вырезанными соседними углами 3"/>
          <p:cNvSpPr/>
          <p:nvPr/>
        </p:nvSpPr>
        <p:spPr>
          <a:xfrm>
            <a:off x="6629400" y="2803424"/>
            <a:ext cx="1973827" cy="1463776"/>
          </a:xfrm>
          <a:prstGeom prst="snip2Same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100" dirty="0" smtClean="0"/>
              <a:t>ENVIRONMENT:</a:t>
            </a:r>
          </a:p>
          <a:p>
            <a:pPr algn="ctr"/>
            <a:r>
              <a:rPr lang="en-US" sz="1100" dirty="0" smtClean="0"/>
              <a:t>Hazardous waste disposal facilities</a:t>
            </a:r>
          </a:p>
          <a:p>
            <a:pPr algn="ctr"/>
            <a:r>
              <a:rPr lang="en-US" sz="1100" dirty="0" smtClean="0"/>
              <a:t>Material recovering / recycling facilities</a:t>
            </a:r>
          </a:p>
          <a:p>
            <a:pPr algn="ctr"/>
            <a:r>
              <a:rPr lang="en-US" sz="1100" dirty="0" smtClean="0"/>
              <a:t>Drainage system and sewage management facilities</a:t>
            </a:r>
          </a:p>
        </p:txBody>
      </p:sp>
      <p:sp>
        <p:nvSpPr>
          <p:cNvPr id="5" name="Блок-схема: дисплей 4"/>
          <p:cNvSpPr/>
          <p:nvPr/>
        </p:nvSpPr>
        <p:spPr>
          <a:xfrm>
            <a:off x="4640826" y="4572000"/>
            <a:ext cx="3283974" cy="1447800"/>
          </a:xfrm>
          <a:prstGeom prst="flowChartDisplay">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100" dirty="0" smtClean="0"/>
              <a:t>ECONOMY:</a:t>
            </a:r>
          </a:p>
          <a:p>
            <a:pPr algn="ctr"/>
            <a:r>
              <a:rPr lang="en-US" sz="1100" dirty="0" smtClean="0"/>
              <a:t>Gas management facilities</a:t>
            </a:r>
          </a:p>
          <a:p>
            <a:pPr algn="ctr"/>
            <a:r>
              <a:rPr lang="en-US" sz="1100" dirty="0" smtClean="0"/>
              <a:t>Specialized coal handling facilities </a:t>
            </a:r>
          </a:p>
          <a:p>
            <a:pPr algn="ctr"/>
            <a:r>
              <a:rPr lang="en-US" sz="1100" dirty="0" err="1" smtClean="0"/>
              <a:t>Mechanised</a:t>
            </a:r>
            <a:r>
              <a:rPr lang="en-US" sz="1100" dirty="0" smtClean="0"/>
              <a:t> Agricultural facilities</a:t>
            </a:r>
            <a:endParaRPr lang="ru-RU" sz="1100" dirty="0"/>
          </a:p>
        </p:txBody>
      </p:sp>
      <p:sp>
        <p:nvSpPr>
          <p:cNvPr id="6" name="Вертикальный свиток 5"/>
          <p:cNvSpPr/>
          <p:nvPr/>
        </p:nvSpPr>
        <p:spPr>
          <a:xfrm>
            <a:off x="1066800" y="2803423"/>
            <a:ext cx="1905000" cy="1463777"/>
          </a:xfrm>
          <a:prstGeom prst="verticalScroll">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1100" dirty="0" smtClean="0"/>
              <a:t>SOCIAL: </a:t>
            </a:r>
          </a:p>
          <a:p>
            <a:pPr algn="ctr"/>
            <a:r>
              <a:rPr lang="en-US" sz="1100" dirty="0" smtClean="0"/>
              <a:t>Health care /welfare facilities</a:t>
            </a:r>
          </a:p>
          <a:p>
            <a:pPr algn="ctr"/>
            <a:r>
              <a:rPr lang="en-US" sz="1100" dirty="0" smtClean="0"/>
              <a:t>Socio-cultural/youth empowerment scheme</a:t>
            </a:r>
          </a:p>
          <a:p>
            <a:pPr algn="ctr"/>
            <a:r>
              <a:rPr lang="en-US" sz="1100" dirty="0" smtClean="0"/>
              <a:t>Educational system</a:t>
            </a:r>
          </a:p>
          <a:p>
            <a:pPr algn="ctr"/>
            <a:r>
              <a:rPr lang="en-US" sz="1100" dirty="0" smtClean="0"/>
              <a:t>Water treatment facilities</a:t>
            </a:r>
            <a:endParaRPr lang="ru-RU" sz="1100" dirty="0"/>
          </a:p>
        </p:txBody>
      </p:sp>
      <p:sp>
        <p:nvSpPr>
          <p:cNvPr id="7" name="Горизонтальный свиток 6"/>
          <p:cNvSpPr/>
          <p:nvPr/>
        </p:nvSpPr>
        <p:spPr>
          <a:xfrm>
            <a:off x="3657600" y="2667000"/>
            <a:ext cx="2438400" cy="1905000"/>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100" dirty="0" smtClean="0"/>
              <a:t>TECHNOLOGY:</a:t>
            </a:r>
          </a:p>
          <a:p>
            <a:pPr algn="ctr"/>
            <a:r>
              <a:rPr lang="en-US" sz="1100" dirty="0" smtClean="0"/>
              <a:t>Internet facilities</a:t>
            </a:r>
          </a:p>
          <a:p>
            <a:pPr algn="ctr"/>
            <a:r>
              <a:rPr lang="en-US" sz="1100" dirty="0" smtClean="0"/>
              <a:t>Communication </a:t>
            </a:r>
            <a:r>
              <a:rPr lang="en-US" sz="1100" dirty="0" err="1" smtClean="0"/>
              <a:t>satelite</a:t>
            </a:r>
            <a:endParaRPr lang="en-US" sz="1100" dirty="0" smtClean="0"/>
          </a:p>
          <a:p>
            <a:pPr algn="ctr"/>
            <a:r>
              <a:rPr lang="en-US" sz="1100" dirty="0" smtClean="0"/>
              <a:t>Active postal services</a:t>
            </a:r>
          </a:p>
          <a:p>
            <a:pPr algn="ctr"/>
            <a:r>
              <a:rPr lang="en-US" sz="1100" dirty="0" smtClean="0"/>
              <a:t>Functional </a:t>
            </a:r>
            <a:r>
              <a:rPr lang="en-US" sz="1100" dirty="0" smtClean="0"/>
              <a:t>rail </a:t>
            </a:r>
            <a:r>
              <a:rPr lang="en-US" sz="1100" dirty="0" smtClean="0"/>
              <a:t>transport system</a:t>
            </a:r>
          </a:p>
          <a:p>
            <a:pPr algn="ctr"/>
            <a:r>
              <a:rPr lang="en-US" sz="1100" dirty="0" smtClean="0"/>
              <a:t>Traffic management facilities</a:t>
            </a:r>
          </a:p>
          <a:p>
            <a:pPr algn="ctr"/>
            <a:r>
              <a:rPr lang="en-US" sz="1100" dirty="0" smtClean="0"/>
              <a:t>Renewable energy support </a:t>
            </a:r>
            <a:r>
              <a:rPr lang="en-US" sz="1100" dirty="0" err="1" smtClean="0"/>
              <a:t>programmes</a:t>
            </a:r>
            <a:r>
              <a:rPr lang="en-US" sz="1100" dirty="0" smtClean="0"/>
              <a:t> </a:t>
            </a:r>
            <a:endParaRPr lang="ru-RU" sz="1100" dirty="0"/>
          </a:p>
        </p:txBody>
      </p:sp>
      <p:sp>
        <p:nvSpPr>
          <p:cNvPr id="8" name="Скругленный прямоугольник 7"/>
          <p:cNvSpPr/>
          <p:nvPr/>
        </p:nvSpPr>
        <p:spPr>
          <a:xfrm>
            <a:off x="762000" y="2438400"/>
            <a:ext cx="8153400" cy="3733800"/>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0" name="Группа 9"/>
          <p:cNvGrpSpPr/>
          <p:nvPr/>
        </p:nvGrpSpPr>
        <p:grpSpPr>
          <a:xfrm>
            <a:off x="2126226" y="1226571"/>
            <a:ext cx="1204452" cy="1292942"/>
            <a:chOff x="3431678" y="143"/>
            <a:chExt cx="1366242" cy="1366242"/>
          </a:xfrm>
          <a:solidFill>
            <a:srgbClr val="7030A0"/>
          </a:solidFill>
        </p:grpSpPr>
        <p:sp>
          <p:nvSpPr>
            <p:cNvPr id="23" name="Овал 22"/>
            <p:cNvSpPr/>
            <p:nvPr/>
          </p:nvSpPr>
          <p:spPr>
            <a:xfrm>
              <a:off x="3431678" y="143"/>
              <a:ext cx="1366242" cy="136624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Овал 4"/>
            <p:cNvSpPr/>
            <p:nvPr/>
          </p:nvSpPr>
          <p:spPr>
            <a:xfrm>
              <a:off x="3631760" y="200225"/>
              <a:ext cx="966078" cy="96607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r>
                <a:rPr lang="en-US" sz="5800" kern="1200" dirty="0" smtClean="0"/>
                <a:t>S</a:t>
              </a:r>
              <a:endParaRPr lang="ru-RU" sz="5800" kern="1200" dirty="0"/>
            </a:p>
          </p:txBody>
        </p:sp>
      </p:grpSp>
      <p:grpSp>
        <p:nvGrpSpPr>
          <p:cNvPr id="11" name="Группа 10"/>
          <p:cNvGrpSpPr/>
          <p:nvPr/>
        </p:nvGrpSpPr>
        <p:grpSpPr>
          <a:xfrm>
            <a:off x="3040626" y="1221656"/>
            <a:ext cx="1219200" cy="1236473"/>
            <a:chOff x="3390490" y="1712"/>
            <a:chExt cx="1448618" cy="1448618"/>
          </a:xfrm>
          <a:solidFill>
            <a:schemeClr val="accent5">
              <a:lumMod val="60000"/>
              <a:lumOff val="40000"/>
            </a:schemeClr>
          </a:solidFill>
        </p:grpSpPr>
        <p:sp>
          <p:nvSpPr>
            <p:cNvPr id="21" name="Овал 20"/>
            <p:cNvSpPr/>
            <p:nvPr/>
          </p:nvSpPr>
          <p:spPr>
            <a:xfrm>
              <a:off x="3390490" y="1712"/>
              <a:ext cx="1448618" cy="1448618"/>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Овал 4"/>
            <p:cNvSpPr/>
            <p:nvPr/>
          </p:nvSpPr>
          <p:spPr>
            <a:xfrm>
              <a:off x="3602635" y="213857"/>
              <a:ext cx="1024328" cy="10243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8740" tIns="78740" rIns="78740" bIns="78740" numCol="1" spcCol="1270" anchor="ctr" anchorCtr="0">
              <a:noAutofit/>
            </a:bodyPr>
            <a:lstStyle/>
            <a:p>
              <a:pPr lvl="0" algn="ctr" defTabSz="2755900">
                <a:lnSpc>
                  <a:spcPct val="90000"/>
                </a:lnSpc>
                <a:spcBef>
                  <a:spcPct val="0"/>
                </a:spcBef>
                <a:spcAft>
                  <a:spcPct val="35000"/>
                </a:spcAft>
              </a:pPr>
              <a:r>
                <a:rPr lang="en-US" sz="6200" kern="1200" dirty="0" smtClean="0"/>
                <a:t>T</a:t>
              </a:r>
              <a:endParaRPr lang="ru-RU" sz="6200" kern="1200" dirty="0"/>
            </a:p>
          </p:txBody>
        </p:sp>
      </p:grpSp>
      <p:grpSp>
        <p:nvGrpSpPr>
          <p:cNvPr id="12" name="Группа 11"/>
          <p:cNvGrpSpPr/>
          <p:nvPr/>
        </p:nvGrpSpPr>
        <p:grpSpPr>
          <a:xfrm>
            <a:off x="4951369" y="1221656"/>
            <a:ext cx="1213457" cy="1276623"/>
            <a:chOff x="3131306" y="1390"/>
            <a:chExt cx="1966986" cy="1966986"/>
          </a:xfrm>
          <a:solidFill>
            <a:schemeClr val="accent2"/>
          </a:solidFill>
        </p:grpSpPr>
        <p:sp>
          <p:nvSpPr>
            <p:cNvPr id="19" name="Овал 18"/>
            <p:cNvSpPr/>
            <p:nvPr/>
          </p:nvSpPr>
          <p:spPr>
            <a:xfrm>
              <a:off x="3131306" y="1390"/>
              <a:ext cx="1966986" cy="1966986"/>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Овал 4"/>
            <p:cNvSpPr/>
            <p:nvPr/>
          </p:nvSpPr>
          <p:spPr>
            <a:xfrm>
              <a:off x="3419364" y="289448"/>
              <a:ext cx="1390870" cy="139087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E</a:t>
              </a:r>
              <a:endParaRPr lang="ru-RU" sz="6500" kern="1200" dirty="0"/>
            </a:p>
          </p:txBody>
        </p:sp>
      </p:grpSp>
      <p:grpSp>
        <p:nvGrpSpPr>
          <p:cNvPr id="13" name="Группа 12"/>
          <p:cNvGrpSpPr/>
          <p:nvPr/>
        </p:nvGrpSpPr>
        <p:grpSpPr>
          <a:xfrm>
            <a:off x="4031226" y="1221656"/>
            <a:ext cx="1219200" cy="1235887"/>
            <a:chOff x="2038" y="619472"/>
            <a:chExt cx="3287017" cy="3287017"/>
          </a:xfrm>
          <a:solidFill>
            <a:schemeClr val="accent6"/>
          </a:solidFill>
        </p:grpSpPr>
        <p:sp>
          <p:nvSpPr>
            <p:cNvPr id="17" name="Овал 16"/>
            <p:cNvSpPr/>
            <p:nvPr/>
          </p:nvSpPr>
          <p:spPr>
            <a:xfrm>
              <a:off x="2038" y="619472"/>
              <a:ext cx="3287017" cy="3287017"/>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Овал 4"/>
            <p:cNvSpPr/>
            <p:nvPr/>
          </p:nvSpPr>
          <p:spPr>
            <a:xfrm>
              <a:off x="483410" y="1100844"/>
              <a:ext cx="2324273" cy="232427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E</a:t>
              </a:r>
              <a:endParaRPr lang="ru-RU" sz="6500" kern="1200" dirty="0"/>
            </a:p>
          </p:txBody>
        </p:sp>
      </p:grpSp>
      <p:grpSp>
        <p:nvGrpSpPr>
          <p:cNvPr id="14" name="Группа 13"/>
          <p:cNvGrpSpPr/>
          <p:nvPr/>
        </p:nvGrpSpPr>
        <p:grpSpPr>
          <a:xfrm>
            <a:off x="5860026" y="1297856"/>
            <a:ext cx="1347936" cy="1200423"/>
            <a:chOff x="1852463" y="645"/>
            <a:chExt cx="4524672" cy="4524672"/>
          </a:xfrm>
          <a:solidFill>
            <a:srgbClr val="00B0F0"/>
          </a:solidFill>
        </p:grpSpPr>
        <p:sp>
          <p:nvSpPr>
            <p:cNvPr id="15" name="Овал 14"/>
            <p:cNvSpPr/>
            <p:nvPr/>
          </p:nvSpPr>
          <p:spPr>
            <a:xfrm>
              <a:off x="1852463" y="645"/>
              <a:ext cx="4524672" cy="4524672"/>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Овал 4"/>
            <p:cNvSpPr/>
            <p:nvPr/>
          </p:nvSpPr>
          <p:spPr>
            <a:xfrm>
              <a:off x="2515086" y="663268"/>
              <a:ext cx="3199426" cy="319942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r>
                <a:rPr lang="en-US" sz="6500" kern="1200" dirty="0" smtClean="0"/>
                <a:t>P</a:t>
              </a:r>
              <a:endParaRPr lang="ru-RU" sz="6500" kern="1200" dirty="0"/>
            </a:p>
          </p:txBody>
        </p:sp>
      </p:grpSp>
    </p:spTree>
    <p:extLst>
      <p:ext uri="{BB962C8B-B14F-4D97-AF65-F5344CB8AC3E}">
        <p14:creationId xmlns:p14="http://schemas.microsoft.com/office/powerpoint/2010/main" val="389815977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wipe(down)">
                                      <p:cBhvr>
                                        <p:cTn id="41" dur="580">
                                          <p:stCondLst>
                                            <p:cond delay="0"/>
                                          </p:stCondLst>
                                        </p:cTn>
                                        <p:tgtEl>
                                          <p:spTgt spid="11"/>
                                        </p:tgtEl>
                                      </p:cBhvr>
                                    </p:animEffect>
                                    <p:anim calcmode="lin" valueType="num">
                                      <p:cBhvr>
                                        <p:cTn id="4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7" dur="26">
                                          <p:stCondLst>
                                            <p:cond delay="650"/>
                                          </p:stCondLst>
                                        </p:cTn>
                                        <p:tgtEl>
                                          <p:spTgt spid="11"/>
                                        </p:tgtEl>
                                      </p:cBhvr>
                                      <p:to x="100000" y="60000"/>
                                    </p:animScale>
                                    <p:animScale>
                                      <p:cBhvr>
                                        <p:cTn id="48" dur="166" decel="50000">
                                          <p:stCondLst>
                                            <p:cond delay="676"/>
                                          </p:stCondLst>
                                        </p:cTn>
                                        <p:tgtEl>
                                          <p:spTgt spid="11"/>
                                        </p:tgtEl>
                                      </p:cBhvr>
                                      <p:to x="100000" y="100000"/>
                                    </p:animScale>
                                    <p:animScale>
                                      <p:cBhvr>
                                        <p:cTn id="49" dur="26">
                                          <p:stCondLst>
                                            <p:cond delay="1312"/>
                                          </p:stCondLst>
                                        </p:cTn>
                                        <p:tgtEl>
                                          <p:spTgt spid="11"/>
                                        </p:tgtEl>
                                      </p:cBhvr>
                                      <p:to x="100000" y="80000"/>
                                    </p:animScale>
                                    <p:animScale>
                                      <p:cBhvr>
                                        <p:cTn id="50" dur="166" decel="50000">
                                          <p:stCondLst>
                                            <p:cond delay="1338"/>
                                          </p:stCondLst>
                                        </p:cTn>
                                        <p:tgtEl>
                                          <p:spTgt spid="11"/>
                                        </p:tgtEl>
                                      </p:cBhvr>
                                      <p:to x="100000" y="100000"/>
                                    </p:animScale>
                                    <p:animScale>
                                      <p:cBhvr>
                                        <p:cTn id="51" dur="26">
                                          <p:stCondLst>
                                            <p:cond delay="1642"/>
                                          </p:stCondLst>
                                        </p:cTn>
                                        <p:tgtEl>
                                          <p:spTgt spid="11"/>
                                        </p:tgtEl>
                                      </p:cBhvr>
                                      <p:to x="100000" y="90000"/>
                                    </p:animScale>
                                    <p:animScale>
                                      <p:cBhvr>
                                        <p:cTn id="52" dur="166" decel="50000">
                                          <p:stCondLst>
                                            <p:cond delay="1668"/>
                                          </p:stCondLst>
                                        </p:cTn>
                                        <p:tgtEl>
                                          <p:spTgt spid="11"/>
                                        </p:tgtEl>
                                      </p:cBhvr>
                                      <p:to x="100000" y="100000"/>
                                    </p:animScale>
                                    <p:animScale>
                                      <p:cBhvr>
                                        <p:cTn id="53" dur="26">
                                          <p:stCondLst>
                                            <p:cond delay="1808"/>
                                          </p:stCondLst>
                                        </p:cTn>
                                        <p:tgtEl>
                                          <p:spTgt spid="11"/>
                                        </p:tgtEl>
                                      </p:cBhvr>
                                      <p:to x="100000" y="95000"/>
                                    </p:animScale>
                                    <p:animScale>
                                      <p:cBhvr>
                                        <p:cTn id="54" dur="166" decel="50000">
                                          <p:stCondLst>
                                            <p:cond delay="1834"/>
                                          </p:stCondLst>
                                        </p:cTn>
                                        <p:tgtEl>
                                          <p:spTgt spid="11"/>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down)">
                                      <p:cBhvr>
                                        <p:cTn id="57" dur="580">
                                          <p:stCondLst>
                                            <p:cond delay="0"/>
                                          </p:stCondLst>
                                        </p:cTn>
                                        <p:tgtEl>
                                          <p:spTgt spid="7"/>
                                        </p:tgtEl>
                                      </p:cBhvr>
                                    </p:animEffect>
                                    <p:anim calcmode="lin" valueType="num">
                                      <p:cBhvr>
                                        <p:cTn id="5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3" dur="26">
                                          <p:stCondLst>
                                            <p:cond delay="650"/>
                                          </p:stCondLst>
                                        </p:cTn>
                                        <p:tgtEl>
                                          <p:spTgt spid="7"/>
                                        </p:tgtEl>
                                      </p:cBhvr>
                                      <p:to x="100000" y="60000"/>
                                    </p:animScale>
                                    <p:animScale>
                                      <p:cBhvr>
                                        <p:cTn id="64" dur="166" decel="50000">
                                          <p:stCondLst>
                                            <p:cond delay="676"/>
                                          </p:stCondLst>
                                        </p:cTn>
                                        <p:tgtEl>
                                          <p:spTgt spid="7"/>
                                        </p:tgtEl>
                                      </p:cBhvr>
                                      <p:to x="100000" y="100000"/>
                                    </p:animScale>
                                    <p:animScale>
                                      <p:cBhvr>
                                        <p:cTn id="65" dur="26">
                                          <p:stCondLst>
                                            <p:cond delay="1312"/>
                                          </p:stCondLst>
                                        </p:cTn>
                                        <p:tgtEl>
                                          <p:spTgt spid="7"/>
                                        </p:tgtEl>
                                      </p:cBhvr>
                                      <p:to x="100000" y="80000"/>
                                    </p:animScale>
                                    <p:animScale>
                                      <p:cBhvr>
                                        <p:cTn id="66" dur="166" decel="50000">
                                          <p:stCondLst>
                                            <p:cond delay="1338"/>
                                          </p:stCondLst>
                                        </p:cTn>
                                        <p:tgtEl>
                                          <p:spTgt spid="7"/>
                                        </p:tgtEl>
                                      </p:cBhvr>
                                      <p:to x="100000" y="100000"/>
                                    </p:animScale>
                                    <p:animScale>
                                      <p:cBhvr>
                                        <p:cTn id="67" dur="26">
                                          <p:stCondLst>
                                            <p:cond delay="1642"/>
                                          </p:stCondLst>
                                        </p:cTn>
                                        <p:tgtEl>
                                          <p:spTgt spid="7"/>
                                        </p:tgtEl>
                                      </p:cBhvr>
                                      <p:to x="100000" y="90000"/>
                                    </p:animScale>
                                    <p:animScale>
                                      <p:cBhvr>
                                        <p:cTn id="68" dur="166" decel="50000">
                                          <p:stCondLst>
                                            <p:cond delay="1668"/>
                                          </p:stCondLst>
                                        </p:cTn>
                                        <p:tgtEl>
                                          <p:spTgt spid="7"/>
                                        </p:tgtEl>
                                      </p:cBhvr>
                                      <p:to x="100000" y="100000"/>
                                    </p:animScale>
                                    <p:animScale>
                                      <p:cBhvr>
                                        <p:cTn id="69" dur="26">
                                          <p:stCondLst>
                                            <p:cond delay="1808"/>
                                          </p:stCondLst>
                                        </p:cTn>
                                        <p:tgtEl>
                                          <p:spTgt spid="7"/>
                                        </p:tgtEl>
                                      </p:cBhvr>
                                      <p:to x="100000" y="95000"/>
                                    </p:animScale>
                                    <p:animScale>
                                      <p:cBhvr>
                                        <p:cTn id="70" dur="166" decel="50000">
                                          <p:stCondLst>
                                            <p:cond delay="1834"/>
                                          </p:stCondLst>
                                        </p:cTn>
                                        <p:tgtEl>
                                          <p:spTgt spid="7"/>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wipe(down)">
                                      <p:cBhvr>
                                        <p:cTn id="75" dur="580">
                                          <p:stCondLst>
                                            <p:cond delay="0"/>
                                          </p:stCondLst>
                                        </p:cTn>
                                        <p:tgtEl>
                                          <p:spTgt spid="13"/>
                                        </p:tgtEl>
                                      </p:cBhvr>
                                    </p:animEffect>
                                    <p:anim calcmode="lin" valueType="num">
                                      <p:cBhvr>
                                        <p:cTn id="7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81" dur="26">
                                          <p:stCondLst>
                                            <p:cond delay="650"/>
                                          </p:stCondLst>
                                        </p:cTn>
                                        <p:tgtEl>
                                          <p:spTgt spid="13"/>
                                        </p:tgtEl>
                                      </p:cBhvr>
                                      <p:to x="100000" y="60000"/>
                                    </p:animScale>
                                    <p:animScale>
                                      <p:cBhvr>
                                        <p:cTn id="82" dur="166" decel="50000">
                                          <p:stCondLst>
                                            <p:cond delay="676"/>
                                          </p:stCondLst>
                                        </p:cTn>
                                        <p:tgtEl>
                                          <p:spTgt spid="13"/>
                                        </p:tgtEl>
                                      </p:cBhvr>
                                      <p:to x="100000" y="100000"/>
                                    </p:animScale>
                                    <p:animScale>
                                      <p:cBhvr>
                                        <p:cTn id="83" dur="26">
                                          <p:stCondLst>
                                            <p:cond delay="1312"/>
                                          </p:stCondLst>
                                        </p:cTn>
                                        <p:tgtEl>
                                          <p:spTgt spid="13"/>
                                        </p:tgtEl>
                                      </p:cBhvr>
                                      <p:to x="100000" y="80000"/>
                                    </p:animScale>
                                    <p:animScale>
                                      <p:cBhvr>
                                        <p:cTn id="84" dur="166" decel="50000">
                                          <p:stCondLst>
                                            <p:cond delay="1338"/>
                                          </p:stCondLst>
                                        </p:cTn>
                                        <p:tgtEl>
                                          <p:spTgt spid="13"/>
                                        </p:tgtEl>
                                      </p:cBhvr>
                                      <p:to x="100000" y="100000"/>
                                    </p:animScale>
                                    <p:animScale>
                                      <p:cBhvr>
                                        <p:cTn id="85" dur="26">
                                          <p:stCondLst>
                                            <p:cond delay="1642"/>
                                          </p:stCondLst>
                                        </p:cTn>
                                        <p:tgtEl>
                                          <p:spTgt spid="13"/>
                                        </p:tgtEl>
                                      </p:cBhvr>
                                      <p:to x="100000" y="90000"/>
                                    </p:animScale>
                                    <p:animScale>
                                      <p:cBhvr>
                                        <p:cTn id="86" dur="166" decel="50000">
                                          <p:stCondLst>
                                            <p:cond delay="1668"/>
                                          </p:stCondLst>
                                        </p:cTn>
                                        <p:tgtEl>
                                          <p:spTgt spid="13"/>
                                        </p:tgtEl>
                                      </p:cBhvr>
                                      <p:to x="100000" y="100000"/>
                                    </p:animScale>
                                    <p:animScale>
                                      <p:cBhvr>
                                        <p:cTn id="87" dur="26">
                                          <p:stCondLst>
                                            <p:cond delay="1808"/>
                                          </p:stCondLst>
                                        </p:cTn>
                                        <p:tgtEl>
                                          <p:spTgt spid="13"/>
                                        </p:tgtEl>
                                      </p:cBhvr>
                                      <p:to x="100000" y="95000"/>
                                    </p:animScale>
                                    <p:animScale>
                                      <p:cBhvr>
                                        <p:cTn id="88" dur="166" decel="50000">
                                          <p:stCondLst>
                                            <p:cond delay="1834"/>
                                          </p:stCondLst>
                                        </p:cTn>
                                        <p:tgtEl>
                                          <p:spTgt spid="13"/>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4"/>
                                        </p:tgtEl>
                                        <p:attrNameLst>
                                          <p:attrName>style.visibility</p:attrName>
                                        </p:attrNameLst>
                                      </p:cBhvr>
                                      <p:to>
                                        <p:strVal val="visible"/>
                                      </p:to>
                                    </p:set>
                                    <p:animEffect transition="in" filter="wipe(down)">
                                      <p:cBhvr>
                                        <p:cTn id="91" dur="580">
                                          <p:stCondLst>
                                            <p:cond delay="0"/>
                                          </p:stCondLst>
                                        </p:cTn>
                                        <p:tgtEl>
                                          <p:spTgt spid="4"/>
                                        </p:tgtEl>
                                      </p:cBhvr>
                                    </p:animEffect>
                                    <p:anim calcmode="lin" valueType="num">
                                      <p:cBhvr>
                                        <p:cTn id="9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97" dur="26">
                                          <p:stCondLst>
                                            <p:cond delay="650"/>
                                          </p:stCondLst>
                                        </p:cTn>
                                        <p:tgtEl>
                                          <p:spTgt spid="4"/>
                                        </p:tgtEl>
                                      </p:cBhvr>
                                      <p:to x="100000" y="60000"/>
                                    </p:animScale>
                                    <p:animScale>
                                      <p:cBhvr>
                                        <p:cTn id="98" dur="166" decel="50000">
                                          <p:stCondLst>
                                            <p:cond delay="676"/>
                                          </p:stCondLst>
                                        </p:cTn>
                                        <p:tgtEl>
                                          <p:spTgt spid="4"/>
                                        </p:tgtEl>
                                      </p:cBhvr>
                                      <p:to x="100000" y="100000"/>
                                    </p:animScale>
                                    <p:animScale>
                                      <p:cBhvr>
                                        <p:cTn id="99" dur="26">
                                          <p:stCondLst>
                                            <p:cond delay="1312"/>
                                          </p:stCondLst>
                                        </p:cTn>
                                        <p:tgtEl>
                                          <p:spTgt spid="4"/>
                                        </p:tgtEl>
                                      </p:cBhvr>
                                      <p:to x="100000" y="80000"/>
                                    </p:animScale>
                                    <p:animScale>
                                      <p:cBhvr>
                                        <p:cTn id="100" dur="166" decel="50000">
                                          <p:stCondLst>
                                            <p:cond delay="1338"/>
                                          </p:stCondLst>
                                        </p:cTn>
                                        <p:tgtEl>
                                          <p:spTgt spid="4"/>
                                        </p:tgtEl>
                                      </p:cBhvr>
                                      <p:to x="100000" y="100000"/>
                                    </p:animScale>
                                    <p:animScale>
                                      <p:cBhvr>
                                        <p:cTn id="101" dur="26">
                                          <p:stCondLst>
                                            <p:cond delay="1642"/>
                                          </p:stCondLst>
                                        </p:cTn>
                                        <p:tgtEl>
                                          <p:spTgt spid="4"/>
                                        </p:tgtEl>
                                      </p:cBhvr>
                                      <p:to x="100000" y="90000"/>
                                    </p:animScale>
                                    <p:animScale>
                                      <p:cBhvr>
                                        <p:cTn id="102" dur="166" decel="50000">
                                          <p:stCondLst>
                                            <p:cond delay="1668"/>
                                          </p:stCondLst>
                                        </p:cTn>
                                        <p:tgtEl>
                                          <p:spTgt spid="4"/>
                                        </p:tgtEl>
                                      </p:cBhvr>
                                      <p:to x="100000" y="100000"/>
                                    </p:animScale>
                                    <p:animScale>
                                      <p:cBhvr>
                                        <p:cTn id="103" dur="26">
                                          <p:stCondLst>
                                            <p:cond delay="1808"/>
                                          </p:stCondLst>
                                        </p:cTn>
                                        <p:tgtEl>
                                          <p:spTgt spid="4"/>
                                        </p:tgtEl>
                                      </p:cBhvr>
                                      <p:to x="100000" y="95000"/>
                                    </p:animScale>
                                    <p:animScale>
                                      <p:cBhvr>
                                        <p:cTn id="104" dur="166" decel="50000">
                                          <p:stCondLst>
                                            <p:cond delay="1834"/>
                                          </p:stCondLst>
                                        </p:cTn>
                                        <p:tgtEl>
                                          <p:spTgt spid="4"/>
                                        </p:tgtEl>
                                      </p:cBhvr>
                                      <p:to x="100000" y="100000"/>
                                    </p:animScale>
                                  </p:childTnLst>
                                </p:cTn>
                              </p:par>
                            </p:childTnLst>
                          </p:cTn>
                        </p:par>
                      </p:childTnLst>
                    </p:cTn>
                  </p:par>
                  <p:par>
                    <p:cTn id="105" fill="hold">
                      <p:stCondLst>
                        <p:cond delay="indefinite"/>
                      </p:stCondLst>
                      <p:childTnLst>
                        <p:par>
                          <p:cTn id="106" fill="hold">
                            <p:stCondLst>
                              <p:cond delay="0"/>
                            </p:stCondLst>
                            <p:childTnLst>
                              <p:par>
                                <p:cTn id="107" presetID="26" presetClass="entr" presetSubtype="0" fill="hold" nodeType="click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wipe(down)">
                                      <p:cBhvr>
                                        <p:cTn id="109" dur="580">
                                          <p:stCondLst>
                                            <p:cond delay="0"/>
                                          </p:stCondLst>
                                        </p:cTn>
                                        <p:tgtEl>
                                          <p:spTgt spid="12"/>
                                        </p:tgtEl>
                                      </p:cBhvr>
                                    </p:animEffect>
                                    <p:anim calcmode="lin" valueType="num">
                                      <p:cBhvr>
                                        <p:cTn id="110"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15" dur="26">
                                          <p:stCondLst>
                                            <p:cond delay="650"/>
                                          </p:stCondLst>
                                        </p:cTn>
                                        <p:tgtEl>
                                          <p:spTgt spid="12"/>
                                        </p:tgtEl>
                                      </p:cBhvr>
                                      <p:to x="100000" y="60000"/>
                                    </p:animScale>
                                    <p:animScale>
                                      <p:cBhvr>
                                        <p:cTn id="116" dur="166" decel="50000">
                                          <p:stCondLst>
                                            <p:cond delay="676"/>
                                          </p:stCondLst>
                                        </p:cTn>
                                        <p:tgtEl>
                                          <p:spTgt spid="12"/>
                                        </p:tgtEl>
                                      </p:cBhvr>
                                      <p:to x="100000" y="100000"/>
                                    </p:animScale>
                                    <p:animScale>
                                      <p:cBhvr>
                                        <p:cTn id="117" dur="26">
                                          <p:stCondLst>
                                            <p:cond delay="1312"/>
                                          </p:stCondLst>
                                        </p:cTn>
                                        <p:tgtEl>
                                          <p:spTgt spid="12"/>
                                        </p:tgtEl>
                                      </p:cBhvr>
                                      <p:to x="100000" y="80000"/>
                                    </p:animScale>
                                    <p:animScale>
                                      <p:cBhvr>
                                        <p:cTn id="118" dur="166" decel="50000">
                                          <p:stCondLst>
                                            <p:cond delay="1338"/>
                                          </p:stCondLst>
                                        </p:cTn>
                                        <p:tgtEl>
                                          <p:spTgt spid="12"/>
                                        </p:tgtEl>
                                      </p:cBhvr>
                                      <p:to x="100000" y="100000"/>
                                    </p:animScale>
                                    <p:animScale>
                                      <p:cBhvr>
                                        <p:cTn id="119" dur="26">
                                          <p:stCondLst>
                                            <p:cond delay="1642"/>
                                          </p:stCondLst>
                                        </p:cTn>
                                        <p:tgtEl>
                                          <p:spTgt spid="12"/>
                                        </p:tgtEl>
                                      </p:cBhvr>
                                      <p:to x="100000" y="90000"/>
                                    </p:animScale>
                                    <p:animScale>
                                      <p:cBhvr>
                                        <p:cTn id="120" dur="166" decel="50000">
                                          <p:stCondLst>
                                            <p:cond delay="1668"/>
                                          </p:stCondLst>
                                        </p:cTn>
                                        <p:tgtEl>
                                          <p:spTgt spid="12"/>
                                        </p:tgtEl>
                                      </p:cBhvr>
                                      <p:to x="100000" y="100000"/>
                                    </p:animScale>
                                    <p:animScale>
                                      <p:cBhvr>
                                        <p:cTn id="121" dur="26">
                                          <p:stCondLst>
                                            <p:cond delay="1808"/>
                                          </p:stCondLst>
                                        </p:cTn>
                                        <p:tgtEl>
                                          <p:spTgt spid="12"/>
                                        </p:tgtEl>
                                      </p:cBhvr>
                                      <p:to x="100000" y="95000"/>
                                    </p:animScale>
                                    <p:animScale>
                                      <p:cBhvr>
                                        <p:cTn id="122" dur="166" decel="50000">
                                          <p:stCondLst>
                                            <p:cond delay="1834"/>
                                          </p:stCondLst>
                                        </p:cTn>
                                        <p:tgtEl>
                                          <p:spTgt spid="12"/>
                                        </p:tgtEl>
                                      </p:cBhvr>
                                      <p:to x="100000" y="100000"/>
                                    </p:animScale>
                                  </p:childTnLst>
                                </p:cTn>
                              </p:par>
                              <p:par>
                                <p:cTn id="123" presetID="26" presetClass="entr" presetSubtype="0" fill="hold" grpId="0" nodeType="withEffect">
                                  <p:stCondLst>
                                    <p:cond delay="0"/>
                                  </p:stCondLst>
                                  <p:childTnLst>
                                    <p:set>
                                      <p:cBhvr>
                                        <p:cTn id="124" dur="1" fill="hold">
                                          <p:stCondLst>
                                            <p:cond delay="0"/>
                                          </p:stCondLst>
                                        </p:cTn>
                                        <p:tgtEl>
                                          <p:spTgt spid="5"/>
                                        </p:tgtEl>
                                        <p:attrNameLst>
                                          <p:attrName>style.visibility</p:attrName>
                                        </p:attrNameLst>
                                      </p:cBhvr>
                                      <p:to>
                                        <p:strVal val="visible"/>
                                      </p:to>
                                    </p:set>
                                    <p:animEffect transition="in" filter="wipe(down)">
                                      <p:cBhvr>
                                        <p:cTn id="125" dur="580">
                                          <p:stCondLst>
                                            <p:cond delay="0"/>
                                          </p:stCondLst>
                                        </p:cTn>
                                        <p:tgtEl>
                                          <p:spTgt spid="5"/>
                                        </p:tgtEl>
                                      </p:cBhvr>
                                    </p:animEffect>
                                    <p:anim calcmode="lin" valueType="num">
                                      <p:cBhvr>
                                        <p:cTn id="1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1" dur="26">
                                          <p:stCondLst>
                                            <p:cond delay="650"/>
                                          </p:stCondLst>
                                        </p:cTn>
                                        <p:tgtEl>
                                          <p:spTgt spid="5"/>
                                        </p:tgtEl>
                                      </p:cBhvr>
                                      <p:to x="100000" y="60000"/>
                                    </p:animScale>
                                    <p:animScale>
                                      <p:cBhvr>
                                        <p:cTn id="132" dur="166" decel="50000">
                                          <p:stCondLst>
                                            <p:cond delay="676"/>
                                          </p:stCondLst>
                                        </p:cTn>
                                        <p:tgtEl>
                                          <p:spTgt spid="5"/>
                                        </p:tgtEl>
                                      </p:cBhvr>
                                      <p:to x="100000" y="100000"/>
                                    </p:animScale>
                                    <p:animScale>
                                      <p:cBhvr>
                                        <p:cTn id="133" dur="26">
                                          <p:stCondLst>
                                            <p:cond delay="1312"/>
                                          </p:stCondLst>
                                        </p:cTn>
                                        <p:tgtEl>
                                          <p:spTgt spid="5"/>
                                        </p:tgtEl>
                                      </p:cBhvr>
                                      <p:to x="100000" y="80000"/>
                                    </p:animScale>
                                    <p:animScale>
                                      <p:cBhvr>
                                        <p:cTn id="134" dur="166" decel="50000">
                                          <p:stCondLst>
                                            <p:cond delay="1338"/>
                                          </p:stCondLst>
                                        </p:cTn>
                                        <p:tgtEl>
                                          <p:spTgt spid="5"/>
                                        </p:tgtEl>
                                      </p:cBhvr>
                                      <p:to x="100000" y="100000"/>
                                    </p:animScale>
                                    <p:animScale>
                                      <p:cBhvr>
                                        <p:cTn id="135" dur="26">
                                          <p:stCondLst>
                                            <p:cond delay="1642"/>
                                          </p:stCondLst>
                                        </p:cTn>
                                        <p:tgtEl>
                                          <p:spTgt spid="5"/>
                                        </p:tgtEl>
                                      </p:cBhvr>
                                      <p:to x="100000" y="90000"/>
                                    </p:animScale>
                                    <p:animScale>
                                      <p:cBhvr>
                                        <p:cTn id="136" dur="166" decel="50000">
                                          <p:stCondLst>
                                            <p:cond delay="1668"/>
                                          </p:stCondLst>
                                        </p:cTn>
                                        <p:tgtEl>
                                          <p:spTgt spid="5"/>
                                        </p:tgtEl>
                                      </p:cBhvr>
                                      <p:to x="100000" y="100000"/>
                                    </p:animScale>
                                    <p:animScale>
                                      <p:cBhvr>
                                        <p:cTn id="137" dur="26">
                                          <p:stCondLst>
                                            <p:cond delay="1808"/>
                                          </p:stCondLst>
                                        </p:cTn>
                                        <p:tgtEl>
                                          <p:spTgt spid="5"/>
                                        </p:tgtEl>
                                      </p:cBhvr>
                                      <p:to x="100000" y="95000"/>
                                    </p:animScale>
                                    <p:animScale>
                                      <p:cBhvr>
                                        <p:cTn id="138" dur="166" decel="50000">
                                          <p:stCondLst>
                                            <p:cond delay="1834"/>
                                          </p:stCondLst>
                                        </p:cTn>
                                        <p:tgtEl>
                                          <p:spTgt spid="5"/>
                                        </p:tgtEl>
                                      </p:cBhvr>
                                      <p:to x="100000" y="100000"/>
                                    </p:animScale>
                                  </p:childTnLst>
                                </p:cTn>
                              </p:par>
                            </p:childTnLst>
                          </p:cTn>
                        </p:par>
                      </p:childTnLst>
                    </p:cTn>
                  </p:par>
                  <p:par>
                    <p:cTn id="139" fill="hold">
                      <p:stCondLst>
                        <p:cond delay="indefinite"/>
                      </p:stCondLst>
                      <p:childTnLst>
                        <p:par>
                          <p:cTn id="140" fill="hold">
                            <p:stCondLst>
                              <p:cond delay="0"/>
                            </p:stCondLst>
                            <p:childTnLst>
                              <p:par>
                                <p:cTn id="141" presetID="26" presetClass="entr" presetSubtype="0" fill="hold" nodeType="clickEffect">
                                  <p:stCondLst>
                                    <p:cond delay="0"/>
                                  </p:stCondLst>
                                  <p:childTnLst>
                                    <p:set>
                                      <p:cBhvr>
                                        <p:cTn id="142" dur="1" fill="hold">
                                          <p:stCondLst>
                                            <p:cond delay="0"/>
                                          </p:stCondLst>
                                        </p:cTn>
                                        <p:tgtEl>
                                          <p:spTgt spid="14"/>
                                        </p:tgtEl>
                                        <p:attrNameLst>
                                          <p:attrName>style.visibility</p:attrName>
                                        </p:attrNameLst>
                                      </p:cBhvr>
                                      <p:to>
                                        <p:strVal val="visible"/>
                                      </p:to>
                                    </p:set>
                                    <p:animEffect transition="in" filter="wipe(down)">
                                      <p:cBhvr>
                                        <p:cTn id="143" dur="435">
                                          <p:stCondLst>
                                            <p:cond delay="0"/>
                                          </p:stCondLst>
                                        </p:cTn>
                                        <p:tgtEl>
                                          <p:spTgt spid="14"/>
                                        </p:tgtEl>
                                      </p:cBhvr>
                                    </p:animEffect>
                                    <p:anim calcmode="lin" valueType="num">
                                      <p:cBhvr>
                                        <p:cTn id="144" dur="1367"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45" dur="498"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46" dur="498" tmFilter="0, 0; 0.125,0.2665; 0.25,0.4; 0.375,0.465; 0.5,0.5;  0.625,0.535; 0.75,0.6; 0.875,0.7335; 1,1">
                                          <p:stCondLst>
                                            <p:cond delay="498"/>
                                          </p:stCondLst>
                                        </p:cTn>
                                        <p:tgtEl>
                                          <p:spTgt spid="14"/>
                                        </p:tgtEl>
                                        <p:attrNameLst>
                                          <p:attrName>ppt_y</p:attrName>
                                        </p:attrNameLst>
                                      </p:cBhvr>
                                      <p:tavLst>
                                        <p:tav tm="0" fmla="#ppt_y-sin(pi*$)/9">
                                          <p:val>
                                            <p:fltVal val="0"/>
                                          </p:val>
                                        </p:tav>
                                        <p:tav tm="100000">
                                          <p:val>
                                            <p:fltVal val="1"/>
                                          </p:val>
                                        </p:tav>
                                      </p:tavLst>
                                    </p:anim>
                                    <p:anim calcmode="lin" valueType="num">
                                      <p:cBhvr>
                                        <p:cTn id="147" dur="249" tmFilter="0, 0; 0.125,0.2665; 0.25,0.4; 0.375,0.465; 0.5,0.5;  0.625,0.535; 0.75,0.6; 0.875,0.7335; 1,1">
                                          <p:stCondLst>
                                            <p:cond delay="993"/>
                                          </p:stCondLst>
                                        </p:cTn>
                                        <p:tgtEl>
                                          <p:spTgt spid="14"/>
                                        </p:tgtEl>
                                        <p:attrNameLst>
                                          <p:attrName>ppt_y</p:attrName>
                                        </p:attrNameLst>
                                      </p:cBhvr>
                                      <p:tavLst>
                                        <p:tav tm="0" fmla="#ppt_y-sin(pi*$)/27">
                                          <p:val>
                                            <p:fltVal val="0"/>
                                          </p:val>
                                        </p:tav>
                                        <p:tav tm="100000">
                                          <p:val>
                                            <p:fltVal val="1"/>
                                          </p:val>
                                        </p:tav>
                                      </p:tavLst>
                                    </p:anim>
                                    <p:anim calcmode="lin" valueType="num">
                                      <p:cBhvr>
                                        <p:cTn id="148" dur="123" tmFilter="0, 0; 0.125,0.2665; 0.25,0.4; 0.375,0.465; 0.5,0.5;  0.625,0.535; 0.75,0.6; 0.875,0.7335; 1,1">
                                          <p:stCondLst>
                                            <p:cond delay="1242"/>
                                          </p:stCondLst>
                                        </p:cTn>
                                        <p:tgtEl>
                                          <p:spTgt spid="14"/>
                                        </p:tgtEl>
                                        <p:attrNameLst>
                                          <p:attrName>ppt_y</p:attrName>
                                        </p:attrNameLst>
                                      </p:cBhvr>
                                      <p:tavLst>
                                        <p:tav tm="0" fmla="#ppt_y-sin(pi*$)/81">
                                          <p:val>
                                            <p:fltVal val="0"/>
                                          </p:val>
                                        </p:tav>
                                        <p:tav tm="100000">
                                          <p:val>
                                            <p:fltVal val="1"/>
                                          </p:val>
                                        </p:tav>
                                      </p:tavLst>
                                    </p:anim>
                                    <p:animScale>
                                      <p:cBhvr>
                                        <p:cTn id="149" dur="20">
                                          <p:stCondLst>
                                            <p:cond delay="487"/>
                                          </p:stCondLst>
                                        </p:cTn>
                                        <p:tgtEl>
                                          <p:spTgt spid="14"/>
                                        </p:tgtEl>
                                      </p:cBhvr>
                                      <p:to x="100000" y="60000"/>
                                    </p:animScale>
                                    <p:animScale>
                                      <p:cBhvr>
                                        <p:cTn id="150" dur="124" decel="50000">
                                          <p:stCondLst>
                                            <p:cond delay="507"/>
                                          </p:stCondLst>
                                        </p:cTn>
                                        <p:tgtEl>
                                          <p:spTgt spid="14"/>
                                        </p:tgtEl>
                                      </p:cBhvr>
                                      <p:to x="100000" y="100000"/>
                                    </p:animScale>
                                    <p:animScale>
                                      <p:cBhvr>
                                        <p:cTn id="151" dur="20">
                                          <p:stCondLst>
                                            <p:cond delay="984"/>
                                          </p:stCondLst>
                                        </p:cTn>
                                        <p:tgtEl>
                                          <p:spTgt spid="14"/>
                                        </p:tgtEl>
                                      </p:cBhvr>
                                      <p:to x="100000" y="80000"/>
                                    </p:animScale>
                                    <p:animScale>
                                      <p:cBhvr>
                                        <p:cTn id="152" dur="124" decel="50000">
                                          <p:stCondLst>
                                            <p:cond delay="1004"/>
                                          </p:stCondLst>
                                        </p:cTn>
                                        <p:tgtEl>
                                          <p:spTgt spid="14"/>
                                        </p:tgtEl>
                                      </p:cBhvr>
                                      <p:to x="100000" y="100000"/>
                                    </p:animScale>
                                    <p:animScale>
                                      <p:cBhvr>
                                        <p:cTn id="153" dur="20">
                                          <p:stCondLst>
                                            <p:cond delay="1231"/>
                                          </p:stCondLst>
                                        </p:cTn>
                                        <p:tgtEl>
                                          <p:spTgt spid="14"/>
                                        </p:tgtEl>
                                      </p:cBhvr>
                                      <p:to x="100000" y="90000"/>
                                    </p:animScale>
                                    <p:animScale>
                                      <p:cBhvr>
                                        <p:cTn id="154" dur="124" decel="50000">
                                          <p:stCondLst>
                                            <p:cond delay="1251"/>
                                          </p:stCondLst>
                                        </p:cTn>
                                        <p:tgtEl>
                                          <p:spTgt spid="14"/>
                                        </p:tgtEl>
                                      </p:cBhvr>
                                      <p:to x="100000" y="100000"/>
                                    </p:animScale>
                                    <p:animScale>
                                      <p:cBhvr>
                                        <p:cTn id="155" dur="20">
                                          <p:stCondLst>
                                            <p:cond delay="1356"/>
                                          </p:stCondLst>
                                        </p:cTn>
                                        <p:tgtEl>
                                          <p:spTgt spid="14"/>
                                        </p:tgtEl>
                                      </p:cBhvr>
                                      <p:to x="100000" y="95000"/>
                                    </p:animScale>
                                    <p:animScale>
                                      <p:cBhvr>
                                        <p:cTn id="156" dur="124" decel="50000">
                                          <p:stCondLst>
                                            <p:cond delay="1376"/>
                                          </p:stCondLst>
                                        </p:cTn>
                                        <p:tgtEl>
                                          <p:spTgt spid="14"/>
                                        </p:tgtEl>
                                      </p:cBhvr>
                                      <p:to x="100000" y="100000"/>
                                    </p:animScale>
                                  </p:childTnLst>
                                </p:cTn>
                              </p:par>
                              <p:par>
                                <p:cTn id="157" presetID="26" presetClass="entr" presetSubtype="0" fill="hold" grpId="0" nodeType="withEffect">
                                  <p:stCondLst>
                                    <p:cond delay="0"/>
                                  </p:stCondLst>
                                  <p:childTnLst>
                                    <p:set>
                                      <p:cBhvr>
                                        <p:cTn id="158" dur="1" fill="hold">
                                          <p:stCondLst>
                                            <p:cond delay="0"/>
                                          </p:stCondLst>
                                        </p:cTn>
                                        <p:tgtEl>
                                          <p:spTgt spid="3"/>
                                        </p:tgtEl>
                                        <p:attrNameLst>
                                          <p:attrName>style.visibility</p:attrName>
                                        </p:attrNameLst>
                                      </p:cBhvr>
                                      <p:to>
                                        <p:strVal val="visible"/>
                                      </p:to>
                                    </p:set>
                                    <p:animEffect transition="in" filter="wipe(down)">
                                      <p:cBhvr>
                                        <p:cTn id="159" dur="435">
                                          <p:stCondLst>
                                            <p:cond delay="0"/>
                                          </p:stCondLst>
                                        </p:cTn>
                                        <p:tgtEl>
                                          <p:spTgt spid="3"/>
                                        </p:tgtEl>
                                      </p:cBhvr>
                                    </p:animEffect>
                                    <p:anim calcmode="lin" valueType="num">
                                      <p:cBhvr>
                                        <p:cTn id="160" dur="1367"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1" dur="498"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62" dur="498" tmFilter="0, 0; 0.125,0.2665; 0.25,0.4; 0.375,0.465; 0.5,0.5;  0.625,0.535; 0.75,0.6; 0.875,0.7335; 1,1">
                                          <p:stCondLst>
                                            <p:cond delay="498"/>
                                          </p:stCondLst>
                                        </p:cTn>
                                        <p:tgtEl>
                                          <p:spTgt spid="3"/>
                                        </p:tgtEl>
                                        <p:attrNameLst>
                                          <p:attrName>ppt_y</p:attrName>
                                        </p:attrNameLst>
                                      </p:cBhvr>
                                      <p:tavLst>
                                        <p:tav tm="0" fmla="#ppt_y-sin(pi*$)/9">
                                          <p:val>
                                            <p:fltVal val="0"/>
                                          </p:val>
                                        </p:tav>
                                        <p:tav tm="100000">
                                          <p:val>
                                            <p:fltVal val="1"/>
                                          </p:val>
                                        </p:tav>
                                      </p:tavLst>
                                    </p:anim>
                                    <p:anim calcmode="lin" valueType="num">
                                      <p:cBhvr>
                                        <p:cTn id="163" dur="249" tmFilter="0, 0; 0.125,0.2665; 0.25,0.4; 0.375,0.465; 0.5,0.5;  0.625,0.535; 0.75,0.6; 0.875,0.7335; 1,1">
                                          <p:stCondLst>
                                            <p:cond delay="993"/>
                                          </p:stCondLst>
                                        </p:cTn>
                                        <p:tgtEl>
                                          <p:spTgt spid="3"/>
                                        </p:tgtEl>
                                        <p:attrNameLst>
                                          <p:attrName>ppt_y</p:attrName>
                                        </p:attrNameLst>
                                      </p:cBhvr>
                                      <p:tavLst>
                                        <p:tav tm="0" fmla="#ppt_y-sin(pi*$)/27">
                                          <p:val>
                                            <p:fltVal val="0"/>
                                          </p:val>
                                        </p:tav>
                                        <p:tav tm="100000">
                                          <p:val>
                                            <p:fltVal val="1"/>
                                          </p:val>
                                        </p:tav>
                                      </p:tavLst>
                                    </p:anim>
                                    <p:anim calcmode="lin" valueType="num">
                                      <p:cBhvr>
                                        <p:cTn id="164" dur="123" tmFilter="0, 0; 0.125,0.2665; 0.25,0.4; 0.375,0.465; 0.5,0.5;  0.625,0.535; 0.75,0.6; 0.875,0.7335; 1,1">
                                          <p:stCondLst>
                                            <p:cond delay="1242"/>
                                          </p:stCondLst>
                                        </p:cTn>
                                        <p:tgtEl>
                                          <p:spTgt spid="3"/>
                                        </p:tgtEl>
                                        <p:attrNameLst>
                                          <p:attrName>ppt_y</p:attrName>
                                        </p:attrNameLst>
                                      </p:cBhvr>
                                      <p:tavLst>
                                        <p:tav tm="0" fmla="#ppt_y-sin(pi*$)/81">
                                          <p:val>
                                            <p:fltVal val="0"/>
                                          </p:val>
                                        </p:tav>
                                        <p:tav tm="100000">
                                          <p:val>
                                            <p:fltVal val="1"/>
                                          </p:val>
                                        </p:tav>
                                      </p:tavLst>
                                    </p:anim>
                                    <p:animScale>
                                      <p:cBhvr>
                                        <p:cTn id="165" dur="20">
                                          <p:stCondLst>
                                            <p:cond delay="487"/>
                                          </p:stCondLst>
                                        </p:cTn>
                                        <p:tgtEl>
                                          <p:spTgt spid="3"/>
                                        </p:tgtEl>
                                      </p:cBhvr>
                                      <p:to x="100000" y="60000"/>
                                    </p:animScale>
                                    <p:animScale>
                                      <p:cBhvr>
                                        <p:cTn id="166" dur="124" decel="50000">
                                          <p:stCondLst>
                                            <p:cond delay="507"/>
                                          </p:stCondLst>
                                        </p:cTn>
                                        <p:tgtEl>
                                          <p:spTgt spid="3"/>
                                        </p:tgtEl>
                                      </p:cBhvr>
                                      <p:to x="100000" y="100000"/>
                                    </p:animScale>
                                    <p:animScale>
                                      <p:cBhvr>
                                        <p:cTn id="167" dur="20">
                                          <p:stCondLst>
                                            <p:cond delay="984"/>
                                          </p:stCondLst>
                                        </p:cTn>
                                        <p:tgtEl>
                                          <p:spTgt spid="3"/>
                                        </p:tgtEl>
                                      </p:cBhvr>
                                      <p:to x="100000" y="80000"/>
                                    </p:animScale>
                                    <p:animScale>
                                      <p:cBhvr>
                                        <p:cTn id="168" dur="124" decel="50000">
                                          <p:stCondLst>
                                            <p:cond delay="1004"/>
                                          </p:stCondLst>
                                        </p:cTn>
                                        <p:tgtEl>
                                          <p:spTgt spid="3"/>
                                        </p:tgtEl>
                                      </p:cBhvr>
                                      <p:to x="100000" y="100000"/>
                                    </p:animScale>
                                    <p:animScale>
                                      <p:cBhvr>
                                        <p:cTn id="169" dur="20">
                                          <p:stCondLst>
                                            <p:cond delay="1231"/>
                                          </p:stCondLst>
                                        </p:cTn>
                                        <p:tgtEl>
                                          <p:spTgt spid="3"/>
                                        </p:tgtEl>
                                      </p:cBhvr>
                                      <p:to x="100000" y="90000"/>
                                    </p:animScale>
                                    <p:animScale>
                                      <p:cBhvr>
                                        <p:cTn id="170" dur="124" decel="50000">
                                          <p:stCondLst>
                                            <p:cond delay="1251"/>
                                          </p:stCondLst>
                                        </p:cTn>
                                        <p:tgtEl>
                                          <p:spTgt spid="3"/>
                                        </p:tgtEl>
                                      </p:cBhvr>
                                      <p:to x="100000" y="100000"/>
                                    </p:animScale>
                                    <p:animScale>
                                      <p:cBhvr>
                                        <p:cTn id="171" dur="20">
                                          <p:stCondLst>
                                            <p:cond delay="1356"/>
                                          </p:stCondLst>
                                        </p:cTn>
                                        <p:tgtEl>
                                          <p:spTgt spid="3"/>
                                        </p:tgtEl>
                                      </p:cBhvr>
                                      <p:to x="100000" y="95000"/>
                                    </p:animScale>
                                    <p:animScale>
                                      <p:cBhvr>
                                        <p:cTn id="172" dur="124" decel="50000">
                                          <p:stCondLst>
                                            <p:cond delay="1376"/>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3643</TotalTime>
  <Words>2499</Words>
  <Application>Microsoft Office PowerPoint</Application>
  <PresentationFormat>Экран (4:3)</PresentationFormat>
  <Paragraphs>380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SCENARIO INFRASTRUCTURE PLANNING FOR SUSTAINABLE LIVELIHOOD  </vt:lpstr>
      <vt:lpstr>ABSTRACT</vt:lpstr>
      <vt:lpstr>Презентация PowerPoint</vt:lpstr>
      <vt:lpstr>Definition of Key Words:</vt:lpstr>
      <vt:lpstr>Презентация PowerPoint</vt:lpstr>
      <vt:lpstr>Презентация PowerPoint</vt:lpstr>
      <vt:lpstr>Презентация PowerPoint</vt:lpstr>
      <vt:lpstr>Презентация PowerPoint</vt:lpstr>
      <vt:lpstr>Презентация PowerPoint</vt:lpstr>
      <vt:lpstr> SOCIAL INFRASTRUCTURE</vt:lpstr>
      <vt:lpstr>TECHNOLOGICAL INFRASTRUCTURE</vt:lpstr>
      <vt:lpstr>Презентация PowerPoint</vt:lpstr>
      <vt:lpstr>  </vt:lpstr>
      <vt:lpstr>  ECONOMIC INFRASTRUCTURE </vt:lpstr>
      <vt:lpstr>  ENVIRONMENTAL INFRASTRUCTURE  </vt:lpstr>
      <vt:lpstr>  POLITICAL  INFRASTRUCTURE  </vt:lpstr>
      <vt:lpstr> Weights Of Infrastructure Categories As  Assets Of Sustainable Livelihood </vt:lpstr>
      <vt:lpstr>Презентация PowerPoint</vt:lpstr>
      <vt:lpstr>Презентация PowerPoint</vt:lpstr>
      <vt:lpstr>CONCLUSION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SCENARIO INFRASTRUCTURE PLANNING FOR SUSTAINABLE LIVELIHOOD</dc:title>
  <dc:creator>Gabriel</dc:creator>
  <cp:lastModifiedBy>Gabriel</cp:lastModifiedBy>
  <cp:revision>30</cp:revision>
  <dcterms:created xsi:type="dcterms:W3CDTF">2014-11-02T09:27:04Z</dcterms:created>
  <dcterms:modified xsi:type="dcterms:W3CDTF">2014-11-04T22:10:21Z</dcterms:modified>
</cp:coreProperties>
</file>